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5"/>
  </p:notesMasterIdLst>
  <p:sldIdLst>
    <p:sldId id="1378" r:id="rId5"/>
    <p:sldId id="1308" r:id="rId6"/>
    <p:sldId id="1279" r:id="rId7"/>
    <p:sldId id="1329" r:id="rId8"/>
    <p:sldId id="1272" r:id="rId9"/>
    <p:sldId id="2147470730" r:id="rId10"/>
    <p:sldId id="2147470704" r:id="rId11"/>
    <p:sldId id="2147470707" r:id="rId12"/>
    <p:sldId id="1353" r:id="rId13"/>
    <p:sldId id="1390" r:id="rId14"/>
    <p:sldId id="1294" r:id="rId15"/>
    <p:sldId id="1335" r:id="rId16"/>
    <p:sldId id="1282" r:id="rId17"/>
    <p:sldId id="1336" r:id="rId18"/>
    <p:sldId id="1388" r:id="rId19"/>
    <p:sldId id="2147470731" r:id="rId20"/>
    <p:sldId id="1274" r:id="rId21"/>
    <p:sldId id="1275" r:id="rId22"/>
    <p:sldId id="1276" r:id="rId23"/>
    <p:sldId id="268" r:id="rId24"/>
    <p:sldId id="2147470718" r:id="rId25"/>
    <p:sldId id="2147470719" r:id="rId26"/>
    <p:sldId id="2147470720" r:id="rId27"/>
    <p:sldId id="2147470722" r:id="rId28"/>
    <p:sldId id="2147470727" r:id="rId29"/>
    <p:sldId id="2147470728" r:id="rId30"/>
    <p:sldId id="1287" r:id="rId31"/>
    <p:sldId id="1286" r:id="rId32"/>
    <p:sldId id="1291" r:id="rId33"/>
    <p:sldId id="1368" r:id="rId34"/>
    <p:sldId id="1333" r:id="rId35"/>
    <p:sldId id="1342" r:id="rId36"/>
    <p:sldId id="260" r:id="rId37"/>
    <p:sldId id="1371" r:id="rId38"/>
    <p:sldId id="1372" r:id="rId39"/>
    <p:sldId id="1375" r:id="rId40"/>
    <p:sldId id="1377" r:id="rId41"/>
    <p:sldId id="1389" r:id="rId42"/>
    <p:sldId id="1289" r:id="rId43"/>
    <p:sldId id="1357" r:id="rId44"/>
    <p:sldId id="1332" r:id="rId45"/>
    <p:sldId id="1376" r:id="rId46"/>
    <p:sldId id="1366" r:id="rId47"/>
    <p:sldId id="1362" r:id="rId48"/>
    <p:sldId id="1306" r:id="rId49"/>
    <p:sldId id="1301" r:id="rId50"/>
    <p:sldId id="1283" r:id="rId51"/>
    <p:sldId id="1305" r:id="rId52"/>
    <p:sldId id="1290" r:id="rId53"/>
    <p:sldId id="2147470729" r:id="rId54"/>
    <p:sldId id="1369" r:id="rId55"/>
    <p:sldId id="1348" r:id="rId56"/>
    <p:sldId id="1352" r:id="rId57"/>
    <p:sldId id="1370" r:id="rId58"/>
    <p:sldId id="1339" r:id="rId59"/>
    <p:sldId id="1340" r:id="rId60"/>
    <p:sldId id="1292" r:id="rId61"/>
    <p:sldId id="2147470732" r:id="rId62"/>
    <p:sldId id="1349" r:id="rId63"/>
    <p:sldId id="267" r:id="rId64"/>
  </p:sldIdLst>
  <p:sldSz cx="9144000" cy="6858000" type="screen4x3"/>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0000"/>
    <a:srgbClr val="1F4E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4E829A-7314-41F0-9E31-EC8696F36593}" v="1" dt="2026-02-05T02:23:00.282"/>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1448" y="48"/>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E8E123-9F8F-4996-9C45-8803A343E362}" type="datetimeFigureOut">
              <a:rPr lang="es-PE" smtClean="0"/>
              <a:t>5/02/2026</a:t>
            </a:fld>
            <a:endParaRPr lang="es-PE"/>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E93C3E-81C8-483C-BF78-16D4AE726B5C}" type="slidenum">
              <a:rPr lang="es-PE" smtClean="0"/>
              <a:t>‹Nº›</a:t>
            </a:fld>
            <a:endParaRPr lang="es-PE"/>
          </a:p>
        </p:txBody>
      </p:sp>
    </p:spTree>
    <p:extLst>
      <p:ext uri="{BB962C8B-B14F-4D97-AF65-F5344CB8AC3E}">
        <p14:creationId xmlns:p14="http://schemas.microsoft.com/office/powerpoint/2010/main" val="3535255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PE"/>
          </a:p>
        </p:txBody>
      </p:sp>
      <p:sp>
        <p:nvSpPr>
          <p:cNvPr id="3" name="Marcador de notas 2"/>
          <p:cNvSpPr>
            <a:spLocks noGrp="1"/>
          </p:cNvSpPr>
          <p:nvPr>
            <p:ph type="body" idx="1"/>
          </p:nvPr>
        </p:nvSpPr>
        <p:spPr/>
        <p:txBody>
          <a:bodyPr/>
          <a:lstStyle/>
          <a:p>
            <a:endParaRPr lang="es-PE"/>
          </a:p>
        </p:txBody>
      </p:sp>
      <p:sp>
        <p:nvSpPr>
          <p:cNvPr id="4" name="Marcador de número de diapositiva 3"/>
          <p:cNvSpPr>
            <a:spLocks noGrp="1"/>
          </p:cNvSpPr>
          <p:nvPr>
            <p:ph type="sldNum" sz="quarter" idx="5"/>
          </p:nvPr>
        </p:nvSpPr>
        <p:spPr/>
        <p:txBody>
          <a:bodyPr/>
          <a:lstStyle/>
          <a:p>
            <a:fld id="{75E93C3E-81C8-483C-BF78-16D4AE726B5C}" type="slidenum">
              <a:rPr lang="es-PE" smtClean="0"/>
              <a:t>4</a:t>
            </a:fld>
            <a:endParaRPr lang="es-PE"/>
          </a:p>
        </p:txBody>
      </p:sp>
    </p:spTree>
    <p:extLst>
      <p:ext uri="{BB962C8B-B14F-4D97-AF65-F5344CB8AC3E}">
        <p14:creationId xmlns:p14="http://schemas.microsoft.com/office/powerpoint/2010/main" val="2889788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1A267-BEAE-0F6D-134C-021277296C2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CC66561-4F86-483E-9381-B0F2084474B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462BA2D-D372-B0D6-45EA-8C9AAB83288C}"/>
              </a:ext>
            </a:extLst>
          </p:cNvPr>
          <p:cNvSpPr>
            <a:spLocks noGrp="1"/>
          </p:cNvSpPr>
          <p:nvPr>
            <p:ph type="body" idx="1"/>
          </p:nvPr>
        </p:nvSpPr>
        <p:spPr/>
        <p:txBody>
          <a:bodyPr/>
          <a:lstStyle/>
          <a:p>
            <a:endParaRPr lang="es-PE"/>
          </a:p>
        </p:txBody>
      </p:sp>
      <p:sp>
        <p:nvSpPr>
          <p:cNvPr id="4" name="Marcador de número de diapositiva 3">
            <a:extLst>
              <a:ext uri="{FF2B5EF4-FFF2-40B4-BE49-F238E27FC236}">
                <a16:creationId xmlns:a16="http://schemas.microsoft.com/office/drawing/2014/main" id="{D119B08A-5320-5BBF-41E1-65F22EE8FDC8}"/>
              </a:ext>
            </a:extLst>
          </p:cNvPr>
          <p:cNvSpPr>
            <a:spLocks noGrp="1"/>
          </p:cNvSpPr>
          <p:nvPr>
            <p:ph type="sldNum" sz="quarter" idx="5"/>
          </p:nvPr>
        </p:nvSpPr>
        <p:spPr/>
        <p:txBody>
          <a:bodyPr/>
          <a:lstStyle/>
          <a:p>
            <a:fld id="{6B1ED687-AD9F-49E6-A599-C99A530A2943}" type="slidenum">
              <a:rPr lang="es-PE" smtClean="0"/>
              <a:t>25</a:t>
            </a:fld>
            <a:endParaRPr lang="es-PE"/>
          </a:p>
        </p:txBody>
      </p:sp>
    </p:spTree>
    <p:extLst>
      <p:ext uri="{BB962C8B-B14F-4D97-AF65-F5344CB8AC3E}">
        <p14:creationId xmlns:p14="http://schemas.microsoft.com/office/powerpoint/2010/main" val="3351937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0A890-3F97-D6A7-8F9F-8CF8F29CF83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376A744-0DCD-A4FF-3FB7-388F8F97459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C4B7874-4F95-B4AC-6EA2-38C9B5B03033}"/>
              </a:ext>
            </a:extLst>
          </p:cNvPr>
          <p:cNvSpPr>
            <a:spLocks noGrp="1"/>
          </p:cNvSpPr>
          <p:nvPr>
            <p:ph type="body" idx="1"/>
          </p:nvPr>
        </p:nvSpPr>
        <p:spPr/>
        <p:txBody>
          <a:bodyPr/>
          <a:lstStyle/>
          <a:p>
            <a:endParaRPr lang="es-PE"/>
          </a:p>
        </p:txBody>
      </p:sp>
      <p:sp>
        <p:nvSpPr>
          <p:cNvPr id="4" name="Marcador de número de diapositiva 3">
            <a:extLst>
              <a:ext uri="{FF2B5EF4-FFF2-40B4-BE49-F238E27FC236}">
                <a16:creationId xmlns:a16="http://schemas.microsoft.com/office/drawing/2014/main" id="{1DE8D73A-E6B5-F316-0686-AA85AB2E08A8}"/>
              </a:ext>
            </a:extLst>
          </p:cNvPr>
          <p:cNvSpPr>
            <a:spLocks noGrp="1"/>
          </p:cNvSpPr>
          <p:nvPr>
            <p:ph type="sldNum" sz="quarter" idx="5"/>
          </p:nvPr>
        </p:nvSpPr>
        <p:spPr/>
        <p:txBody>
          <a:bodyPr/>
          <a:lstStyle/>
          <a:p>
            <a:fld id="{6B1ED687-AD9F-49E6-A599-C99A530A2943}" type="slidenum">
              <a:rPr lang="es-PE" smtClean="0"/>
              <a:t>26</a:t>
            </a:fld>
            <a:endParaRPr lang="es-PE"/>
          </a:p>
        </p:txBody>
      </p:sp>
    </p:spTree>
    <p:extLst>
      <p:ext uri="{BB962C8B-B14F-4D97-AF65-F5344CB8AC3E}">
        <p14:creationId xmlns:p14="http://schemas.microsoft.com/office/powerpoint/2010/main" val="2892826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PE"/>
          </a:p>
        </p:txBody>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2D3ED6C6-B27E-4674-9CB9-2EBD43FAC746}" type="slidenum">
              <a:rPr lang="es-PE" smtClean="0"/>
              <a:t>28</a:t>
            </a:fld>
            <a:endParaRPr lang="es-PE"/>
          </a:p>
        </p:txBody>
      </p:sp>
    </p:spTree>
    <p:extLst>
      <p:ext uri="{BB962C8B-B14F-4D97-AF65-F5344CB8AC3E}">
        <p14:creationId xmlns:p14="http://schemas.microsoft.com/office/powerpoint/2010/main" val="27489837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 name="Google Shape;92;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PE"/>
          </a:p>
        </p:txBody>
      </p:sp>
    </p:spTree>
    <p:extLst>
      <p:ext uri="{BB962C8B-B14F-4D97-AF65-F5344CB8AC3E}">
        <p14:creationId xmlns:p14="http://schemas.microsoft.com/office/powerpoint/2010/main" val="438569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E439D-3D2B-3B4B-9859-140EBB7C7F0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6133DBE-EA4B-5FCF-DF8D-186871623F4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E9F67A8-F2B6-2676-E98E-B59DC6067CF0}"/>
              </a:ext>
            </a:extLst>
          </p:cNvPr>
          <p:cNvSpPr>
            <a:spLocks noGrp="1"/>
          </p:cNvSpPr>
          <p:nvPr>
            <p:ph type="body" idx="1"/>
          </p:nvPr>
        </p:nvSpPr>
        <p:spPr/>
        <p:txBody>
          <a:bodyPr/>
          <a:lstStyle/>
          <a:p>
            <a:endParaRPr lang="es-PE"/>
          </a:p>
        </p:txBody>
      </p:sp>
      <p:sp>
        <p:nvSpPr>
          <p:cNvPr id="4" name="Marcador de número de diapositiva 3">
            <a:extLst>
              <a:ext uri="{FF2B5EF4-FFF2-40B4-BE49-F238E27FC236}">
                <a16:creationId xmlns:a16="http://schemas.microsoft.com/office/drawing/2014/main" id="{8EC68232-33B6-190D-8B73-2D2E6B6B66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13283E-7C92-431F-9224-99E2A7348C3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32884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a:extLst>
            <a:ext uri="{FF2B5EF4-FFF2-40B4-BE49-F238E27FC236}">
              <a16:creationId xmlns:a16="http://schemas.microsoft.com/office/drawing/2014/main" id="{37BD66D1-2B1E-32E9-A5BD-7C6797DFA4F6}"/>
            </a:ext>
          </a:extLst>
        </p:cNvPr>
        <p:cNvGrpSpPr/>
        <p:nvPr/>
      </p:nvGrpSpPr>
      <p:grpSpPr>
        <a:xfrm>
          <a:off x="0" y="0"/>
          <a:ext cx="0" cy="0"/>
          <a:chOff x="0" y="0"/>
          <a:chExt cx="0" cy="0"/>
        </a:xfrm>
      </p:grpSpPr>
      <p:sp>
        <p:nvSpPr>
          <p:cNvPr id="367" name="Google Shape;367;g22087012827_2_18:notes">
            <a:extLst>
              <a:ext uri="{FF2B5EF4-FFF2-40B4-BE49-F238E27FC236}">
                <a16:creationId xmlns:a16="http://schemas.microsoft.com/office/drawing/2014/main" id="{8E380AD5-6F14-C9B5-04FD-E5EC8F73C758}"/>
              </a:ext>
            </a:extLst>
          </p:cNvPr>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8" name="Google Shape;368;g22087012827_2_18:notes">
            <a:extLst>
              <a:ext uri="{FF2B5EF4-FFF2-40B4-BE49-F238E27FC236}">
                <a16:creationId xmlns:a16="http://schemas.microsoft.com/office/drawing/2014/main" id="{4F3DAB5C-9EE4-4E1D-F9A8-4EDC3AA765DE}"/>
              </a:ext>
            </a:extLst>
          </p:cNvPr>
          <p:cNvSpPr>
            <a:spLocks noGrp="1" noRot="1" noChangeAspect="1"/>
          </p:cNvSpPr>
          <p:nvPr>
            <p:ph type="sldImg" idx="2"/>
          </p:nvPr>
        </p:nvSpPr>
        <p:spPr>
          <a:xfrm>
            <a:off x="4552950" y="857250"/>
            <a:ext cx="30861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82959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PE"/>
          </a:p>
        </p:txBody>
      </p:sp>
      <p:sp>
        <p:nvSpPr>
          <p:cNvPr id="3" name="Marcador de notas 2"/>
          <p:cNvSpPr>
            <a:spLocks noGrp="1"/>
          </p:cNvSpPr>
          <p:nvPr>
            <p:ph type="body" idx="1"/>
          </p:nvPr>
        </p:nvSpPr>
        <p:spPr/>
        <p:txBody>
          <a:bodyPr/>
          <a:lstStyle/>
          <a:p>
            <a:endParaRPr lang="es-PE"/>
          </a:p>
        </p:txBody>
      </p:sp>
      <p:sp>
        <p:nvSpPr>
          <p:cNvPr id="4" name="Marcador de número de diapositiva 3"/>
          <p:cNvSpPr>
            <a:spLocks noGrp="1"/>
          </p:cNvSpPr>
          <p:nvPr>
            <p:ph type="sldNum" sz="quarter" idx="5"/>
          </p:nvPr>
        </p:nvSpPr>
        <p:spPr/>
        <p:txBody>
          <a:bodyPr/>
          <a:lstStyle/>
          <a:p>
            <a:fld id="{75E93C3E-81C8-483C-BF78-16D4AE726B5C}" type="slidenum">
              <a:rPr lang="es-PE" smtClean="0"/>
              <a:t>13</a:t>
            </a:fld>
            <a:endParaRPr lang="es-PE"/>
          </a:p>
        </p:txBody>
      </p:sp>
    </p:spTree>
    <p:extLst>
      <p:ext uri="{BB962C8B-B14F-4D97-AF65-F5344CB8AC3E}">
        <p14:creationId xmlns:p14="http://schemas.microsoft.com/office/powerpoint/2010/main" val="1825815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8:notes"/>
          <p:cNvSpPr>
            <a:spLocks noGrp="1" noRot="1" noChangeAspect="1"/>
          </p:cNvSpPr>
          <p:nvPr>
            <p:ph type="sldImg" idx="2"/>
          </p:nvPr>
        </p:nvSpPr>
        <p:spPr>
          <a:xfrm>
            <a:off x="4552950" y="857250"/>
            <a:ext cx="30861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p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p8:notes"/>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s-MX"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20</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4592605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a:extLst>
            <a:ext uri="{FF2B5EF4-FFF2-40B4-BE49-F238E27FC236}">
              <a16:creationId xmlns:a16="http://schemas.microsoft.com/office/drawing/2014/main" id="{83ADFE29-7669-7BD0-0F36-39BA7CAF8762}"/>
            </a:ext>
          </a:extLst>
        </p:cNvPr>
        <p:cNvGrpSpPr/>
        <p:nvPr/>
      </p:nvGrpSpPr>
      <p:grpSpPr>
        <a:xfrm>
          <a:off x="0" y="0"/>
          <a:ext cx="0" cy="0"/>
          <a:chOff x="0" y="0"/>
          <a:chExt cx="0" cy="0"/>
        </a:xfrm>
      </p:grpSpPr>
      <p:sp>
        <p:nvSpPr>
          <p:cNvPr id="367" name="Google Shape;367;g22087012827_2_18:notes">
            <a:extLst>
              <a:ext uri="{FF2B5EF4-FFF2-40B4-BE49-F238E27FC236}">
                <a16:creationId xmlns:a16="http://schemas.microsoft.com/office/drawing/2014/main" id="{9AFB587C-3467-9136-F1B3-B964C0D67B3F}"/>
              </a:ext>
            </a:extLst>
          </p:cNvPr>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8" name="Google Shape;368;g22087012827_2_18:notes">
            <a:extLst>
              <a:ext uri="{FF2B5EF4-FFF2-40B4-BE49-F238E27FC236}">
                <a16:creationId xmlns:a16="http://schemas.microsoft.com/office/drawing/2014/main" id="{8F317FBB-BDA6-0E34-329A-A04D1EF76AB0}"/>
              </a:ext>
            </a:extLst>
          </p:cNvPr>
          <p:cNvSpPr>
            <a:spLocks noGrp="1" noRot="1" noChangeAspect="1"/>
          </p:cNvSpPr>
          <p:nvPr>
            <p:ph type="sldImg" idx="2"/>
          </p:nvPr>
        </p:nvSpPr>
        <p:spPr>
          <a:xfrm>
            <a:off x="4552950" y="857250"/>
            <a:ext cx="30861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04007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a:extLst>
            <a:ext uri="{FF2B5EF4-FFF2-40B4-BE49-F238E27FC236}">
              <a16:creationId xmlns:a16="http://schemas.microsoft.com/office/drawing/2014/main" id="{A2665F3C-E79C-BBDD-5B0B-5544962BB34D}"/>
            </a:ext>
          </a:extLst>
        </p:cNvPr>
        <p:cNvGrpSpPr/>
        <p:nvPr/>
      </p:nvGrpSpPr>
      <p:grpSpPr>
        <a:xfrm>
          <a:off x="0" y="0"/>
          <a:ext cx="0" cy="0"/>
          <a:chOff x="0" y="0"/>
          <a:chExt cx="0" cy="0"/>
        </a:xfrm>
      </p:grpSpPr>
      <p:sp>
        <p:nvSpPr>
          <p:cNvPr id="367" name="Google Shape;367;g22087012827_2_18:notes">
            <a:extLst>
              <a:ext uri="{FF2B5EF4-FFF2-40B4-BE49-F238E27FC236}">
                <a16:creationId xmlns:a16="http://schemas.microsoft.com/office/drawing/2014/main" id="{52262C86-BB55-7CD4-238D-E5E4187EF6C1}"/>
              </a:ext>
            </a:extLst>
          </p:cNvPr>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8" name="Google Shape;368;g22087012827_2_18:notes">
            <a:extLst>
              <a:ext uri="{FF2B5EF4-FFF2-40B4-BE49-F238E27FC236}">
                <a16:creationId xmlns:a16="http://schemas.microsoft.com/office/drawing/2014/main" id="{7284083C-C841-69F4-375F-B5EC407974B7}"/>
              </a:ext>
            </a:extLst>
          </p:cNvPr>
          <p:cNvSpPr>
            <a:spLocks noGrp="1" noRot="1" noChangeAspect="1"/>
          </p:cNvSpPr>
          <p:nvPr>
            <p:ph type="sldImg" idx="2"/>
          </p:nvPr>
        </p:nvSpPr>
        <p:spPr>
          <a:xfrm>
            <a:off x="4552950" y="857250"/>
            <a:ext cx="30861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72514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a:extLst>
            <a:ext uri="{FF2B5EF4-FFF2-40B4-BE49-F238E27FC236}">
              <a16:creationId xmlns:a16="http://schemas.microsoft.com/office/drawing/2014/main" id="{CF2EB48B-5152-2DDB-364F-73CCCA07A4F3}"/>
            </a:ext>
          </a:extLst>
        </p:cNvPr>
        <p:cNvGrpSpPr/>
        <p:nvPr/>
      </p:nvGrpSpPr>
      <p:grpSpPr>
        <a:xfrm>
          <a:off x="0" y="0"/>
          <a:ext cx="0" cy="0"/>
          <a:chOff x="0" y="0"/>
          <a:chExt cx="0" cy="0"/>
        </a:xfrm>
      </p:grpSpPr>
      <p:sp>
        <p:nvSpPr>
          <p:cNvPr id="367" name="Google Shape;367;g22087012827_2_18:notes">
            <a:extLst>
              <a:ext uri="{FF2B5EF4-FFF2-40B4-BE49-F238E27FC236}">
                <a16:creationId xmlns:a16="http://schemas.microsoft.com/office/drawing/2014/main" id="{EF7649C3-DBA7-58C2-0DF1-7C1BD3F0973D}"/>
              </a:ext>
            </a:extLst>
          </p:cNvPr>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8" name="Google Shape;368;g22087012827_2_18:notes">
            <a:extLst>
              <a:ext uri="{FF2B5EF4-FFF2-40B4-BE49-F238E27FC236}">
                <a16:creationId xmlns:a16="http://schemas.microsoft.com/office/drawing/2014/main" id="{4FA374B0-294D-574D-8E3E-DDF2073DD81C}"/>
              </a:ext>
            </a:extLst>
          </p:cNvPr>
          <p:cNvSpPr>
            <a:spLocks noGrp="1" noRot="1" noChangeAspect="1"/>
          </p:cNvSpPr>
          <p:nvPr>
            <p:ph type="sldImg" idx="2"/>
          </p:nvPr>
        </p:nvSpPr>
        <p:spPr>
          <a:xfrm>
            <a:off x="4552950" y="857250"/>
            <a:ext cx="30861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032793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a:extLst>
            <a:ext uri="{FF2B5EF4-FFF2-40B4-BE49-F238E27FC236}">
              <a16:creationId xmlns:a16="http://schemas.microsoft.com/office/drawing/2014/main" id="{C69D29DF-F4BE-340F-BE66-FB977AEC1F0A}"/>
            </a:ext>
          </a:extLst>
        </p:cNvPr>
        <p:cNvGrpSpPr/>
        <p:nvPr/>
      </p:nvGrpSpPr>
      <p:grpSpPr>
        <a:xfrm>
          <a:off x="0" y="0"/>
          <a:ext cx="0" cy="0"/>
          <a:chOff x="0" y="0"/>
          <a:chExt cx="0" cy="0"/>
        </a:xfrm>
      </p:grpSpPr>
      <p:sp>
        <p:nvSpPr>
          <p:cNvPr id="367" name="Google Shape;367;g22087012827_2_18:notes">
            <a:extLst>
              <a:ext uri="{FF2B5EF4-FFF2-40B4-BE49-F238E27FC236}">
                <a16:creationId xmlns:a16="http://schemas.microsoft.com/office/drawing/2014/main" id="{DA51D0CB-280B-FD56-B260-569DE77ADA5C}"/>
              </a:ext>
            </a:extLst>
          </p:cNvPr>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8" name="Google Shape;368;g22087012827_2_18:notes">
            <a:extLst>
              <a:ext uri="{FF2B5EF4-FFF2-40B4-BE49-F238E27FC236}">
                <a16:creationId xmlns:a16="http://schemas.microsoft.com/office/drawing/2014/main" id="{2774FF70-F9A9-4FA8-14CC-6CC43BF9C474}"/>
              </a:ext>
            </a:extLst>
          </p:cNvPr>
          <p:cNvSpPr>
            <a:spLocks noGrp="1" noRot="1" noChangeAspect="1"/>
          </p:cNvSpPr>
          <p:nvPr>
            <p:ph type="sldImg" idx="2"/>
          </p:nvPr>
        </p:nvSpPr>
        <p:spPr>
          <a:xfrm>
            <a:off x="4552950" y="857250"/>
            <a:ext cx="30861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3735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6BD04E-0919-FA42-AF3B-A53968417898}"/>
              </a:ext>
            </a:extLst>
          </p:cNvPr>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endParaRPr lang="es-PE"/>
          </a:p>
        </p:txBody>
      </p:sp>
      <p:sp>
        <p:nvSpPr>
          <p:cNvPr id="3" name="Subtítulo 2">
            <a:extLst>
              <a:ext uri="{FF2B5EF4-FFF2-40B4-BE49-F238E27FC236}">
                <a16:creationId xmlns:a16="http://schemas.microsoft.com/office/drawing/2014/main" id="{9F989038-0D72-9241-86E7-4FE74636271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endParaRPr lang="es-PE"/>
          </a:p>
        </p:txBody>
      </p:sp>
      <p:sp>
        <p:nvSpPr>
          <p:cNvPr id="4" name="Marcador de fecha 3">
            <a:extLst>
              <a:ext uri="{FF2B5EF4-FFF2-40B4-BE49-F238E27FC236}">
                <a16:creationId xmlns:a16="http://schemas.microsoft.com/office/drawing/2014/main" id="{519E2DBA-24AF-DD4E-B1D9-BF98F97BB4A2}"/>
              </a:ext>
            </a:extLst>
          </p:cNvPr>
          <p:cNvSpPr>
            <a:spLocks noGrp="1"/>
          </p:cNvSpPr>
          <p:nvPr>
            <p:ph type="dt" sz="half" idx="10"/>
          </p:nvPr>
        </p:nvSpPr>
        <p:spPr/>
        <p:txBody>
          <a:bodyPr/>
          <a:lstStyle/>
          <a:p>
            <a:fld id="{7309B5C9-DB62-2E4B-9999-A0D1461C6881}" type="datetimeFigureOut">
              <a:rPr lang="es-PE" smtClean="0"/>
              <a:t>5/02/2026</a:t>
            </a:fld>
            <a:endParaRPr lang="es-PE"/>
          </a:p>
        </p:txBody>
      </p:sp>
      <p:sp>
        <p:nvSpPr>
          <p:cNvPr id="5" name="Marcador de pie de página 4">
            <a:extLst>
              <a:ext uri="{FF2B5EF4-FFF2-40B4-BE49-F238E27FC236}">
                <a16:creationId xmlns:a16="http://schemas.microsoft.com/office/drawing/2014/main" id="{1AA0B798-3CBA-684F-AA0B-93346E6B0054}"/>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4B01C560-5435-2642-B4EF-482E6A994F91}"/>
              </a:ext>
            </a:extLst>
          </p:cNvPr>
          <p:cNvSpPr>
            <a:spLocks noGrp="1"/>
          </p:cNvSpPr>
          <p:nvPr>
            <p:ph type="sldNum" sz="quarter" idx="12"/>
          </p:nvPr>
        </p:nvSpPr>
        <p:spPr/>
        <p:txBody>
          <a:bodyPr/>
          <a:lstStyle/>
          <a:p>
            <a:fld id="{6181090D-F0EC-B64B-97A0-4507E7B270B7}" type="slidenum">
              <a:rPr lang="es-PE" smtClean="0"/>
              <a:t>‹Nº›</a:t>
            </a:fld>
            <a:endParaRPr lang="es-PE"/>
          </a:p>
        </p:txBody>
      </p:sp>
    </p:spTree>
    <p:extLst>
      <p:ext uri="{BB962C8B-B14F-4D97-AF65-F5344CB8AC3E}">
        <p14:creationId xmlns:p14="http://schemas.microsoft.com/office/powerpoint/2010/main" val="2365909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5742C9-4008-CF46-B515-AEE88602A537}"/>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BA210990-8064-B641-934A-3A8A7441042E}"/>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F3894D03-7021-DA4E-AD58-A9136165BD24}"/>
              </a:ext>
            </a:extLst>
          </p:cNvPr>
          <p:cNvSpPr>
            <a:spLocks noGrp="1"/>
          </p:cNvSpPr>
          <p:nvPr>
            <p:ph type="dt" sz="half" idx="10"/>
          </p:nvPr>
        </p:nvSpPr>
        <p:spPr/>
        <p:txBody>
          <a:bodyPr/>
          <a:lstStyle/>
          <a:p>
            <a:fld id="{7309B5C9-DB62-2E4B-9999-A0D1461C6881}" type="datetimeFigureOut">
              <a:rPr lang="es-PE" smtClean="0"/>
              <a:t>5/02/2026</a:t>
            </a:fld>
            <a:endParaRPr lang="es-PE"/>
          </a:p>
        </p:txBody>
      </p:sp>
      <p:sp>
        <p:nvSpPr>
          <p:cNvPr id="5" name="Marcador de pie de página 4">
            <a:extLst>
              <a:ext uri="{FF2B5EF4-FFF2-40B4-BE49-F238E27FC236}">
                <a16:creationId xmlns:a16="http://schemas.microsoft.com/office/drawing/2014/main" id="{DA8E1A52-83EE-FA49-A168-E442F49B3212}"/>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170E877D-A87A-584E-8CFC-EBCC21027BAA}"/>
              </a:ext>
            </a:extLst>
          </p:cNvPr>
          <p:cNvSpPr>
            <a:spLocks noGrp="1"/>
          </p:cNvSpPr>
          <p:nvPr>
            <p:ph type="sldNum" sz="quarter" idx="12"/>
          </p:nvPr>
        </p:nvSpPr>
        <p:spPr/>
        <p:txBody>
          <a:bodyPr/>
          <a:lstStyle/>
          <a:p>
            <a:fld id="{6181090D-F0EC-B64B-97A0-4507E7B270B7}" type="slidenum">
              <a:rPr lang="es-PE" smtClean="0"/>
              <a:t>‹Nº›</a:t>
            </a:fld>
            <a:endParaRPr lang="es-PE"/>
          </a:p>
        </p:txBody>
      </p:sp>
    </p:spTree>
    <p:extLst>
      <p:ext uri="{BB962C8B-B14F-4D97-AF65-F5344CB8AC3E}">
        <p14:creationId xmlns:p14="http://schemas.microsoft.com/office/powerpoint/2010/main" val="4199280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98FC594B-2B82-1547-AA03-7B965B66690B}"/>
              </a:ext>
            </a:extLst>
          </p:cNvPr>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506449EA-3330-6049-AA27-1095C3AB72CD}"/>
              </a:ext>
            </a:extLst>
          </p:cNvPr>
          <p:cNvSpPr>
            <a:spLocks noGrp="1"/>
          </p:cNvSpPr>
          <p:nvPr>
            <p:ph type="body" orient="vert" idx="1"/>
          </p:nvPr>
        </p:nvSpPr>
        <p:spPr>
          <a:xfrm>
            <a:off x="628650"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47B08FCF-14E5-FA46-80DB-A158C6169FA8}"/>
              </a:ext>
            </a:extLst>
          </p:cNvPr>
          <p:cNvSpPr>
            <a:spLocks noGrp="1"/>
          </p:cNvSpPr>
          <p:nvPr>
            <p:ph type="dt" sz="half" idx="10"/>
          </p:nvPr>
        </p:nvSpPr>
        <p:spPr/>
        <p:txBody>
          <a:bodyPr/>
          <a:lstStyle/>
          <a:p>
            <a:fld id="{7309B5C9-DB62-2E4B-9999-A0D1461C6881}" type="datetimeFigureOut">
              <a:rPr lang="es-PE" smtClean="0"/>
              <a:t>5/02/2026</a:t>
            </a:fld>
            <a:endParaRPr lang="es-PE"/>
          </a:p>
        </p:txBody>
      </p:sp>
      <p:sp>
        <p:nvSpPr>
          <p:cNvPr id="5" name="Marcador de pie de página 4">
            <a:extLst>
              <a:ext uri="{FF2B5EF4-FFF2-40B4-BE49-F238E27FC236}">
                <a16:creationId xmlns:a16="http://schemas.microsoft.com/office/drawing/2014/main" id="{8A1DDE1F-7BBF-4845-83D9-C8B49B0D761B}"/>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28938D51-FFEA-6A48-BD28-DE91FCE40A1D}"/>
              </a:ext>
            </a:extLst>
          </p:cNvPr>
          <p:cNvSpPr>
            <a:spLocks noGrp="1"/>
          </p:cNvSpPr>
          <p:nvPr>
            <p:ph type="sldNum" sz="quarter" idx="12"/>
          </p:nvPr>
        </p:nvSpPr>
        <p:spPr/>
        <p:txBody>
          <a:bodyPr/>
          <a:lstStyle/>
          <a:p>
            <a:fld id="{6181090D-F0EC-B64B-97A0-4507E7B270B7}" type="slidenum">
              <a:rPr lang="es-PE" smtClean="0"/>
              <a:t>‹Nº›</a:t>
            </a:fld>
            <a:endParaRPr lang="es-PE"/>
          </a:p>
        </p:txBody>
      </p:sp>
    </p:spTree>
    <p:extLst>
      <p:ext uri="{BB962C8B-B14F-4D97-AF65-F5344CB8AC3E}">
        <p14:creationId xmlns:p14="http://schemas.microsoft.com/office/powerpoint/2010/main" val="21518294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344348" y="269189"/>
            <a:ext cx="3511391" cy="323165"/>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2100" b="0" i="0">
                <a:solidFill>
                  <a:srgbClr val="1F56B3"/>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20"/>
          <p:cNvSpPr txBox="1">
            <a:spLocks noGrp="1"/>
          </p:cNvSpPr>
          <p:nvPr>
            <p:ph type="body" idx="1"/>
          </p:nvPr>
        </p:nvSpPr>
        <p:spPr>
          <a:xfrm>
            <a:off x="352519" y="1607948"/>
            <a:ext cx="6110288" cy="430887"/>
          </a:xfrm>
          <a:prstGeom prst="rect">
            <a:avLst/>
          </a:prstGeom>
          <a:noFill/>
          <a:ln>
            <a:noFill/>
          </a:ln>
        </p:spPr>
        <p:txBody>
          <a:bodyPr spcFirstLastPara="1" wrap="square" lIns="0" tIns="0" rIns="0" bIns="0" anchor="t" anchorCtr="0">
            <a:spAutoFit/>
          </a:bodyPr>
          <a:lstStyle>
            <a:lvl1pPr marL="342900" lvl="0" indent="-171450" algn="l">
              <a:lnSpc>
                <a:spcPct val="100000"/>
              </a:lnSpc>
              <a:spcBef>
                <a:spcPts val="0"/>
              </a:spcBef>
              <a:spcAft>
                <a:spcPts val="0"/>
              </a:spcAft>
              <a:buSzPts val="1400"/>
              <a:buNone/>
              <a:defRPr b="0" i="0">
                <a:solidFill>
                  <a:schemeClr val="dk1"/>
                </a:solidFill>
              </a:defRPr>
            </a:lvl1pPr>
            <a:lvl2pPr marL="685800" lvl="1" indent="-171450" algn="l">
              <a:lnSpc>
                <a:spcPct val="100000"/>
              </a:lnSpc>
              <a:spcBef>
                <a:spcPts val="0"/>
              </a:spcBef>
              <a:spcAft>
                <a:spcPts val="0"/>
              </a:spcAft>
              <a:buSzPts val="1400"/>
              <a:buNone/>
              <a:defRPr/>
            </a:lvl2pPr>
            <a:lvl3pPr marL="1028700" lvl="2" indent="-171450" algn="l">
              <a:lnSpc>
                <a:spcPct val="100000"/>
              </a:lnSpc>
              <a:spcBef>
                <a:spcPts val="0"/>
              </a:spcBef>
              <a:spcAft>
                <a:spcPts val="0"/>
              </a:spcAft>
              <a:buSzPts val="1400"/>
              <a:buNone/>
              <a:defRPr/>
            </a:lvl3pPr>
            <a:lvl4pPr marL="1371600" lvl="3" indent="-171450" algn="l">
              <a:lnSpc>
                <a:spcPct val="100000"/>
              </a:lnSpc>
              <a:spcBef>
                <a:spcPts val="0"/>
              </a:spcBef>
              <a:spcAft>
                <a:spcPts val="0"/>
              </a:spcAft>
              <a:buSzPts val="1400"/>
              <a:buNone/>
              <a:defRPr/>
            </a:lvl4pPr>
            <a:lvl5pPr marL="1714500" lvl="4" indent="-171450" algn="l">
              <a:lnSpc>
                <a:spcPct val="100000"/>
              </a:lnSpc>
              <a:spcBef>
                <a:spcPts val="0"/>
              </a:spcBef>
              <a:spcAft>
                <a:spcPts val="0"/>
              </a:spcAft>
              <a:buSzPts val="1400"/>
              <a:buNone/>
              <a:defRPr/>
            </a:lvl5pPr>
            <a:lvl6pPr marL="2057400" lvl="5" indent="-171450" algn="l">
              <a:lnSpc>
                <a:spcPct val="100000"/>
              </a:lnSpc>
              <a:spcBef>
                <a:spcPts val="0"/>
              </a:spcBef>
              <a:spcAft>
                <a:spcPts val="0"/>
              </a:spcAft>
              <a:buSzPts val="1400"/>
              <a:buNone/>
              <a:defRPr/>
            </a:lvl6pPr>
            <a:lvl7pPr marL="2400300" lvl="6" indent="-171450" algn="l">
              <a:lnSpc>
                <a:spcPct val="100000"/>
              </a:lnSpc>
              <a:spcBef>
                <a:spcPts val="0"/>
              </a:spcBef>
              <a:spcAft>
                <a:spcPts val="0"/>
              </a:spcAft>
              <a:buSzPts val="1400"/>
              <a:buNone/>
              <a:defRPr/>
            </a:lvl7pPr>
            <a:lvl8pPr marL="2743200" lvl="7" indent="-171450" algn="l">
              <a:lnSpc>
                <a:spcPct val="100000"/>
              </a:lnSpc>
              <a:spcBef>
                <a:spcPts val="0"/>
              </a:spcBef>
              <a:spcAft>
                <a:spcPts val="0"/>
              </a:spcAft>
              <a:buSzPts val="1400"/>
              <a:buNone/>
              <a:defRPr/>
            </a:lvl8pPr>
            <a:lvl9pPr marL="3086100" lvl="8" indent="-171450" algn="l">
              <a:lnSpc>
                <a:spcPct val="100000"/>
              </a:lnSpc>
              <a:spcBef>
                <a:spcPts val="0"/>
              </a:spcBef>
              <a:spcAft>
                <a:spcPts val="0"/>
              </a:spcAft>
              <a:buSzPts val="1400"/>
              <a:buNone/>
              <a:defRPr/>
            </a:lvl9pPr>
          </a:lstStyle>
          <a:p>
            <a:endParaRPr/>
          </a:p>
        </p:txBody>
      </p:sp>
      <p:sp>
        <p:nvSpPr>
          <p:cNvPr id="104" name="Google Shape;104;p20"/>
          <p:cNvSpPr txBox="1">
            <a:spLocks noGrp="1"/>
          </p:cNvSpPr>
          <p:nvPr>
            <p:ph type="ftr" idx="11"/>
          </p:nvPr>
        </p:nvSpPr>
        <p:spPr>
          <a:xfrm>
            <a:off x="3108960" y="6377940"/>
            <a:ext cx="2926080" cy="138499"/>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20"/>
          <p:cNvSpPr txBox="1">
            <a:spLocks noGrp="1"/>
          </p:cNvSpPr>
          <p:nvPr>
            <p:ph type="dt" idx="10"/>
          </p:nvPr>
        </p:nvSpPr>
        <p:spPr>
          <a:xfrm>
            <a:off x="457200" y="6377940"/>
            <a:ext cx="2103120" cy="138499"/>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20"/>
          <p:cNvSpPr txBox="1">
            <a:spLocks noGrp="1"/>
          </p:cNvSpPr>
          <p:nvPr>
            <p:ph type="sldNum" idx="12"/>
          </p:nvPr>
        </p:nvSpPr>
        <p:spPr>
          <a:xfrm>
            <a:off x="6583680" y="6377941"/>
            <a:ext cx="2103120" cy="207749"/>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35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800"/>
              <a:buFont typeface="Arial"/>
              <a:buNone/>
              <a:defRPr sz="135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800"/>
              <a:buFont typeface="Arial"/>
              <a:buNone/>
              <a:defRPr sz="135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800"/>
              <a:buFont typeface="Arial"/>
              <a:buNone/>
              <a:defRPr sz="135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800"/>
              <a:buFont typeface="Arial"/>
              <a:buNone/>
              <a:defRPr sz="135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800"/>
              <a:buFont typeface="Arial"/>
              <a:buNone/>
              <a:defRPr sz="135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800"/>
              <a:buFont typeface="Arial"/>
              <a:buNone/>
              <a:defRPr sz="135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800"/>
              <a:buFont typeface="Arial"/>
              <a:buNone/>
              <a:defRPr sz="135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800"/>
              <a:buFont typeface="Arial"/>
              <a:buNone/>
              <a:defRPr sz="1350" b="0" i="0" u="none" strike="noStrike" cap="none">
                <a:solidFill>
                  <a:srgbClr val="888888"/>
                </a:solidFill>
                <a:latin typeface="Calibri"/>
                <a:ea typeface="Calibri"/>
                <a:cs typeface="Calibri"/>
                <a:sym typeface="Calibri"/>
              </a:defRPr>
            </a:lvl9pPr>
          </a:lstStyle>
          <a:p>
            <a:fld id="{00000000-1234-1234-1234-123412341234}" type="slidenum">
              <a:rPr lang="es-MX" smtClean="0"/>
              <a:pPr/>
              <a:t>‹Nº›</a:t>
            </a:fld>
            <a:endParaRPr lang="es-MX"/>
          </a:p>
        </p:txBody>
      </p:sp>
    </p:spTree>
    <p:extLst>
      <p:ext uri="{BB962C8B-B14F-4D97-AF65-F5344CB8AC3E}">
        <p14:creationId xmlns:p14="http://schemas.microsoft.com/office/powerpoint/2010/main" val="4098336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1F226A-7DCF-D04C-A60F-E02DFDCA8968}"/>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0482EB02-59E6-8547-AEEB-4345D8A468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2D1F63FE-7C30-F840-8331-58035764A9C7}"/>
              </a:ext>
            </a:extLst>
          </p:cNvPr>
          <p:cNvSpPr>
            <a:spLocks noGrp="1"/>
          </p:cNvSpPr>
          <p:nvPr>
            <p:ph type="dt" sz="half" idx="10"/>
          </p:nvPr>
        </p:nvSpPr>
        <p:spPr/>
        <p:txBody>
          <a:bodyPr/>
          <a:lstStyle/>
          <a:p>
            <a:fld id="{7309B5C9-DB62-2E4B-9999-A0D1461C6881}" type="datetimeFigureOut">
              <a:rPr lang="es-PE" smtClean="0"/>
              <a:t>5/02/2026</a:t>
            </a:fld>
            <a:endParaRPr lang="es-PE"/>
          </a:p>
        </p:txBody>
      </p:sp>
      <p:sp>
        <p:nvSpPr>
          <p:cNvPr id="5" name="Marcador de pie de página 4">
            <a:extLst>
              <a:ext uri="{FF2B5EF4-FFF2-40B4-BE49-F238E27FC236}">
                <a16:creationId xmlns:a16="http://schemas.microsoft.com/office/drawing/2014/main" id="{1306A2C3-C39A-F84C-8F20-680A137887E1}"/>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1B8BB3F0-27C7-154F-AADA-ECBB5755A0A3}"/>
              </a:ext>
            </a:extLst>
          </p:cNvPr>
          <p:cNvSpPr>
            <a:spLocks noGrp="1"/>
          </p:cNvSpPr>
          <p:nvPr>
            <p:ph type="sldNum" sz="quarter" idx="12"/>
          </p:nvPr>
        </p:nvSpPr>
        <p:spPr/>
        <p:txBody>
          <a:bodyPr/>
          <a:lstStyle/>
          <a:p>
            <a:fld id="{6181090D-F0EC-B64B-97A0-4507E7B270B7}" type="slidenum">
              <a:rPr lang="es-PE" smtClean="0"/>
              <a:t>‹Nº›</a:t>
            </a:fld>
            <a:endParaRPr lang="es-PE"/>
          </a:p>
        </p:txBody>
      </p:sp>
    </p:spTree>
    <p:extLst>
      <p:ext uri="{BB962C8B-B14F-4D97-AF65-F5344CB8AC3E}">
        <p14:creationId xmlns:p14="http://schemas.microsoft.com/office/powerpoint/2010/main" val="3311575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F56073-44EB-054A-A79C-1C2F782E305A}"/>
              </a:ext>
            </a:extLst>
          </p:cNvPr>
          <p:cNvSpPr>
            <a:spLocks noGrp="1"/>
          </p:cNvSpPr>
          <p:nvPr>
            <p:ph type="title"/>
          </p:nvPr>
        </p:nvSpPr>
        <p:spPr>
          <a:xfrm>
            <a:off x="623888" y="1709739"/>
            <a:ext cx="7886700" cy="2852737"/>
          </a:xfrm>
        </p:spPr>
        <p:txBody>
          <a:bodyPr anchor="b"/>
          <a:lstStyle>
            <a:lvl1pPr>
              <a:defRPr sz="4500"/>
            </a:lvl1p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704105CC-43B2-B44E-AD7E-776B3B21B0D3}"/>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473DF535-8D7A-BC41-86A1-803F3A74EACF}"/>
              </a:ext>
            </a:extLst>
          </p:cNvPr>
          <p:cNvSpPr>
            <a:spLocks noGrp="1"/>
          </p:cNvSpPr>
          <p:nvPr>
            <p:ph type="dt" sz="half" idx="10"/>
          </p:nvPr>
        </p:nvSpPr>
        <p:spPr/>
        <p:txBody>
          <a:bodyPr/>
          <a:lstStyle/>
          <a:p>
            <a:fld id="{7309B5C9-DB62-2E4B-9999-A0D1461C6881}" type="datetimeFigureOut">
              <a:rPr lang="es-PE" smtClean="0"/>
              <a:t>5/02/2026</a:t>
            </a:fld>
            <a:endParaRPr lang="es-PE"/>
          </a:p>
        </p:txBody>
      </p:sp>
      <p:sp>
        <p:nvSpPr>
          <p:cNvPr id="5" name="Marcador de pie de página 4">
            <a:extLst>
              <a:ext uri="{FF2B5EF4-FFF2-40B4-BE49-F238E27FC236}">
                <a16:creationId xmlns:a16="http://schemas.microsoft.com/office/drawing/2014/main" id="{4604FB42-69E5-DA45-B44C-EEB958902A6A}"/>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03FAC825-8978-A24F-A29E-EA2DB63233AA}"/>
              </a:ext>
            </a:extLst>
          </p:cNvPr>
          <p:cNvSpPr>
            <a:spLocks noGrp="1"/>
          </p:cNvSpPr>
          <p:nvPr>
            <p:ph type="sldNum" sz="quarter" idx="12"/>
          </p:nvPr>
        </p:nvSpPr>
        <p:spPr/>
        <p:txBody>
          <a:bodyPr/>
          <a:lstStyle/>
          <a:p>
            <a:fld id="{6181090D-F0EC-B64B-97A0-4507E7B270B7}" type="slidenum">
              <a:rPr lang="es-PE" smtClean="0"/>
              <a:t>‹Nº›</a:t>
            </a:fld>
            <a:endParaRPr lang="es-PE"/>
          </a:p>
        </p:txBody>
      </p:sp>
    </p:spTree>
    <p:extLst>
      <p:ext uri="{BB962C8B-B14F-4D97-AF65-F5344CB8AC3E}">
        <p14:creationId xmlns:p14="http://schemas.microsoft.com/office/powerpoint/2010/main" val="4291441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48E137-1931-6D49-B815-C2A85BFCFD15}"/>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5F34C3FA-D7C6-A14C-B2D6-0D7DFC736D25}"/>
              </a:ext>
            </a:extLst>
          </p:cNvPr>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a:extLst>
              <a:ext uri="{FF2B5EF4-FFF2-40B4-BE49-F238E27FC236}">
                <a16:creationId xmlns:a16="http://schemas.microsoft.com/office/drawing/2014/main" id="{AEE15EF3-03F3-A34C-BBEF-97330B3293C8}"/>
              </a:ext>
            </a:extLst>
          </p:cNvPr>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a:extLst>
              <a:ext uri="{FF2B5EF4-FFF2-40B4-BE49-F238E27FC236}">
                <a16:creationId xmlns:a16="http://schemas.microsoft.com/office/drawing/2014/main" id="{88C62387-9FF8-AD46-A092-5E8462DA3540}"/>
              </a:ext>
            </a:extLst>
          </p:cNvPr>
          <p:cNvSpPr>
            <a:spLocks noGrp="1"/>
          </p:cNvSpPr>
          <p:nvPr>
            <p:ph type="dt" sz="half" idx="10"/>
          </p:nvPr>
        </p:nvSpPr>
        <p:spPr/>
        <p:txBody>
          <a:bodyPr/>
          <a:lstStyle/>
          <a:p>
            <a:fld id="{7309B5C9-DB62-2E4B-9999-A0D1461C6881}" type="datetimeFigureOut">
              <a:rPr lang="es-PE" smtClean="0"/>
              <a:t>5/02/2026</a:t>
            </a:fld>
            <a:endParaRPr lang="es-PE"/>
          </a:p>
        </p:txBody>
      </p:sp>
      <p:sp>
        <p:nvSpPr>
          <p:cNvPr id="6" name="Marcador de pie de página 5">
            <a:extLst>
              <a:ext uri="{FF2B5EF4-FFF2-40B4-BE49-F238E27FC236}">
                <a16:creationId xmlns:a16="http://schemas.microsoft.com/office/drawing/2014/main" id="{B4C40DD2-E7AA-FC4E-ABF1-C88757F4FFA5}"/>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21764776-4A07-2541-8FA5-BDDA1FFCF733}"/>
              </a:ext>
            </a:extLst>
          </p:cNvPr>
          <p:cNvSpPr>
            <a:spLocks noGrp="1"/>
          </p:cNvSpPr>
          <p:nvPr>
            <p:ph type="sldNum" sz="quarter" idx="12"/>
          </p:nvPr>
        </p:nvSpPr>
        <p:spPr/>
        <p:txBody>
          <a:bodyPr/>
          <a:lstStyle/>
          <a:p>
            <a:fld id="{6181090D-F0EC-B64B-97A0-4507E7B270B7}" type="slidenum">
              <a:rPr lang="es-PE" smtClean="0"/>
              <a:t>‹Nº›</a:t>
            </a:fld>
            <a:endParaRPr lang="es-PE"/>
          </a:p>
        </p:txBody>
      </p:sp>
    </p:spTree>
    <p:extLst>
      <p:ext uri="{BB962C8B-B14F-4D97-AF65-F5344CB8AC3E}">
        <p14:creationId xmlns:p14="http://schemas.microsoft.com/office/powerpoint/2010/main" val="3825549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CECC12-FDE7-C447-B2AB-734E81FCBBF1}"/>
              </a:ext>
            </a:extLst>
          </p:cNvPr>
          <p:cNvSpPr>
            <a:spLocks noGrp="1"/>
          </p:cNvSpPr>
          <p:nvPr>
            <p:ph type="title"/>
          </p:nvPr>
        </p:nvSpPr>
        <p:spPr>
          <a:xfrm>
            <a:off x="629841" y="365126"/>
            <a:ext cx="7886700" cy="1325563"/>
          </a:xfrm>
        </p:spPr>
        <p:txBody>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096095F7-F35E-244A-83CF-DB0201A365D9}"/>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2F2A7E58-022D-034C-BC0B-4284E194CE56}"/>
              </a:ext>
            </a:extLst>
          </p:cNvPr>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a:extLst>
              <a:ext uri="{FF2B5EF4-FFF2-40B4-BE49-F238E27FC236}">
                <a16:creationId xmlns:a16="http://schemas.microsoft.com/office/drawing/2014/main" id="{3B0C07B6-860D-D54F-B3DA-923C1EFA261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9062449-DCA9-B94A-BFCD-736F2989C5D4}"/>
              </a:ext>
            </a:extLst>
          </p:cNvPr>
          <p:cNvSpPr>
            <a:spLocks noGrp="1"/>
          </p:cNvSpPr>
          <p:nvPr>
            <p:ph sz="quarter" idx="4"/>
          </p:nvPr>
        </p:nvSpPr>
        <p:spPr>
          <a:xfrm>
            <a:off x="4629150"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a:extLst>
              <a:ext uri="{FF2B5EF4-FFF2-40B4-BE49-F238E27FC236}">
                <a16:creationId xmlns:a16="http://schemas.microsoft.com/office/drawing/2014/main" id="{7C91A013-A749-784A-9EF0-9F8660BEBE29}"/>
              </a:ext>
            </a:extLst>
          </p:cNvPr>
          <p:cNvSpPr>
            <a:spLocks noGrp="1"/>
          </p:cNvSpPr>
          <p:nvPr>
            <p:ph type="dt" sz="half" idx="10"/>
          </p:nvPr>
        </p:nvSpPr>
        <p:spPr/>
        <p:txBody>
          <a:bodyPr/>
          <a:lstStyle/>
          <a:p>
            <a:fld id="{7309B5C9-DB62-2E4B-9999-A0D1461C6881}" type="datetimeFigureOut">
              <a:rPr lang="es-PE" smtClean="0"/>
              <a:t>5/02/2026</a:t>
            </a:fld>
            <a:endParaRPr lang="es-PE"/>
          </a:p>
        </p:txBody>
      </p:sp>
      <p:sp>
        <p:nvSpPr>
          <p:cNvPr id="8" name="Marcador de pie de página 7">
            <a:extLst>
              <a:ext uri="{FF2B5EF4-FFF2-40B4-BE49-F238E27FC236}">
                <a16:creationId xmlns:a16="http://schemas.microsoft.com/office/drawing/2014/main" id="{F6C39D82-C3CA-F641-8213-37CFD620FE2B}"/>
              </a:ext>
            </a:extLst>
          </p:cNvPr>
          <p:cNvSpPr>
            <a:spLocks noGrp="1"/>
          </p:cNvSpPr>
          <p:nvPr>
            <p:ph type="ftr" sz="quarter" idx="11"/>
          </p:nvPr>
        </p:nvSpPr>
        <p:spPr/>
        <p:txBody>
          <a:bodyPr/>
          <a:lstStyle/>
          <a:p>
            <a:endParaRPr lang="es-PE"/>
          </a:p>
        </p:txBody>
      </p:sp>
      <p:sp>
        <p:nvSpPr>
          <p:cNvPr id="9" name="Marcador de número de diapositiva 8">
            <a:extLst>
              <a:ext uri="{FF2B5EF4-FFF2-40B4-BE49-F238E27FC236}">
                <a16:creationId xmlns:a16="http://schemas.microsoft.com/office/drawing/2014/main" id="{7182F60A-9048-7248-A2CC-AC92A8459374}"/>
              </a:ext>
            </a:extLst>
          </p:cNvPr>
          <p:cNvSpPr>
            <a:spLocks noGrp="1"/>
          </p:cNvSpPr>
          <p:nvPr>
            <p:ph type="sldNum" sz="quarter" idx="12"/>
          </p:nvPr>
        </p:nvSpPr>
        <p:spPr/>
        <p:txBody>
          <a:bodyPr/>
          <a:lstStyle/>
          <a:p>
            <a:fld id="{6181090D-F0EC-B64B-97A0-4507E7B270B7}" type="slidenum">
              <a:rPr lang="es-PE" smtClean="0"/>
              <a:t>‹Nº›</a:t>
            </a:fld>
            <a:endParaRPr lang="es-PE"/>
          </a:p>
        </p:txBody>
      </p:sp>
    </p:spTree>
    <p:extLst>
      <p:ext uri="{BB962C8B-B14F-4D97-AF65-F5344CB8AC3E}">
        <p14:creationId xmlns:p14="http://schemas.microsoft.com/office/powerpoint/2010/main" val="3954038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DA132D-9EE3-C340-A3B3-96E0ADFCAF4C}"/>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fecha 2">
            <a:extLst>
              <a:ext uri="{FF2B5EF4-FFF2-40B4-BE49-F238E27FC236}">
                <a16:creationId xmlns:a16="http://schemas.microsoft.com/office/drawing/2014/main" id="{D710C90B-A945-7A4C-801B-2217E39E7FB0}"/>
              </a:ext>
            </a:extLst>
          </p:cNvPr>
          <p:cNvSpPr>
            <a:spLocks noGrp="1"/>
          </p:cNvSpPr>
          <p:nvPr>
            <p:ph type="dt" sz="half" idx="10"/>
          </p:nvPr>
        </p:nvSpPr>
        <p:spPr/>
        <p:txBody>
          <a:bodyPr/>
          <a:lstStyle/>
          <a:p>
            <a:fld id="{7309B5C9-DB62-2E4B-9999-A0D1461C6881}" type="datetimeFigureOut">
              <a:rPr lang="es-PE" smtClean="0"/>
              <a:t>5/02/2026</a:t>
            </a:fld>
            <a:endParaRPr lang="es-PE"/>
          </a:p>
        </p:txBody>
      </p:sp>
      <p:sp>
        <p:nvSpPr>
          <p:cNvPr id="4" name="Marcador de pie de página 3">
            <a:extLst>
              <a:ext uri="{FF2B5EF4-FFF2-40B4-BE49-F238E27FC236}">
                <a16:creationId xmlns:a16="http://schemas.microsoft.com/office/drawing/2014/main" id="{71B6B5B1-5389-FB45-8DA6-F70C72BA2872}"/>
              </a:ext>
            </a:extLst>
          </p:cNvPr>
          <p:cNvSpPr>
            <a:spLocks noGrp="1"/>
          </p:cNvSpPr>
          <p:nvPr>
            <p:ph type="ftr" sz="quarter" idx="11"/>
          </p:nvPr>
        </p:nvSpPr>
        <p:spPr/>
        <p:txBody>
          <a:bodyPr/>
          <a:lstStyle/>
          <a:p>
            <a:endParaRPr lang="es-PE"/>
          </a:p>
        </p:txBody>
      </p:sp>
      <p:sp>
        <p:nvSpPr>
          <p:cNvPr id="5" name="Marcador de número de diapositiva 4">
            <a:extLst>
              <a:ext uri="{FF2B5EF4-FFF2-40B4-BE49-F238E27FC236}">
                <a16:creationId xmlns:a16="http://schemas.microsoft.com/office/drawing/2014/main" id="{57207038-8598-C449-81CA-C90B30A91440}"/>
              </a:ext>
            </a:extLst>
          </p:cNvPr>
          <p:cNvSpPr>
            <a:spLocks noGrp="1"/>
          </p:cNvSpPr>
          <p:nvPr>
            <p:ph type="sldNum" sz="quarter" idx="12"/>
          </p:nvPr>
        </p:nvSpPr>
        <p:spPr/>
        <p:txBody>
          <a:bodyPr/>
          <a:lstStyle/>
          <a:p>
            <a:fld id="{6181090D-F0EC-B64B-97A0-4507E7B270B7}" type="slidenum">
              <a:rPr lang="es-PE" smtClean="0"/>
              <a:t>‹Nº›</a:t>
            </a:fld>
            <a:endParaRPr lang="es-PE"/>
          </a:p>
        </p:txBody>
      </p:sp>
    </p:spTree>
    <p:extLst>
      <p:ext uri="{BB962C8B-B14F-4D97-AF65-F5344CB8AC3E}">
        <p14:creationId xmlns:p14="http://schemas.microsoft.com/office/powerpoint/2010/main" val="4203882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9EB9FE55-0C81-3D42-BE70-273FB5826269}"/>
              </a:ext>
            </a:extLst>
          </p:cNvPr>
          <p:cNvSpPr>
            <a:spLocks noGrp="1"/>
          </p:cNvSpPr>
          <p:nvPr>
            <p:ph type="dt" sz="half" idx="10"/>
          </p:nvPr>
        </p:nvSpPr>
        <p:spPr/>
        <p:txBody>
          <a:bodyPr/>
          <a:lstStyle/>
          <a:p>
            <a:fld id="{7309B5C9-DB62-2E4B-9999-A0D1461C6881}" type="datetimeFigureOut">
              <a:rPr lang="es-PE" smtClean="0"/>
              <a:t>5/02/2026</a:t>
            </a:fld>
            <a:endParaRPr lang="es-PE"/>
          </a:p>
        </p:txBody>
      </p:sp>
      <p:sp>
        <p:nvSpPr>
          <p:cNvPr id="3" name="Marcador de pie de página 2">
            <a:extLst>
              <a:ext uri="{FF2B5EF4-FFF2-40B4-BE49-F238E27FC236}">
                <a16:creationId xmlns:a16="http://schemas.microsoft.com/office/drawing/2014/main" id="{9E51C240-D29B-0B48-A050-05932282BDD1}"/>
              </a:ext>
            </a:extLst>
          </p:cNvPr>
          <p:cNvSpPr>
            <a:spLocks noGrp="1"/>
          </p:cNvSpPr>
          <p:nvPr>
            <p:ph type="ftr" sz="quarter" idx="11"/>
          </p:nvPr>
        </p:nvSpPr>
        <p:spPr/>
        <p:txBody>
          <a:bodyPr/>
          <a:lstStyle/>
          <a:p>
            <a:endParaRPr lang="es-PE"/>
          </a:p>
        </p:txBody>
      </p:sp>
      <p:sp>
        <p:nvSpPr>
          <p:cNvPr id="4" name="Marcador de número de diapositiva 3">
            <a:extLst>
              <a:ext uri="{FF2B5EF4-FFF2-40B4-BE49-F238E27FC236}">
                <a16:creationId xmlns:a16="http://schemas.microsoft.com/office/drawing/2014/main" id="{4BB8FEDA-2025-1F43-BF64-9A19445DE704}"/>
              </a:ext>
            </a:extLst>
          </p:cNvPr>
          <p:cNvSpPr>
            <a:spLocks noGrp="1"/>
          </p:cNvSpPr>
          <p:nvPr>
            <p:ph type="sldNum" sz="quarter" idx="12"/>
          </p:nvPr>
        </p:nvSpPr>
        <p:spPr/>
        <p:txBody>
          <a:bodyPr/>
          <a:lstStyle/>
          <a:p>
            <a:fld id="{6181090D-F0EC-B64B-97A0-4507E7B270B7}" type="slidenum">
              <a:rPr lang="es-PE" smtClean="0"/>
              <a:t>‹Nº›</a:t>
            </a:fld>
            <a:endParaRPr lang="es-PE"/>
          </a:p>
        </p:txBody>
      </p:sp>
    </p:spTree>
    <p:extLst>
      <p:ext uri="{BB962C8B-B14F-4D97-AF65-F5344CB8AC3E}">
        <p14:creationId xmlns:p14="http://schemas.microsoft.com/office/powerpoint/2010/main" val="3071226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04986D-ECF4-EE45-9334-79EDE6A42BFA}"/>
              </a:ext>
            </a:extLst>
          </p:cNvPr>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E0910AA1-2489-854F-BE6B-09A1C52465A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a:extLst>
              <a:ext uri="{FF2B5EF4-FFF2-40B4-BE49-F238E27FC236}">
                <a16:creationId xmlns:a16="http://schemas.microsoft.com/office/drawing/2014/main" id="{34EE0641-347F-464B-99A1-06984591D00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6CFC07A-C852-8D44-8A43-9E1B02D180DE}"/>
              </a:ext>
            </a:extLst>
          </p:cNvPr>
          <p:cNvSpPr>
            <a:spLocks noGrp="1"/>
          </p:cNvSpPr>
          <p:nvPr>
            <p:ph type="dt" sz="half" idx="10"/>
          </p:nvPr>
        </p:nvSpPr>
        <p:spPr/>
        <p:txBody>
          <a:bodyPr/>
          <a:lstStyle/>
          <a:p>
            <a:fld id="{7309B5C9-DB62-2E4B-9999-A0D1461C6881}" type="datetimeFigureOut">
              <a:rPr lang="es-PE" smtClean="0"/>
              <a:t>5/02/2026</a:t>
            </a:fld>
            <a:endParaRPr lang="es-PE"/>
          </a:p>
        </p:txBody>
      </p:sp>
      <p:sp>
        <p:nvSpPr>
          <p:cNvPr id="6" name="Marcador de pie de página 5">
            <a:extLst>
              <a:ext uri="{FF2B5EF4-FFF2-40B4-BE49-F238E27FC236}">
                <a16:creationId xmlns:a16="http://schemas.microsoft.com/office/drawing/2014/main" id="{BFC87805-C585-5940-8E56-DFDA5F6E500F}"/>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A2AFA057-36EF-E348-BCCF-1DAC50D18419}"/>
              </a:ext>
            </a:extLst>
          </p:cNvPr>
          <p:cNvSpPr>
            <a:spLocks noGrp="1"/>
          </p:cNvSpPr>
          <p:nvPr>
            <p:ph type="sldNum" sz="quarter" idx="12"/>
          </p:nvPr>
        </p:nvSpPr>
        <p:spPr/>
        <p:txBody>
          <a:bodyPr/>
          <a:lstStyle/>
          <a:p>
            <a:fld id="{6181090D-F0EC-B64B-97A0-4507E7B270B7}" type="slidenum">
              <a:rPr lang="es-PE" smtClean="0"/>
              <a:t>‹Nº›</a:t>
            </a:fld>
            <a:endParaRPr lang="es-PE"/>
          </a:p>
        </p:txBody>
      </p:sp>
    </p:spTree>
    <p:extLst>
      <p:ext uri="{BB962C8B-B14F-4D97-AF65-F5344CB8AC3E}">
        <p14:creationId xmlns:p14="http://schemas.microsoft.com/office/powerpoint/2010/main" val="1648772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909D1A-46CB-B646-B801-641D7148483F}"/>
              </a:ext>
            </a:extLst>
          </p:cNvPr>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PE"/>
          </a:p>
        </p:txBody>
      </p:sp>
      <p:sp>
        <p:nvSpPr>
          <p:cNvPr id="3" name="Marcador de posición de imagen 2">
            <a:extLst>
              <a:ext uri="{FF2B5EF4-FFF2-40B4-BE49-F238E27FC236}">
                <a16:creationId xmlns:a16="http://schemas.microsoft.com/office/drawing/2014/main" id="{EBFCF012-CA10-3F47-AD49-C057AA1B783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s-PE"/>
          </a:p>
        </p:txBody>
      </p:sp>
      <p:sp>
        <p:nvSpPr>
          <p:cNvPr id="4" name="Marcador de texto 3">
            <a:extLst>
              <a:ext uri="{FF2B5EF4-FFF2-40B4-BE49-F238E27FC236}">
                <a16:creationId xmlns:a16="http://schemas.microsoft.com/office/drawing/2014/main" id="{3F1D9E7A-190E-AC41-9BE1-245D4544132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3D2960C-332F-A648-9465-010F6EB08EBC}"/>
              </a:ext>
            </a:extLst>
          </p:cNvPr>
          <p:cNvSpPr>
            <a:spLocks noGrp="1"/>
          </p:cNvSpPr>
          <p:nvPr>
            <p:ph type="dt" sz="half" idx="10"/>
          </p:nvPr>
        </p:nvSpPr>
        <p:spPr/>
        <p:txBody>
          <a:bodyPr/>
          <a:lstStyle/>
          <a:p>
            <a:fld id="{7309B5C9-DB62-2E4B-9999-A0D1461C6881}" type="datetimeFigureOut">
              <a:rPr lang="es-PE" smtClean="0"/>
              <a:t>5/02/2026</a:t>
            </a:fld>
            <a:endParaRPr lang="es-PE"/>
          </a:p>
        </p:txBody>
      </p:sp>
      <p:sp>
        <p:nvSpPr>
          <p:cNvPr id="6" name="Marcador de pie de página 5">
            <a:extLst>
              <a:ext uri="{FF2B5EF4-FFF2-40B4-BE49-F238E27FC236}">
                <a16:creationId xmlns:a16="http://schemas.microsoft.com/office/drawing/2014/main" id="{12DEB64C-5E83-F74D-8A20-9B825A6EFCD6}"/>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34C21416-06F2-A54D-838C-089B8234D2A7}"/>
              </a:ext>
            </a:extLst>
          </p:cNvPr>
          <p:cNvSpPr>
            <a:spLocks noGrp="1"/>
          </p:cNvSpPr>
          <p:nvPr>
            <p:ph type="sldNum" sz="quarter" idx="12"/>
          </p:nvPr>
        </p:nvSpPr>
        <p:spPr/>
        <p:txBody>
          <a:bodyPr/>
          <a:lstStyle/>
          <a:p>
            <a:fld id="{6181090D-F0EC-B64B-97A0-4507E7B270B7}" type="slidenum">
              <a:rPr lang="es-PE" smtClean="0"/>
              <a:t>‹Nº›</a:t>
            </a:fld>
            <a:endParaRPr lang="es-PE"/>
          </a:p>
        </p:txBody>
      </p:sp>
    </p:spTree>
    <p:extLst>
      <p:ext uri="{BB962C8B-B14F-4D97-AF65-F5344CB8AC3E}">
        <p14:creationId xmlns:p14="http://schemas.microsoft.com/office/powerpoint/2010/main" val="2974714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3881C307-1360-E04F-96F5-BC666F457E5F}"/>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FCB16FAE-6473-6C42-8108-98B89082B23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5A7B7B90-2F1F-1748-B708-FA456038015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309B5C9-DB62-2E4B-9999-A0D1461C6881}" type="datetimeFigureOut">
              <a:rPr lang="es-PE" smtClean="0"/>
              <a:t>5/02/2026</a:t>
            </a:fld>
            <a:endParaRPr lang="es-PE"/>
          </a:p>
        </p:txBody>
      </p:sp>
      <p:sp>
        <p:nvSpPr>
          <p:cNvPr id="5" name="Marcador de pie de página 4">
            <a:extLst>
              <a:ext uri="{FF2B5EF4-FFF2-40B4-BE49-F238E27FC236}">
                <a16:creationId xmlns:a16="http://schemas.microsoft.com/office/drawing/2014/main" id="{3839D52D-4237-1243-925D-C137572E5C4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PE"/>
          </a:p>
        </p:txBody>
      </p:sp>
      <p:sp>
        <p:nvSpPr>
          <p:cNvPr id="6" name="Marcador de número de diapositiva 5">
            <a:extLst>
              <a:ext uri="{FF2B5EF4-FFF2-40B4-BE49-F238E27FC236}">
                <a16:creationId xmlns:a16="http://schemas.microsoft.com/office/drawing/2014/main" id="{B7871CD7-0AAE-AA4B-BDEC-906F99597687}"/>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181090D-F0EC-B64B-97A0-4507E7B270B7}" type="slidenum">
              <a:rPr lang="es-PE" smtClean="0"/>
              <a:t>‹Nº›</a:t>
            </a:fld>
            <a:endParaRPr lang="es-PE"/>
          </a:p>
        </p:txBody>
      </p:sp>
    </p:spTree>
    <p:extLst>
      <p:ext uri="{BB962C8B-B14F-4D97-AF65-F5344CB8AC3E}">
        <p14:creationId xmlns:p14="http://schemas.microsoft.com/office/powerpoint/2010/main" val="22451421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1.png"/><Relationship Id="rId11" Type="http://schemas.microsoft.com/office/2007/relationships/hdphoto" Target="../media/hdphoto1.wdp"/><Relationship Id="rId5" Type="http://schemas.openxmlformats.org/officeDocument/2006/relationships/image" Target="../media/image30.png"/><Relationship Id="rId10" Type="http://schemas.openxmlformats.org/officeDocument/2006/relationships/image" Target="../media/image19.png"/><Relationship Id="rId4" Type="http://schemas.openxmlformats.org/officeDocument/2006/relationships/image" Target="../media/image29.png"/><Relationship Id="rId9"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3.wdp"/><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6.png"/><Relationship Id="rId5" Type="http://schemas.microsoft.com/office/2007/relationships/hdphoto" Target="../media/hdphoto1.wdp"/><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8.pn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9.jpeg"/><Relationship Id="rId7" Type="http://schemas.openxmlformats.org/officeDocument/2006/relationships/image" Target="../media/image42.jpe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hyperlink" Target="https://www.google.com.pe/url?q=http://celuconkaro.blogspot.com/&amp;sa=U&amp;ei=bQYiU5uWL5HH0AGi3YGIDg&amp;ved=0CJ0BEPUBMDk&amp;usg=AFQjCNEh64IjbRWHi-XUvr9HGeUEFTfLDQ" TargetMode="External"/><Relationship Id="rId9" Type="http://schemas.openxmlformats.org/officeDocument/2006/relationships/image" Target="../media/image44.jpeg"/></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9.emf"/><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_rels/slide20.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openxmlformats.org/officeDocument/2006/relationships/image" Target="../media/image53.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52.png"/><Relationship Id="rId5" Type="http://schemas.microsoft.com/office/2007/relationships/hdphoto" Target="../media/hdphoto4.wdp"/><Relationship Id="rId4" Type="http://schemas.openxmlformats.org/officeDocument/2006/relationships/image" Target="../media/image51.png"/></Relationships>
</file>

<file path=ppt/slides/_rels/slide2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56.jpeg"/></Relationships>
</file>

<file path=ppt/slides/_rels/slide22.xml.rels><?xml version="1.0" encoding="UTF-8" standalone="yes"?>
<Relationships xmlns="http://schemas.openxmlformats.org/package/2006/relationships"><Relationship Id="rId3" Type="http://schemas.openxmlformats.org/officeDocument/2006/relationships/image" Target="../media/image59.jpeg"/><Relationship Id="rId7" Type="http://schemas.openxmlformats.org/officeDocument/2006/relationships/image" Target="../media/image58.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62.jpg"/><Relationship Id="rId5" Type="http://schemas.openxmlformats.org/officeDocument/2006/relationships/image" Target="../media/image61.jpeg"/><Relationship Id="rId4" Type="http://schemas.openxmlformats.org/officeDocument/2006/relationships/image" Target="../media/image60.jpeg"/></Relationships>
</file>

<file path=ppt/slides/_rels/slide23.xml.rels><?xml version="1.0" encoding="UTF-8" standalone="yes"?>
<Relationships xmlns="http://schemas.openxmlformats.org/package/2006/relationships"><Relationship Id="rId3" Type="http://schemas.openxmlformats.org/officeDocument/2006/relationships/image" Target="../media/image63.jpeg"/><Relationship Id="rId7" Type="http://schemas.openxmlformats.org/officeDocument/2006/relationships/image" Target="../media/image58.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24.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67.jpg"/><Relationship Id="rId7" Type="http://schemas.openxmlformats.org/officeDocument/2006/relationships/image" Target="../media/image71.jpe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70.png"/><Relationship Id="rId5" Type="http://schemas.openxmlformats.org/officeDocument/2006/relationships/image" Target="../media/image69.jpg"/><Relationship Id="rId4" Type="http://schemas.openxmlformats.org/officeDocument/2006/relationships/image" Target="../media/image68.jpg"/></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72.jpeg"/><Relationship Id="rId4" Type="http://schemas.microsoft.com/office/2007/relationships/hdphoto" Target="../media/hdphoto4.wdp"/></Relationships>
</file>

<file path=ppt/slides/_rels/slide26.xml.rels><?xml version="1.0" encoding="UTF-8" standalone="yes"?>
<Relationships xmlns="http://schemas.openxmlformats.org/package/2006/relationships"><Relationship Id="rId8" Type="http://schemas.openxmlformats.org/officeDocument/2006/relationships/image" Target="../media/image78.jpeg"/><Relationship Id="rId3" Type="http://schemas.openxmlformats.org/officeDocument/2006/relationships/image" Target="../media/image73.png"/><Relationship Id="rId7" Type="http://schemas.openxmlformats.org/officeDocument/2006/relationships/image" Target="../media/image77.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jpeg"/><Relationship Id="rId9" Type="http://schemas.openxmlformats.org/officeDocument/2006/relationships/image" Target="../media/image79.jpeg"/></Relationships>
</file>

<file path=ppt/slides/_rels/slide2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84.jpeg"/><Relationship Id="rId13" Type="http://schemas.openxmlformats.org/officeDocument/2006/relationships/image" Target="../media/image87.png"/><Relationship Id="rId3" Type="http://schemas.openxmlformats.org/officeDocument/2006/relationships/image" Target="../media/image11.png"/><Relationship Id="rId7" Type="http://schemas.microsoft.com/office/2007/relationships/hdphoto" Target="../media/hdphoto5.wdp"/><Relationship Id="rId12" Type="http://schemas.microsoft.com/office/2007/relationships/hdphoto" Target="../media/hdphoto7.wdp"/><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83.png"/><Relationship Id="rId11" Type="http://schemas.openxmlformats.org/officeDocument/2006/relationships/image" Target="../media/image86.png"/><Relationship Id="rId5" Type="http://schemas.openxmlformats.org/officeDocument/2006/relationships/image" Target="../media/image82.jpeg"/><Relationship Id="rId10" Type="http://schemas.microsoft.com/office/2007/relationships/hdphoto" Target="../media/hdphoto6.wdp"/><Relationship Id="rId4" Type="http://schemas.openxmlformats.org/officeDocument/2006/relationships/image" Target="../media/image81.png"/><Relationship Id="rId9" Type="http://schemas.openxmlformats.org/officeDocument/2006/relationships/image" Target="../media/image85.png"/></Relationships>
</file>

<file path=ppt/slides/_rels/slide2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92.jpeg"/><Relationship Id="rId3" Type="http://schemas.microsoft.com/office/2007/relationships/hdphoto" Target="../media/hdphoto1.wdp"/><Relationship Id="rId7" Type="http://schemas.openxmlformats.org/officeDocument/2006/relationships/image" Target="../media/image91.jpe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90.png"/><Relationship Id="rId11" Type="http://schemas.openxmlformats.org/officeDocument/2006/relationships/image" Target="../media/image95.jpeg"/><Relationship Id="rId5" Type="http://schemas.openxmlformats.org/officeDocument/2006/relationships/image" Target="../media/image89.png"/><Relationship Id="rId10" Type="http://schemas.openxmlformats.org/officeDocument/2006/relationships/image" Target="../media/image94.jpeg"/><Relationship Id="rId4" Type="http://schemas.openxmlformats.org/officeDocument/2006/relationships/image" Target="../media/image88.png"/><Relationship Id="rId9" Type="http://schemas.openxmlformats.org/officeDocument/2006/relationships/image" Target="../media/image93.jpeg"/></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97.png"/><Relationship Id="rId4" Type="http://schemas.openxmlformats.org/officeDocument/2006/relationships/image" Target="../media/image96.png"/></Relationships>
</file>

<file path=ppt/slides/_rels/slide3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1.xml"/><Relationship Id="rId5" Type="http://schemas.openxmlformats.org/officeDocument/2006/relationships/image" Target="../media/image101.png"/><Relationship Id="rId4" Type="http://schemas.openxmlformats.org/officeDocument/2006/relationships/image" Target="../media/image100.png"/></Relationships>
</file>

<file path=ppt/slides/_rels/slide33.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109.jpeg"/><Relationship Id="rId3" Type="http://schemas.openxmlformats.org/officeDocument/2006/relationships/image" Target="../media/image104.jpeg"/><Relationship Id="rId7" Type="http://schemas.openxmlformats.org/officeDocument/2006/relationships/image" Target="../media/image108.jpeg"/><Relationship Id="rId2" Type="http://schemas.openxmlformats.org/officeDocument/2006/relationships/image" Target="../media/image103.jpeg"/><Relationship Id="rId1" Type="http://schemas.openxmlformats.org/officeDocument/2006/relationships/slideLayout" Target="../slideLayouts/slideLayout7.xml"/><Relationship Id="rId6" Type="http://schemas.openxmlformats.org/officeDocument/2006/relationships/image" Target="../media/image107.jpeg"/><Relationship Id="rId11" Type="http://schemas.microsoft.com/office/2007/relationships/hdphoto" Target="../media/hdphoto1.wdp"/><Relationship Id="rId5" Type="http://schemas.openxmlformats.org/officeDocument/2006/relationships/image" Target="../media/image106.jpeg"/><Relationship Id="rId10" Type="http://schemas.openxmlformats.org/officeDocument/2006/relationships/image" Target="../media/image19.png"/><Relationship Id="rId4" Type="http://schemas.openxmlformats.org/officeDocument/2006/relationships/image" Target="../media/image105.jpeg"/><Relationship Id="rId9" Type="http://schemas.openxmlformats.org/officeDocument/2006/relationships/image" Target="../media/image110.jpeg"/></Relationships>
</file>

<file path=ppt/slides/_rels/slide35.xml.rels><?xml version="1.0" encoding="UTF-8" standalone="yes"?>
<Relationships xmlns="http://schemas.openxmlformats.org/package/2006/relationships"><Relationship Id="rId8" Type="http://schemas.openxmlformats.org/officeDocument/2006/relationships/image" Target="../media/image115.jpeg"/><Relationship Id="rId3" Type="http://schemas.openxmlformats.org/officeDocument/2006/relationships/image" Target="../media/image111.jpeg"/><Relationship Id="rId7" Type="http://schemas.openxmlformats.org/officeDocument/2006/relationships/image" Target="../media/image2.jpeg"/><Relationship Id="rId2" Type="http://schemas.openxmlformats.org/officeDocument/2006/relationships/image" Target="../media/image103.jpeg"/><Relationship Id="rId1" Type="http://schemas.openxmlformats.org/officeDocument/2006/relationships/slideLayout" Target="../slideLayouts/slideLayout7.xml"/><Relationship Id="rId6" Type="http://schemas.openxmlformats.org/officeDocument/2006/relationships/image" Target="../media/image114.jpeg"/><Relationship Id="rId11" Type="http://schemas.microsoft.com/office/2007/relationships/hdphoto" Target="../media/hdphoto1.wdp"/><Relationship Id="rId5" Type="http://schemas.openxmlformats.org/officeDocument/2006/relationships/image" Target="../media/image113.jpeg"/><Relationship Id="rId10" Type="http://schemas.openxmlformats.org/officeDocument/2006/relationships/image" Target="../media/image19.png"/><Relationship Id="rId4" Type="http://schemas.openxmlformats.org/officeDocument/2006/relationships/image" Target="../media/image112.jpeg"/><Relationship Id="rId9" Type="http://schemas.openxmlformats.org/officeDocument/2006/relationships/image" Target="../media/image116.jpeg"/></Relationships>
</file>

<file path=ppt/slides/_rels/slide36.xml.rels><?xml version="1.0" encoding="UTF-8" standalone="yes"?>
<Relationships xmlns="http://schemas.openxmlformats.org/package/2006/relationships"><Relationship Id="rId8" Type="http://schemas.openxmlformats.org/officeDocument/2006/relationships/image" Target="../media/image123.jpeg"/><Relationship Id="rId3" Type="http://schemas.openxmlformats.org/officeDocument/2006/relationships/image" Target="../media/image118.jpeg"/><Relationship Id="rId7" Type="http://schemas.openxmlformats.org/officeDocument/2006/relationships/image" Target="../media/image122.jpeg"/><Relationship Id="rId2" Type="http://schemas.openxmlformats.org/officeDocument/2006/relationships/image" Target="../media/image117.jpeg"/><Relationship Id="rId1" Type="http://schemas.openxmlformats.org/officeDocument/2006/relationships/slideLayout" Target="../slideLayouts/slideLayout2.xml"/><Relationship Id="rId6" Type="http://schemas.openxmlformats.org/officeDocument/2006/relationships/image" Target="../media/image121.jpeg"/><Relationship Id="rId11" Type="http://schemas.microsoft.com/office/2007/relationships/hdphoto" Target="../media/hdphoto1.wdp"/><Relationship Id="rId5" Type="http://schemas.openxmlformats.org/officeDocument/2006/relationships/image" Target="../media/image120.jpeg"/><Relationship Id="rId10" Type="http://schemas.openxmlformats.org/officeDocument/2006/relationships/image" Target="../media/image19.png"/><Relationship Id="rId4" Type="http://schemas.openxmlformats.org/officeDocument/2006/relationships/image" Target="../media/image119.jpeg"/><Relationship Id="rId9" Type="http://schemas.openxmlformats.org/officeDocument/2006/relationships/image" Target="../media/image124.jpeg"/></Relationships>
</file>

<file path=ppt/slides/_rels/slide37.xml.rels><?xml version="1.0" encoding="UTF-8" standalone="yes"?>
<Relationships xmlns="http://schemas.openxmlformats.org/package/2006/relationships"><Relationship Id="rId8" Type="http://schemas.openxmlformats.org/officeDocument/2006/relationships/image" Target="../media/image130.jpeg"/><Relationship Id="rId3" Type="http://schemas.openxmlformats.org/officeDocument/2006/relationships/image" Target="../media/image126.jpeg"/><Relationship Id="rId7" Type="http://schemas.openxmlformats.org/officeDocument/2006/relationships/image" Target="../media/image129.jpeg"/><Relationship Id="rId2" Type="http://schemas.openxmlformats.org/officeDocument/2006/relationships/image" Target="../media/image125.jpeg"/><Relationship Id="rId1" Type="http://schemas.openxmlformats.org/officeDocument/2006/relationships/slideLayout" Target="../slideLayouts/slideLayout2.xml"/><Relationship Id="rId6" Type="http://schemas.openxmlformats.org/officeDocument/2006/relationships/image" Target="../media/image72.jpeg"/><Relationship Id="rId11" Type="http://schemas.microsoft.com/office/2007/relationships/hdphoto" Target="../media/hdphoto1.wdp"/><Relationship Id="rId5" Type="http://schemas.openxmlformats.org/officeDocument/2006/relationships/image" Target="../media/image128.jpeg"/><Relationship Id="rId10" Type="http://schemas.openxmlformats.org/officeDocument/2006/relationships/image" Target="../media/image19.png"/><Relationship Id="rId4" Type="http://schemas.openxmlformats.org/officeDocument/2006/relationships/image" Target="../media/image127.jpeg"/><Relationship Id="rId9" Type="http://schemas.openxmlformats.org/officeDocument/2006/relationships/image" Target="../media/image117.jpeg"/></Relationships>
</file>

<file path=ppt/slides/_rels/slide38.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131.jpeg"/><Relationship Id="rId7" Type="http://schemas.openxmlformats.org/officeDocument/2006/relationships/image" Target="../media/image135.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image" Target="../media/image132.jpeg"/></Relationships>
</file>

<file path=ppt/slides/_rels/slide3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6.jpeg"/><Relationship Id="rId7"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s>
</file>

<file path=ppt/slides/_rels/slide40.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9.png"/></Relationships>
</file>

<file path=ppt/slides/_rels/slide4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40.jpeg"/><Relationship Id="rId7" Type="http://schemas.openxmlformats.org/officeDocument/2006/relationships/image" Target="../media/image19.png"/><Relationship Id="rId2" Type="http://schemas.openxmlformats.org/officeDocument/2006/relationships/image" Target="../media/image139.jpeg"/><Relationship Id="rId1" Type="http://schemas.openxmlformats.org/officeDocument/2006/relationships/slideLayout" Target="../slideLayouts/slideLayout7.xml"/><Relationship Id="rId6" Type="http://schemas.openxmlformats.org/officeDocument/2006/relationships/image" Target="../media/image143.jpeg"/><Relationship Id="rId5" Type="http://schemas.openxmlformats.org/officeDocument/2006/relationships/image" Target="../media/image142.jpeg"/><Relationship Id="rId4" Type="http://schemas.openxmlformats.org/officeDocument/2006/relationships/image" Target="../media/image141.jpeg"/></Relationships>
</file>

<file path=ppt/slides/_rels/slide4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5.jpeg"/><Relationship Id="rId7" Type="http://schemas.openxmlformats.org/officeDocument/2006/relationships/image" Target="../media/image149.jpeg"/><Relationship Id="rId2" Type="http://schemas.openxmlformats.org/officeDocument/2006/relationships/image" Target="../media/image144.jpeg"/><Relationship Id="rId1" Type="http://schemas.openxmlformats.org/officeDocument/2006/relationships/slideLayout" Target="../slideLayouts/slideLayout2.xml"/><Relationship Id="rId6" Type="http://schemas.openxmlformats.org/officeDocument/2006/relationships/image" Target="../media/image148.jpeg"/><Relationship Id="rId5" Type="http://schemas.openxmlformats.org/officeDocument/2006/relationships/image" Target="../media/image147.jpeg"/><Relationship Id="rId4" Type="http://schemas.openxmlformats.org/officeDocument/2006/relationships/image" Target="../media/image146.jpeg"/><Relationship Id="rId9" Type="http://schemas.microsoft.com/office/2007/relationships/hdphoto" Target="../media/hdphoto1.wdp"/></Relationships>
</file>

<file path=ppt/slides/_rels/slide4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1.jpeg"/><Relationship Id="rId7" Type="http://schemas.openxmlformats.org/officeDocument/2006/relationships/image" Target="../media/image155.jpeg"/><Relationship Id="rId2" Type="http://schemas.openxmlformats.org/officeDocument/2006/relationships/image" Target="../media/image150.jpeg"/><Relationship Id="rId1" Type="http://schemas.openxmlformats.org/officeDocument/2006/relationships/slideLayout" Target="../slideLayouts/slideLayout7.xml"/><Relationship Id="rId6" Type="http://schemas.openxmlformats.org/officeDocument/2006/relationships/image" Target="../media/image154.jpeg"/><Relationship Id="rId5" Type="http://schemas.openxmlformats.org/officeDocument/2006/relationships/image" Target="../media/image153.png"/><Relationship Id="rId4" Type="http://schemas.openxmlformats.org/officeDocument/2006/relationships/image" Target="../media/image152.png"/><Relationship Id="rId9" Type="http://schemas.microsoft.com/office/2007/relationships/hdphoto" Target="../media/hdphoto1.wdp"/></Relationships>
</file>

<file path=ppt/slides/_rels/slide4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57.jpeg"/><Relationship Id="rId7" Type="http://schemas.openxmlformats.org/officeDocument/2006/relationships/image" Target="../media/image19.png"/><Relationship Id="rId2" Type="http://schemas.openxmlformats.org/officeDocument/2006/relationships/image" Target="../media/image156.jpeg"/><Relationship Id="rId1" Type="http://schemas.openxmlformats.org/officeDocument/2006/relationships/slideLayout" Target="../slideLayouts/slideLayout7.xml"/><Relationship Id="rId6" Type="http://schemas.openxmlformats.org/officeDocument/2006/relationships/image" Target="../media/image160.jpeg"/><Relationship Id="rId5" Type="http://schemas.openxmlformats.org/officeDocument/2006/relationships/image" Target="../media/image159.jpeg"/><Relationship Id="rId4" Type="http://schemas.openxmlformats.org/officeDocument/2006/relationships/image" Target="../media/image158.jpeg"/></Relationships>
</file>

<file path=ppt/slides/_rels/slide4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image" Target="../media/image167.jpeg"/><Relationship Id="rId3" Type="http://schemas.openxmlformats.org/officeDocument/2006/relationships/image" Target="../media/image162.jpeg"/><Relationship Id="rId7" Type="http://schemas.openxmlformats.org/officeDocument/2006/relationships/image" Target="../media/image166.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65.png"/><Relationship Id="rId5" Type="http://schemas.openxmlformats.org/officeDocument/2006/relationships/image" Target="../media/image164.gif"/><Relationship Id="rId4" Type="http://schemas.openxmlformats.org/officeDocument/2006/relationships/image" Target="../media/image163.gif"/></Relationships>
</file>

<file path=ppt/slides/_rels/slide48.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69.jpeg"/></Relationships>
</file>

<file path=ppt/slides/_rels/slide4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image" Target="../media/image170.png"/><Relationship Id="rId1" Type="http://schemas.openxmlformats.org/officeDocument/2006/relationships/slideLayout" Target="../slideLayouts/slideLayout7.xml"/><Relationship Id="rId4" Type="http://schemas.openxmlformats.org/officeDocument/2006/relationships/image" Target="../media/image172.png"/></Relationships>
</file>

<file path=ppt/slides/_rels/slide51.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image" Target="../media/image173.jpeg"/><Relationship Id="rId1" Type="http://schemas.openxmlformats.org/officeDocument/2006/relationships/slideLayout" Target="../slideLayouts/slideLayout7.xml"/><Relationship Id="rId5" Type="http://schemas.openxmlformats.org/officeDocument/2006/relationships/image" Target="../media/image176.png"/><Relationship Id="rId4" Type="http://schemas.openxmlformats.org/officeDocument/2006/relationships/image" Target="../media/image175.png"/></Relationships>
</file>

<file path=ppt/slides/_rels/slide52.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77.jpeg"/><Relationship Id="rId1" Type="http://schemas.openxmlformats.org/officeDocument/2006/relationships/slideLayout" Target="../slideLayouts/slideLayout7.xml"/><Relationship Id="rId4" Type="http://schemas.openxmlformats.org/officeDocument/2006/relationships/image" Target="../media/image176.png"/></Relationships>
</file>

<file path=ppt/slides/_rels/slide53.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79.png"/><Relationship Id="rId1" Type="http://schemas.openxmlformats.org/officeDocument/2006/relationships/slideLayout" Target="../slideLayouts/slideLayout7.xml"/><Relationship Id="rId5" Type="http://schemas.openxmlformats.org/officeDocument/2006/relationships/image" Target="../media/image182.jpeg"/><Relationship Id="rId4" Type="http://schemas.openxmlformats.org/officeDocument/2006/relationships/image" Target="../media/image181.png"/></Relationships>
</file>

<file path=ppt/slides/_rels/slide54.xml.rels><?xml version="1.0" encoding="UTF-8" standalone="yes"?>
<Relationships xmlns="http://schemas.openxmlformats.org/package/2006/relationships"><Relationship Id="rId2" Type="http://schemas.openxmlformats.org/officeDocument/2006/relationships/image" Target="../media/image183.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84.png"/></Relationships>
</file>

<file path=ppt/slides/_rels/slide59.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1.png"/></Relationships>
</file>

<file path=ppt/slides/_rels/slide6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86.png"/><Relationship Id="rId1" Type="http://schemas.openxmlformats.org/officeDocument/2006/relationships/slideLayout" Target="../slideLayouts/slideLayout7.xml"/><Relationship Id="rId4" Type="http://schemas.openxmlformats.org/officeDocument/2006/relationships/image" Target="../media/image187.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AA0000"/>
        </a:solidFill>
        <a:effectLst/>
      </p:bgPr>
    </p:bg>
    <p:spTree>
      <p:nvGrpSpPr>
        <p:cNvPr id="1" name=""/>
        <p:cNvGrpSpPr/>
        <p:nvPr/>
      </p:nvGrpSpPr>
      <p:grpSpPr>
        <a:xfrm>
          <a:off x="0" y="0"/>
          <a:ext cx="0" cy="0"/>
          <a:chOff x="0" y="0"/>
          <a:chExt cx="0" cy="0"/>
        </a:xfrm>
      </p:grpSpPr>
      <p:pic>
        <p:nvPicPr>
          <p:cNvPr id="4" name="DBB5F205-85C4-415B-98F4-2009DA8DF4EF">
            <a:extLst>
              <a:ext uri="{FF2B5EF4-FFF2-40B4-BE49-F238E27FC236}">
                <a16:creationId xmlns:a16="http://schemas.microsoft.com/office/drawing/2014/main" id="{00EC06DD-D29E-4509-AE18-B5BF853979A4}"/>
              </a:ext>
            </a:extLst>
          </p:cNvPr>
          <p:cNvPicPr>
            <a:picLocks noChangeAspect="1" noChangeArrowheads="1"/>
          </p:cNvPicPr>
          <p:nvPr/>
        </p:nvPicPr>
        <p:blipFill rotWithShape="1">
          <a:blip r:embed="rId2" cstate="hqprint">
            <a:extLst>
              <a:ext uri="{28A0092B-C50C-407E-A947-70E740481C1C}">
                <a14:useLocalDpi xmlns:a14="http://schemas.microsoft.com/office/drawing/2010/main" val="0"/>
              </a:ext>
            </a:extLst>
          </a:blip>
          <a:srcRect l="2140" t="31293" r="22746" b="11416"/>
          <a:stretch/>
        </p:blipFill>
        <p:spPr bwMode="auto">
          <a:xfrm>
            <a:off x="28869" y="1598835"/>
            <a:ext cx="2415942" cy="2452170"/>
          </a:xfrm>
          <a:prstGeom prst="rect">
            <a:avLst/>
          </a:prstGeom>
          <a:ln w="28575">
            <a:solidFill>
              <a:schemeClr val="bg1"/>
            </a:solidFill>
          </a:ln>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76A7532E-82EA-4F06-BDFF-CACA67A9E2B0}"/>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1288" b="907"/>
          <a:stretch/>
        </p:blipFill>
        <p:spPr>
          <a:xfrm>
            <a:off x="7224096" y="1591918"/>
            <a:ext cx="1888749" cy="2455671"/>
          </a:xfrm>
          <a:prstGeom prst="rect">
            <a:avLst/>
          </a:prstGeom>
          <a:ln w="28575">
            <a:solidFill>
              <a:schemeClr val="bg1"/>
            </a:solidFill>
          </a:ln>
        </p:spPr>
      </p:pic>
      <p:pic>
        <p:nvPicPr>
          <p:cNvPr id="14" name="Imagen 13">
            <a:extLst>
              <a:ext uri="{FF2B5EF4-FFF2-40B4-BE49-F238E27FC236}">
                <a16:creationId xmlns:a16="http://schemas.microsoft.com/office/drawing/2014/main" id="{025A44F6-BF0A-41F2-A14A-ED22F259FA7D}"/>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8812" t="19935" r="18437" b="25959"/>
          <a:stretch/>
        </p:blipFill>
        <p:spPr>
          <a:xfrm>
            <a:off x="7695853" y="332511"/>
            <a:ext cx="1361151" cy="354272"/>
          </a:xfrm>
          <a:prstGeom prst="rect">
            <a:avLst/>
          </a:prstGeom>
        </p:spPr>
      </p:pic>
      <p:pic>
        <p:nvPicPr>
          <p:cNvPr id="16" name="Imagen 15">
            <a:extLst>
              <a:ext uri="{FF2B5EF4-FFF2-40B4-BE49-F238E27FC236}">
                <a16:creationId xmlns:a16="http://schemas.microsoft.com/office/drawing/2014/main" id="{E6D81422-5B84-4ECB-8AA5-0F33CBF77E8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6996" y="16415"/>
            <a:ext cx="1634371" cy="789640"/>
          </a:xfrm>
          <a:prstGeom prst="rect">
            <a:avLst/>
          </a:prstGeom>
        </p:spPr>
      </p:pic>
      <p:pic>
        <p:nvPicPr>
          <p:cNvPr id="13" name="Marcador de contenido 3"/>
          <p:cNvPicPr>
            <a:picLocks noGrp="1" noChangeAspect="1"/>
          </p:cNvPicPr>
          <p:nvPr>
            <p:ph idx="1"/>
          </p:nvPr>
        </p:nvPicPr>
        <p:blipFill rotWithShape="1">
          <a:blip r:embed="rId6" cstate="hqprint">
            <a:extLst>
              <a:ext uri="{28A0092B-C50C-407E-A947-70E740481C1C}">
                <a14:useLocalDpi xmlns:a14="http://schemas.microsoft.com/office/drawing/2010/main" val="0"/>
              </a:ext>
            </a:extLst>
          </a:blip>
          <a:srcRect b="22858"/>
          <a:stretch/>
        </p:blipFill>
        <p:spPr>
          <a:xfrm>
            <a:off x="2473199" y="2847301"/>
            <a:ext cx="2074149" cy="1200043"/>
          </a:xfrm>
          <a:ln w="28575">
            <a:solidFill>
              <a:schemeClr val="bg1"/>
            </a:solidFill>
          </a:ln>
        </p:spPr>
      </p:pic>
      <p:pic>
        <p:nvPicPr>
          <p:cNvPr id="15" name="Imagen 14"/>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2473199" y="1600514"/>
            <a:ext cx="1029602" cy="1238939"/>
          </a:xfrm>
          <a:prstGeom prst="rect">
            <a:avLst/>
          </a:prstGeom>
          <a:ln w="28575">
            <a:solidFill>
              <a:schemeClr val="bg1"/>
            </a:solidFill>
          </a:ln>
        </p:spPr>
      </p:pic>
      <p:pic>
        <p:nvPicPr>
          <p:cNvPr id="21" name="Imagen 20">
            <a:extLst>
              <a:ext uri="{FF2B5EF4-FFF2-40B4-BE49-F238E27FC236}">
                <a16:creationId xmlns:a16="http://schemas.microsoft.com/office/drawing/2014/main" id="{A4E48C5F-F1AC-4990-B009-81123BC17135}"/>
              </a:ext>
            </a:extLst>
          </p:cNvPr>
          <p:cNvPicPr>
            <a:picLocks noChangeAspect="1"/>
          </p:cNvPicPr>
          <p:nvPr/>
        </p:nvPicPr>
        <p:blipFill rotWithShape="1">
          <a:blip r:embed="rId8" cstate="hqprint">
            <a:extLst>
              <a:ext uri="{28A0092B-C50C-407E-A947-70E740481C1C}">
                <a14:useLocalDpi xmlns:a14="http://schemas.microsoft.com/office/drawing/2010/main" val="0"/>
              </a:ext>
            </a:extLst>
          </a:blip>
          <a:srcRect l="29158" t="29907" r="29599" b="36304"/>
          <a:stretch/>
        </p:blipFill>
        <p:spPr>
          <a:xfrm>
            <a:off x="3502801" y="1598835"/>
            <a:ext cx="1044547" cy="1240618"/>
          </a:xfrm>
          <a:prstGeom prst="rect">
            <a:avLst/>
          </a:prstGeom>
          <a:ln w="28575">
            <a:solidFill>
              <a:schemeClr val="bg1"/>
            </a:solidFill>
          </a:ln>
        </p:spPr>
      </p:pic>
      <p:pic>
        <p:nvPicPr>
          <p:cNvPr id="23" name="Imagen 22"/>
          <p:cNvPicPr>
            <a:picLocks noChangeAspect="1"/>
          </p:cNvPicPr>
          <p:nvPr/>
        </p:nvPicPr>
        <p:blipFill rotWithShape="1">
          <a:blip r:embed="rId9" cstate="hqprint">
            <a:extLst>
              <a:ext uri="{28A0092B-C50C-407E-A947-70E740481C1C}">
                <a14:useLocalDpi xmlns:a14="http://schemas.microsoft.com/office/drawing/2010/main" val="0"/>
              </a:ext>
            </a:extLst>
          </a:blip>
          <a:srcRect l="19661"/>
          <a:stretch/>
        </p:blipFill>
        <p:spPr>
          <a:xfrm>
            <a:off x="4591516" y="1593958"/>
            <a:ext cx="1394614" cy="2457047"/>
          </a:xfrm>
          <a:prstGeom prst="rect">
            <a:avLst/>
          </a:prstGeom>
          <a:ln w="28575">
            <a:solidFill>
              <a:schemeClr val="bg1"/>
            </a:solidFill>
          </a:ln>
        </p:spPr>
      </p:pic>
      <p:pic>
        <p:nvPicPr>
          <p:cNvPr id="26" name="Imagen 25">
            <a:extLst>
              <a:ext uri="{FF2B5EF4-FFF2-40B4-BE49-F238E27FC236}">
                <a16:creationId xmlns:a16="http://schemas.microsoft.com/office/drawing/2014/main" id="{78B5E8CD-5482-4C2C-B00F-46EAA95E312F}"/>
              </a:ext>
            </a:extLst>
          </p:cNvPr>
          <p:cNvPicPr>
            <a:picLocks noChangeAspect="1"/>
          </p:cNvPicPr>
          <p:nvPr/>
        </p:nvPicPr>
        <p:blipFill rotWithShape="1">
          <a:blip r:embed="rId10" cstate="hqprint">
            <a:extLst>
              <a:ext uri="{28A0092B-C50C-407E-A947-70E740481C1C}">
                <a14:useLocalDpi xmlns:a14="http://schemas.microsoft.com/office/drawing/2010/main" val="0"/>
              </a:ext>
            </a:extLst>
          </a:blip>
          <a:srcRect l="1447" r="21872"/>
          <a:stretch/>
        </p:blipFill>
        <p:spPr>
          <a:xfrm>
            <a:off x="6019645" y="2852191"/>
            <a:ext cx="1170537" cy="1196295"/>
          </a:xfrm>
          <a:prstGeom prst="rect">
            <a:avLst/>
          </a:prstGeom>
          <a:ln w="28575">
            <a:solidFill>
              <a:schemeClr val="bg1"/>
            </a:solidFill>
          </a:ln>
        </p:spPr>
      </p:pic>
      <p:pic>
        <p:nvPicPr>
          <p:cNvPr id="29" name="Imagen 28">
            <a:extLst>
              <a:ext uri="{FF2B5EF4-FFF2-40B4-BE49-F238E27FC236}">
                <a16:creationId xmlns:a16="http://schemas.microsoft.com/office/drawing/2014/main" id="{854ECC35-1F0E-4B26-AACE-57F6D3F209D8}"/>
              </a:ext>
            </a:extLst>
          </p:cNvPr>
          <p:cNvPicPr>
            <a:picLocks noChangeAspect="1"/>
          </p:cNvPicPr>
          <p:nvPr/>
        </p:nvPicPr>
        <p:blipFill rotWithShape="1">
          <a:blip r:embed="rId11" cstate="hqprint">
            <a:extLst>
              <a:ext uri="{28A0092B-C50C-407E-A947-70E740481C1C}">
                <a14:useLocalDpi xmlns:a14="http://schemas.microsoft.com/office/drawing/2010/main" val="0"/>
              </a:ext>
            </a:extLst>
          </a:blip>
          <a:srcRect t="15880" b="458"/>
          <a:stretch/>
        </p:blipFill>
        <p:spPr>
          <a:xfrm>
            <a:off x="6019645" y="1591918"/>
            <a:ext cx="1170536" cy="1260274"/>
          </a:xfrm>
          <a:prstGeom prst="rect">
            <a:avLst/>
          </a:prstGeom>
          <a:ln w="28575">
            <a:solidFill>
              <a:schemeClr val="bg1"/>
            </a:solidFill>
          </a:ln>
        </p:spPr>
      </p:pic>
      <p:sp>
        <p:nvSpPr>
          <p:cNvPr id="22" name="Rectángulo 21">
            <a:extLst>
              <a:ext uri="{FF2B5EF4-FFF2-40B4-BE49-F238E27FC236}">
                <a16:creationId xmlns:a16="http://schemas.microsoft.com/office/drawing/2014/main" id="{2E152364-6BF0-4BD3-AB52-78047E86E688}"/>
              </a:ext>
            </a:extLst>
          </p:cNvPr>
          <p:cNvSpPr/>
          <p:nvPr/>
        </p:nvSpPr>
        <p:spPr>
          <a:xfrm>
            <a:off x="17257" y="4177254"/>
            <a:ext cx="9126743" cy="1069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200" b="1" dirty="0">
                <a:solidFill>
                  <a:srgbClr val="FFC000"/>
                </a:solidFill>
              </a:rPr>
              <a:t>INDUCCIÓN</a:t>
            </a:r>
            <a:endParaRPr lang="es-PE" sz="600" b="1" dirty="0"/>
          </a:p>
          <a:p>
            <a:pPr algn="ctr"/>
            <a:r>
              <a:rPr lang="es-PE" sz="2600" b="1" dirty="0"/>
              <a:t>SEGURIDAD, SALUD OCUPACIONAL Y MEDIO AMBIENTE</a:t>
            </a:r>
          </a:p>
        </p:txBody>
      </p:sp>
      <p:sp>
        <p:nvSpPr>
          <p:cNvPr id="24" name="Rectángulo 23">
            <a:extLst>
              <a:ext uri="{FF2B5EF4-FFF2-40B4-BE49-F238E27FC236}">
                <a16:creationId xmlns:a16="http://schemas.microsoft.com/office/drawing/2014/main" id="{15826F9B-6594-44A2-B1FE-EB1057EC3647}"/>
              </a:ext>
            </a:extLst>
          </p:cNvPr>
          <p:cNvSpPr/>
          <p:nvPr/>
        </p:nvSpPr>
        <p:spPr>
          <a:xfrm>
            <a:off x="3188518" y="5159685"/>
            <a:ext cx="2805995" cy="4238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200" b="1" dirty="0">
                <a:solidFill>
                  <a:srgbClr val="FFC000"/>
                </a:solidFill>
              </a:rPr>
              <a:t>PARA CONTRATISTAS</a:t>
            </a:r>
            <a:endParaRPr lang="es-PE" sz="2200" b="1" dirty="0"/>
          </a:p>
        </p:txBody>
      </p:sp>
    </p:spTree>
    <p:extLst>
      <p:ext uri="{BB962C8B-B14F-4D97-AF65-F5344CB8AC3E}">
        <p14:creationId xmlns:p14="http://schemas.microsoft.com/office/powerpoint/2010/main" val="40725416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0" y="6663559"/>
            <a:ext cx="3195145" cy="194441"/>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8" name="Rectángulo 7"/>
          <p:cNvSpPr/>
          <p:nvPr/>
        </p:nvSpPr>
        <p:spPr>
          <a:xfrm>
            <a:off x="3195146" y="6663559"/>
            <a:ext cx="3048000" cy="194441"/>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9" name="Rectángulo 8"/>
          <p:cNvSpPr/>
          <p:nvPr/>
        </p:nvSpPr>
        <p:spPr>
          <a:xfrm>
            <a:off x="6243146" y="6663559"/>
            <a:ext cx="2900854" cy="194441"/>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4" name="Imagen 3" descr="Código QR&#10;&#10;Descripción generada automáticamente">
            <a:extLst>
              <a:ext uri="{FF2B5EF4-FFF2-40B4-BE49-F238E27FC236}">
                <a16:creationId xmlns:a16="http://schemas.microsoft.com/office/drawing/2014/main" id="{5CA1AC3E-79CE-A6DD-89E6-736C06D8BBBE}"/>
              </a:ext>
            </a:extLst>
          </p:cNvPr>
          <p:cNvPicPr>
            <a:picLocks noChangeAspect="1"/>
          </p:cNvPicPr>
          <p:nvPr/>
        </p:nvPicPr>
        <p:blipFill>
          <a:blip r:embed="rId2"/>
          <a:stretch>
            <a:fillRect/>
          </a:stretch>
        </p:blipFill>
        <p:spPr>
          <a:xfrm>
            <a:off x="1084546" y="4175"/>
            <a:ext cx="6901839" cy="6651319"/>
          </a:xfrm>
          <a:prstGeom prst="rect">
            <a:avLst/>
          </a:prstGeom>
        </p:spPr>
      </p:pic>
    </p:spTree>
    <p:extLst>
      <p:ext uri="{BB962C8B-B14F-4D97-AF65-F5344CB8AC3E}">
        <p14:creationId xmlns:p14="http://schemas.microsoft.com/office/powerpoint/2010/main" val="2937382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AA0000"/>
        </a:solidFill>
        <a:effectLst/>
      </p:bgPr>
    </p:bg>
    <p:spTree>
      <p:nvGrpSpPr>
        <p:cNvPr id="1" name=""/>
        <p:cNvGrpSpPr/>
        <p:nvPr/>
      </p:nvGrpSpPr>
      <p:grpSpPr>
        <a:xfrm>
          <a:off x="0" y="0"/>
          <a:ext cx="0" cy="0"/>
          <a:chOff x="0" y="0"/>
          <a:chExt cx="0" cy="0"/>
        </a:xfrm>
      </p:grpSpPr>
      <p:sp>
        <p:nvSpPr>
          <p:cNvPr id="2" name="Subtítulo 6">
            <a:extLst>
              <a:ext uri="{FF2B5EF4-FFF2-40B4-BE49-F238E27FC236}">
                <a16:creationId xmlns:a16="http://schemas.microsoft.com/office/drawing/2014/main" id="{1DAFC5A3-212B-4CFF-9E1A-A89C28D3DBB2}"/>
              </a:ext>
            </a:extLst>
          </p:cNvPr>
          <p:cNvSpPr txBox="1">
            <a:spLocks/>
          </p:cNvSpPr>
          <p:nvPr/>
        </p:nvSpPr>
        <p:spPr>
          <a:xfrm>
            <a:off x="440478" y="2695580"/>
            <a:ext cx="1933253" cy="13388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PE" sz="9600">
                <a:solidFill>
                  <a:srgbClr val="FFFF00"/>
                </a:solidFill>
              </a:rPr>
              <a:t>0</a:t>
            </a:r>
            <a:r>
              <a:rPr lang="x-none" sz="9600">
                <a:solidFill>
                  <a:srgbClr val="FFFF00"/>
                </a:solidFill>
              </a:rPr>
              <a:t>3</a:t>
            </a:r>
            <a:endParaRPr lang="es-PE" sz="9600">
              <a:solidFill>
                <a:srgbClr val="FFFF00"/>
              </a:solidFill>
            </a:endParaRPr>
          </a:p>
        </p:txBody>
      </p:sp>
      <p:sp>
        <p:nvSpPr>
          <p:cNvPr id="3" name="Título 5">
            <a:extLst>
              <a:ext uri="{FF2B5EF4-FFF2-40B4-BE49-F238E27FC236}">
                <a16:creationId xmlns:a16="http://schemas.microsoft.com/office/drawing/2014/main" id="{52771F28-DEBE-45B5-B466-B5AE86AEB4DF}"/>
              </a:ext>
            </a:extLst>
          </p:cNvPr>
          <p:cNvSpPr txBox="1">
            <a:spLocks/>
          </p:cNvSpPr>
          <p:nvPr/>
        </p:nvSpPr>
        <p:spPr>
          <a:xfrm>
            <a:off x="2123728" y="2636912"/>
            <a:ext cx="7138083" cy="1456211"/>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x-none" sz="3200" b="1">
                <a:solidFill>
                  <a:srgbClr val="FFFFFF"/>
                </a:solidFill>
                <a:latin typeface="Arial" panose="020B0604020202020204" pitchFamily="34" charset="0"/>
                <a:cs typeface="Arial" panose="020B0604020202020204" pitchFamily="34" charset="0"/>
              </a:rPr>
              <a:t>ESTANDARES SSOMA PARA </a:t>
            </a:r>
          </a:p>
          <a:p>
            <a:r>
              <a:rPr lang="x-none" sz="3200" b="1">
                <a:solidFill>
                  <a:srgbClr val="FFFFFF"/>
                </a:solidFill>
                <a:latin typeface="Arial" panose="020B0604020202020204" pitchFamily="34" charset="0"/>
                <a:cs typeface="Arial" panose="020B0604020202020204" pitchFamily="34" charset="0"/>
              </a:rPr>
              <a:t>CONTRATISTAS</a:t>
            </a:r>
            <a:endParaRPr lang="es-PE" sz="3200" b="1">
              <a:solidFill>
                <a:srgbClr val="FFFFFF"/>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CDFE3784-5A4F-416D-8804-BD9FB6C3142A}"/>
              </a:ext>
            </a:extLst>
          </p:cNvPr>
          <p:cNvPicPr>
            <a:picLocks noChangeAspect="1" noChangeArrowheads="1"/>
          </p:cNvPicPr>
          <p:nvPr/>
        </p:nvPicPr>
        <p:blipFill>
          <a:blip r:embed="rId2"/>
          <a:srcRect/>
          <a:stretch>
            <a:fillRect/>
          </a:stretch>
        </p:blipFill>
        <p:spPr bwMode="auto">
          <a:xfrm>
            <a:off x="1995105" y="2799218"/>
            <a:ext cx="61613" cy="1131601"/>
          </a:xfrm>
          <a:prstGeom prst="rect">
            <a:avLst/>
          </a:prstGeom>
          <a:noFill/>
          <a:ln w="9525">
            <a:noFill/>
            <a:miter lim="800000"/>
            <a:headEnd/>
            <a:tailEnd/>
          </a:ln>
          <a:effectLst/>
        </p:spPr>
      </p:pic>
    </p:spTree>
    <p:extLst>
      <p:ext uri="{BB962C8B-B14F-4D97-AF65-F5344CB8AC3E}">
        <p14:creationId xmlns:p14="http://schemas.microsoft.com/office/powerpoint/2010/main" val="1767225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ángulo 15">
            <a:extLst>
              <a:ext uri="{FF2B5EF4-FFF2-40B4-BE49-F238E27FC236}">
                <a16:creationId xmlns:a16="http://schemas.microsoft.com/office/drawing/2014/main" id="{D2EF97CC-83AE-9CB8-E209-0EBE29A8B493}"/>
              </a:ext>
            </a:extLst>
          </p:cNvPr>
          <p:cNvSpPr/>
          <p:nvPr/>
        </p:nvSpPr>
        <p:spPr>
          <a:xfrm>
            <a:off x="6084239" y="516064"/>
            <a:ext cx="2695376" cy="619320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6" name="1 Título">
            <a:extLst>
              <a:ext uri="{FF2B5EF4-FFF2-40B4-BE49-F238E27FC236}">
                <a16:creationId xmlns:a16="http://schemas.microsoft.com/office/drawing/2014/main" id="{F39E0BB9-6C63-4358-AA5B-AD616EAE2DA6}"/>
              </a:ext>
            </a:extLst>
          </p:cNvPr>
          <p:cNvSpPr txBox="1">
            <a:spLocks/>
          </p:cNvSpPr>
          <p:nvPr/>
        </p:nvSpPr>
        <p:spPr>
          <a:xfrm>
            <a:off x="6426673" y="596960"/>
            <a:ext cx="2048847" cy="446276"/>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400" b="1" dirty="0">
                <a:latin typeface="Arial" panose="020B0604020202020204" pitchFamily="34" charset="0"/>
                <a:cs typeface="Arial" panose="020B0604020202020204" pitchFamily="34" charset="0"/>
              </a:rPr>
              <a:t>VISITA ADMINISTRATIVA</a:t>
            </a:r>
            <a:endParaRPr lang="es-PE" sz="1400" dirty="0">
              <a:latin typeface="Arial" panose="020B0604020202020204" pitchFamily="34" charset="0"/>
              <a:cs typeface="Arial" panose="020B0604020202020204" pitchFamily="34" charset="0"/>
            </a:endParaRPr>
          </a:p>
        </p:txBody>
      </p:sp>
      <p:sp>
        <p:nvSpPr>
          <p:cNvPr id="10" name="1 Título">
            <a:extLst>
              <a:ext uri="{FF2B5EF4-FFF2-40B4-BE49-F238E27FC236}">
                <a16:creationId xmlns:a16="http://schemas.microsoft.com/office/drawing/2014/main" id="{751E2685-7CD6-438F-9C66-D74DD6210370}"/>
              </a:ext>
            </a:extLst>
          </p:cNvPr>
          <p:cNvSpPr txBox="1">
            <a:spLocks/>
          </p:cNvSpPr>
          <p:nvPr/>
        </p:nvSpPr>
        <p:spPr>
          <a:xfrm>
            <a:off x="179511" y="644316"/>
            <a:ext cx="4841109" cy="42593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2000" b="1" dirty="0">
                <a:solidFill>
                  <a:srgbClr val="C00000"/>
                </a:solidFill>
                <a:latin typeface="Arial" panose="020B0604020202020204" pitchFamily="34" charset="0"/>
                <a:cs typeface="Arial" panose="020B0604020202020204" pitchFamily="34" charset="0"/>
              </a:rPr>
              <a:t>VISITA ADMINISTRATIVA</a:t>
            </a:r>
            <a:endParaRPr lang="es-PE" sz="2000" dirty="0">
              <a:solidFill>
                <a:srgbClr val="C00000"/>
              </a:solidFill>
              <a:latin typeface="Arial" panose="020B0604020202020204" pitchFamily="34" charset="0"/>
              <a:cs typeface="Arial" panose="020B0604020202020204" pitchFamily="34" charset="0"/>
            </a:endParaRPr>
          </a:p>
        </p:txBody>
      </p:sp>
      <p:sp>
        <p:nvSpPr>
          <p:cNvPr id="12" name="Rectángulo 11">
            <a:extLst>
              <a:ext uri="{FF2B5EF4-FFF2-40B4-BE49-F238E27FC236}">
                <a16:creationId xmlns:a16="http://schemas.microsoft.com/office/drawing/2014/main" id="{3D5D0B8B-569B-47B3-9EEF-551B229CA246}"/>
              </a:ext>
            </a:extLst>
          </p:cNvPr>
          <p:cNvSpPr/>
          <p:nvPr/>
        </p:nvSpPr>
        <p:spPr>
          <a:xfrm>
            <a:off x="140301" y="962618"/>
            <a:ext cx="5797791" cy="600164"/>
          </a:xfrm>
          <a:prstGeom prst="rect">
            <a:avLst/>
          </a:prstGeom>
        </p:spPr>
        <p:txBody>
          <a:bodyPr wrap="square">
            <a:spAutoFit/>
          </a:bodyPr>
          <a:lstStyle/>
          <a:p>
            <a:pPr marL="95250" lvl="0" algn="just">
              <a:spcBef>
                <a:spcPct val="50000"/>
              </a:spcBef>
            </a:pPr>
            <a:r>
              <a:rPr lang="es-MX" altLang="es-PE" sz="1100" dirty="0">
                <a:solidFill>
                  <a:schemeClr val="tx1">
                    <a:lumMod val="95000"/>
                    <a:lumOff val="5000"/>
                  </a:schemeClr>
                </a:solidFill>
                <a:cs typeface="Arial" panose="020B0604020202020204" pitchFamily="34" charset="0"/>
              </a:rPr>
              <a:t>Una </a:t>
            </a:r>
            <a:r>
              <a:rPr lang="es-MX" altLang="es-PE" sz="1100" b="1" dirty="0">
                <a:solidFill>
                  <a:schemeClr val="tx1">
                    <a:lumMod val="95000"/>
                    <a:lumOff val="5000"/>
                  </a:schemeClr>
                </a:solidFill>
                <a:cs typeface="Arial" panose="020B0604020202020204" pitchFamily="34" charset="0"/>
              </a:rPr>
              <a:t>visita administrativa </a:t>
            </a:r>
            <a:r>
              <a:rPr lang="es-MX" altLang="es-PE" sz="1100" dirty="0">
                <a:solidFill>
                  <a:schemeClr val="tx1">
                    <a:lumMod val="95000"/>
                    <a:lumOff val="5000"/>
                  </a:schemeClr>
                </a:solidFill>
                <a:cs typeface="Arial" panose="020B0604020202020204" pitchFamily="34" charset="0"/>
              </a:rPr>
              <a:t>hace referencia, a una reunión o recorrido dentro de las instalaciones acompañado en todo momento por un responsable (Usuario) por las zonas administrativas de </a:t>
            </a:r>
            <a:r>
              <a:rPr lang="es-MX" altLang="es-PE" sz="1100" b="1" dirty="0">
                <a:solidFill>
                  <a:schemeClr val="tx1">
                    <a:lumMod val="95000"/>
                    <a:lumOff val="5000"/>
                  </a:schemeClr>
                </a:solidFill>
                <a:cs typeface="Arial" panose="020B0604020202020204" pitchFamily="34" charset="0"/>
              </a:rPr>
              <a:t>Medifarma S.A. </a:t>
            </a:r>
            <a:r>
              <a:rPr lang="es-MX" altLang="es-PE" sz="1100" dirty="0">
                <a:solidFill>
                  <a:schemeClr val="tx1">
                    <a:lumMod val="95000"/>
                    <a:lumOff val="5000"/>
                  </a:schemeClr>
                </a:solidFill>
                <a:cs typeface="Arial" panose="020B0604020202020204" pitchFamily="34" charset="0"/>
              </a:rPr>
              <a:t>con la finalidad de recopilar información para cotizar algún tipo de servicio. </a:t>
            </a:r>
          </a:p>
        </p:txBody>
      </p:sp>
      <p:pic>
        <p:nvPicPr>
          <p:cNvPr id="15" name="Imagen 14">
            <a:extLst>
              <a:ext uri="{FF2B5EF4-FFF2-40B4-BE49-F238E27FC236}">
                <a16:creationId xmlns:a16="http://schemas.microsoft.com/office/drawing/2014/main" id="{DFF861BB-6AEC-4B01-9363-D678588FB4B6}"/>
              </a:ext>
            </a:extLst>
          </p:cNvPr>
          <p:cNvPicPr>
            <a:picLocks noChangeAspect="1"/>
          </p:cNvPicPr>
          <p:nvPr/>
        </p:nvPicPr>
        <p:blipFill>
          <a:blip r:embed="rId2"/>
          <a:stretch>
            <a:fillRect/>
          </a:stretch>
        </p:blipFill>
        <p:spPr>
          <a:xfrm>
            <a:off x="-1465714" y="2991617"/>
            <a:ext cx="953548" cy="2524096"/>
          </a:xfrm>
          <a:prstGeom prst="rect">
            <a:avLst/>
          </a:prstGeom>
        </p:spPr>
      </p:pic>
      <p:sp>
        <p:nvSpPr>
          <p:cNvPr id="17" name="1 Título">
            <a:extLst>
              <a:ext uri="{FF2B5EF4-FFF2-40B4-BE49-F238E27FC236}">
                <a16:creationId xmlns:a16="http://schemas.microsoft.com/office/drawing/2014/main" id="{67CE6D1F-6337-435A-B649-5B45884AF3E4}"/>
              </a:ext>
            </a:extLst>
          </p:cNvPr>
          <p:cNvSpPr txBox="1">
            <a:spLocks/>
          </p:cNvSpPr>
          <p:nvPr/>
        </p:nvSpPr>
        <p:spPr>
          <a:xfrm>
            <a:off x="6519891" y="3820149"/>
            <a:ext cx="1824071" cy="378885"/>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400" b="1" dirty="0">
                <a:latin typeface="Arial" panose="020B0604020202020204" pitchFamily="34" charset="0"/>
                <a:cs typeface="Arial" panose="020B0604020202020204" pitchFamily="34" charset="0"/>
              </a:rPr>
              <a:t>VISITA </a:t>
            </a:r>
          </a:p>
          <a:p>
            <a:pPr algn="ctr"/>
            <a:r>
              <a:rPr lang="es-ES" sz="1400" b="1" dirty="0">
                <a:latin typeface="Arial" panose="020B0604020202020204" pitchFamily="34" charset="0"/>
                <a:cs typeface="Arial" panose="020B0604020202020204" pitchFamily="34" charset="0"/>
              </a:rPr>
              <a:t>OPERATIVA</a:t>
            </a:r>
            <a:endParaRPr lang="es-PE" sz="1400" dirty="0">
              <a:latin typeface="Arial" panose="020B0604020202020204" pitchFamily="34" charset="0"/>
              <a:cs typeface="Arial" panose="020B0604020202020204" pitchFamily="34" charset="0"/>
            </a:endParaRPr>
          </a:p>
        </p:txBody>
      </p:sp>
      <p:sp>
        <p:nvSpPr>
          <p:cNvPr id="18" name="Rectángulo 17">
            <a:extLst>
              <a:ext uri="{FF2B5EF4-FFF2-40B4-BE49-F238E27FC236}">
                <a16:creationId xmlns:a16="http://schemas.microsoft.com/office/drawing/2014/main" id="{837C3142-3914-46ED-9938-0AE31BED0A71}"/>
              </a:ext>
            </a:extLst>
          </p:cNvPr>
          <p:cNvSpPr/>
          <p:nvPr/>
        </p:nvSpPr>
        <p:spPr>
          <a:xfrm>
            <a:off x="147255" y="1731718"/>
            <a:ext cx="4401059" cy="31101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1400" b="1" dirty="0">
                <a:solidFill>
                  <a:srgbClr val="C00000"/>
                </a:solidFill>
              </a:rPr>
              <a:t>¿Cuáles son los requisitos que debo presentar?</a:t>
            </a:r>
            <a:endParaRPr lang="es-PE" sz="1400" dirty="0">
              <a:solidFill>
                <a:srgbClr val="C00000"/>
              </a:solidFill>
            </a:endParaRPr>
          </a:p>
        </p:txBody>
      </p:sp>
      <p:sp>
        <p:nvSpPr>
          <p:cNvPr id="19" name="Rectángulo 18">
            <a:extLst>
              <a:ext uri="{FF2B5EF4-FFF2-40B4-BE49-F238E27FC236}">
                <a16:creationId xmlns:a16="http://schemas.microsoft.com/office/drawing/2014/main" id="{80DDB651-7167-429C-9F44-02C9710EBEC1}"/>
              </a:ext>
            </a:extLst>
          </p:cNvPr>
          <p:cNvSpPr/>
          <p:nvPr/>
        </p:nvSpPr>
        <p:spPr>
          <a:xfrm>
            <a:off x="87707" y="2042732"/>
            <a:ext cx="4543447" cy="1065676"/>
          </a:xfrm>
          <a:prstGeom prst="rect">
            <a:avLst/>
          </a:prstGeom>
        </p:spPr>
        <p:txBody>
          <a:bodyPr wrap="square" lIns="91440" tIns="45720" rIns="91440" bIns="45720" anchor="t">
            <a:spAutoFit/>
          </a:bodyPr>
          <a:lstStyle/>
          <a:p>
            <a:pPr marL="95250" lvl="0" algn="just">
              <a:spcBef>
                <a:spcPct val="50000"/>
              </a:spcBef>
            </a:pPr>
            <a:r>
              <a:rPr lang="es-MX" altLang="es-PE" sz="1150" dirty="0">
                <a:solidFill>
                  <a:schemeClr val="tx1">
                    <a:lumMod val="95000"/>
                    <a:lumOff val="5000"/>
                  </a:schemeClr>
                </a:solidFill>
                <a:cs typeface="Arial" panose="020B0604020202020204" pitchFamily="34" charset="0"/>
              </a:rPr>
              <a:t>Al momento de ingresar se debe presentar (</a:t>
            </a:r>
            <a:r>
              <a:rPr lang="es-MX" altLang="es-PE" sz="1150" b="1" dirty="0">
                <a:solidFill>
                  <a:schemeClr val="tx1">
                    <a:lumMod val="95000"/>
                    <a:lumOff val="5000"/>
                  </a:schemeClr>
                </a:solidFill>
                <a:cs typeface="Arial" panose="020B0604020202020204" pitchFamily="34" charset="0"/>
              </a:rPr>
              <a:t>en físico</a:t>
            </a:r>
            <a:r>
              <a:rPr lang="es-MX" altLang="es-PE" sz="1150" dirty="0">
                <a:solidFill>
                  <a:schemeClr val="tx1">
                    <a:lumMod val="95000"/>
                    <a:lumOff val="5000"/>
                  </a:schemeClr>
                </a:solidFill>
                <a:cs typeface="Arial" panose="020B0604020202020204" pitchFamily="34" charset="0"/>
              </a:rPr>
              <a:t>) lo siguiente: </a:t>
            </a:r>
          </a:p>
          <a:p>
            <a:pPr marL="323850" indent="-147320" algn="just">
              <a:spcBef>
                <a:spcPct val="50000"/>
              </a:spcBef>
              <a:buFontTx/>
              <a:buAutoNum type="arabicPeriod"/>
            </a:pPr>
            <a:r>
              <a:rPr lang="es-MX" altLang="es-PE" sz="1100" dirty="0">
                <a:solidFill>
                  <a:schemeClr val="tx1">
                    <a:lumMod val="95000"/>
                    <a:lumOff val="5000"/>
                  </a:schemeClr>
                </a:solidFill>
                <a:cs typeface="Arial" panose="020B0604020202020204" pitchFamily="34" charset="0"/>
              </a:rPr>
              <a:t>Documento de identidad vigente</a:t>
            </a:r>
          </a:p>
          <a:p>
            <a:pPr marL="323850" lvl="0" indent="-147320" algn="just">
              <a:spcBef>
                <a:spcPct val="50000"/>
              </a:spcBef>
              <a:buAutoNum type="arabicPeriod"/>
            </a:pPr>
            <a:r>
              <a:rPr lang="es-MX" altLang="es-PE" sz="1100" dirty="0">
                <a:solidFill>
                  <a:schemeClr val="tx1">
                    <a:lumMod val="95000"/>
                    <a:lumOff val="5000"/>
                  </a:schemeClr>
                </a:solidFill>
                <a:cs typeface="Arial" panose="020B0604020202020204" pitchFamily="34" charset="0"/>
              </a:rPr>
              <a:t>SCTR de Pensión y Salud vigente</a:t>
            </a:r>
          </a:p>
          <a:p>
            <a:pPr marL="323850" indent="-147320" algn="just">
              <a:spcBef>
                <a:spcPct val="50000"/>
              </a:spcBef>
              <a:buAutoNum type="arabicPeriod"/>
            </a:pPr>
            <a:r>
              <a:rPr lang="es-MX" altLang="es-PE" sz="1100" dirty="0">
                <a:solidFill>
                  <a:schemeClr val="tx1">
                    <a:lumMod val="95000"/>
                    <a:lumOff val="5000"/>
                  </a:schemeClr>
                </a:solidFill>
                <a:cs typeface="Arial" panose="020B0604020202020204" pitchFamily="34" charset="0"/>
              </a:rPr>
              <a:t>Inducción SSOMA específica</a:t>
            </a:r>
          </a:p>
        </p:txBody>
      </p:sp>
      <p:sp>
        <p:nvSpPr>
          <p:cNvPr id="27" name="Rectángulo 26">
            <a:extLst>
              <a:ext uri="{FF2B5EF4-FFF2-40B4-BE49-F238E27FC236}">
                <a16:creationId xmlns:a16="http://schemas.microsoft.com/office/drawing/2014/main" id="{34724DED-4A6D-4F92-9178-4BA94CC0F62B}"/>
              </a:ext>
            </a:extLst>
          </p:cNvPr>
          <p:cNvSpPr/>
          <p:nvPr/>
        </p:nvSpPr>
        <p:spPr>
          <a:xfrm>
            <a:off x="140300" y="6082339"/>
            <a:ext cx="5797792" cy="48125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1400" b="1" dirty="0">
                <a:solidFill>
                  <a:srgbClr val="C00000"/>
                </a:solidFill>
              </a:rPr>
              <a:t>¿Cuáles son los EPPs que debo utilizar durante la visita operativa?</a:t>
            </a:r>
          </a:p>
          <a:p>
            <a:endParaRPr lang="es-ES" sz="400" b="1" dirty="0">
              <a:solidFill>
                <a:srgbClr val="C00000"/>
              </a:solidFill>
            </a:endParaRPr>
          </a:p>
          <a:p>
            <a:pPr algn="just"/>
            <a:r>
              <a:rPr lang="es-ES" sz="1100" dirty="0">
                <a:solidFill>
                  <a:schemeClr val="tx1">
                    <a:lumMod val="95000"/>
                    <a:lumOff val="5000"/>
                  </a:schemeClr>
                </a:solidFill>
                <a:cs typeface="Arial" panose="020B0604020202020204" pitchFamily="34" charset="0"/>
              </a:rPr>
              <a:t>Va a depender de las zonas a las que se vaya a ingresar en Planta, pero de manera general los EPP’s son los siguientes:</a:t>
            </a:r>
            <a:endParaRPr lang="es-PE" sz="1100" dirty="0">
              <a:solidFill>
                <a:schemeClr val="tx1">
                  <a:lumMod val="95000"/>
                  <a:lumOff val="5000"/>
                </a:schemeClr>
              </a:solidFill>
              <a:cs typeface="Arial" panose="020B0604020202020204" pitchFamily="34" charset="0"/>
            </a:endParaRPr>
          </a:p>
        </p:txBody>
      </p:sp>
      <p:sp>
        <p:nvSpPr>
          <p:cNvPr id="29" name="Flecha: hacia abajo 28">
            <a:extLst>
              <a:ext uri="{FF2B5EF4-FFF2-40B4-BE49-F238E27FC236}">
                <a16:creationId xmlns:a16="http://schemas.microsoft.com/office/drawing/2014/main" id="{D602FB48-0A20-4743-9C8A-4AAB943FF674}"/>
              </a:ext>
            </a:extLst>
          </p:cNvPr>
          <p:cNvSpPr/>
          <p:nvPr/>
        </p:nvSpPr>
        <p:spPr>
          <a:xfrm>
            <a:off x="7227958" y="1209668"/>
            <a:ext cx="446275" cy="684337"/>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lumMod val="50000"/>
                  <a:lumOff val="50000"/>
                </a:schemeClr>
              </a:solidFill>
            </a:endParaRPr>
          </a:p>
        </p:txBody>
      </p:sp>
      <p:pic>
        <p:nvPicPr>
          <p:cNvPr id="30" name="Imagen 29">
            <a:extLst>
              <a:ext uri="{FF2B5EF4-FFF2-40B4-BE49-F238E27FC236}">
                <a16:creationId xmlns:a16="http://schemas.microsoft.com/office/drawing/2014/main" id="{2E8EFDDB-6481-4084-8F12-CC0080898779}"/>
              </a:ext>
            </a:extLst>
          </p:cNvPr>
          <p:cNvPicPr>
            <a:picLocks noChangeAspect="1"/>
          </p:cNvPicPr>
          <p:nvPr/>
        </p:nvPicPr>
        <p:blipFill>
          <a:blip r:embed="rId3"/>
          <a:stretch>
            <a:fillRect/>
          </a:stretch>
        </p:blipFill>
        <p:spPr>
          <a:xfrm>
            <a:off x="7105764" y="5843222"/>
            <a:ext cx="684338" cy="684338"/>
          </a:xfrm>
          <a:prstGeom prst="rect">
            <a:avLst/>
          </a:prstGeom>
        </p:spPr>
      </p:pic>
      <p:pic>
        <p:nvPicPr>
          <p:cNvPr id="1024" name="Imagen 1023">
            <a:extLst>
              <a:ext uri="{FF2B5EF4-FFF2-40B4-BE49-F238E27FC236}">
                <a16:creationId xmlns:a16="http://schemas.microsoft.com/office/drawing/2014/main" id="{367FB623-2AE1-4C0E-B9F3-7948F5E41FE1}"/>
              </a:ext>
            </a:extLst>
          </p:cNvPr>
          <p:cNvPicPr>
            <a:picLocks noChangeAspect="1"/>
          </p:cNvPicPr>
          <p:nvPr/>
        </p:nvPicPr>
        <p:blipFill>
          <a:blip r:embed="rId4"/>
          <a:stretch>
            <a:fillRect/>
          </a:stretch>
        </p:blipFill>
        <p:spPr>
          <a:xfrm>
            <a:off x="7869963" y="5114831"/>
            <a:ext cx="684000" cy="706426"/>
          </a:xfrm>
          <a:prstGeom prst="rect">
            <a:avLst/>
          </a:prstGeom>
        </p:spPr>
      </p:pic>
      <p:pic>
        <p:nvPicPr>
          <p:cNvPr id="1027" name="Imagen 1026">
            <a:extLst>
              <a:ext uri="{FF2B5EF4-FFF2-40B4-BE49-F238E27FC236}">
                <a16:creationId xmlns:a16="http://schemas.microsoft.com/office/drawing/2014/main" id="{24C823C0-98F9-48AF-BA4C-2ED8D18F5061}"/>
              </a:ext>
            </a:extLst>
          </p:cNvPr>
          <p:cNvPicPr>
            <a:picLocks noChangeAspect="1"/>
          </p:cNvPicPr>
          <p:nvPr/>
        </p:nvPicPr>
        <p:blipFill>
          <a:blip r:embed="rId5"/>
          <a:stretch>
            <a:fillRect/>
          </a:stretch>
        </p:blipFill>
        <p:spPr>
          <a:xfrm>
            <a:off x="7128848" y="5103834"/>
            <a:ext cx="701167" cy="684339"/>
          </a:xfrm>
          <a:prstGeom prst="rect">
            <a:avLst/>
          </a:prstGeom>
        </p:spPr>
      </p:pic>
      <p:pic>
        <p:nvPicPr>
          <p:cNvPr id="1029" name="Imagen 1028">
            <a:extLst>
              <a:ext uri="{FF2B5EF4-FFF2-40B4-BE49-F238E27FC236}">
                <a16:creationId xmlns:a16="http://schemas.microsoft.com/office/drawing/2014/main" id="{40AB5C36-729E-4E85-9B4E-966519F65820}"/>
              </a:ext>
            </a:extLst>
          </p:cNvPr>
          <p:cNvPicPr>
            <a:picLocks noChangeAspect="1"/>
          </p:cNvPicPr>
          <p:nvPr/>
        </p:nvPicPr>
        <p:blipFill>
          <a:blip r:embed="rId6"/>
          <a:stretch>
            <a:fillRect/>
          </a:stretch>
        </p:blipFill>
        <p:spPr>
          <a:xfrm>
            <a:off x="6387733" y="5125901"/>
            <a:ext cx="684000" cy="672787"/>
          </a:xfrm>
          <a:prstGeom prst="rect">
            <a:avLst/>
          </a:prstGeom>
        </p:spPr>
      </p:pic>
      <p:pic>
        <p:nvPicPr>
          <p:cNvPr id="1031" name="Imagen 1030">
            <a:extLst>
              <a:ext uri="{FF2B5EF4-FFF2-40B4-BE49-F238E27FC236}">
                <a16:creationId xmlns:a16="http://schemas.microsoft.com/office/drawing/2014/main" id="{1E6659C4-8C16-447E-9EDB-88CCC6678A0B}"/>
              </a:ext>
            </a:extLst>
          </p:cNvPr>
          <p:cNvPicPr>
            <a:picLocks noChangeAspect="1"/>
          </p:cNvPicPr>
          <p:nvPr/>
        </p:nvPicPr>
        <p:blipFill>
          <a:blip r:embed="rId7"/>
          <a:stretch>
            <a:fillRect/>
          </a:stretch>
        </p:blipFill>
        <p:spPr>
          <a:xfrm>
            <a:off x="6387395" y="5843222"/>
            <a:ext cx="684338" cy="684338"/>
          </a:xfrm>
          <a:prstGeom prst="rect">
            <a:avLst/>
          </a:prstGeom>
        </p:spPr>
      </p:pic>
      <p:pic>
        <p:nvPicPr>
          <p:cNvPr id="1033" name="Imagen 1032">
            <a:extLst>
              <a:ext uri="{FF2B5EF4-FFF2-40B4-BE49-F238E27FC236}">
                <a16:creationId xmlns:a16="http://schemas.microsoft.com/office/drawing/2014/main" id="{01180378-C4FC-4D13-BF9A-99BC5A8F0815}"/>
              </a:ext>
            </a:extLst>
          </p:cNvPr>
          <p:cNvPicPr>
            <a:picLocks noChangeAspect="1"/>
          </p:cNvPicPr>
          <p:nvPr/>
        </p:nvPicPr>
        <p:blipFill>
          <a:blip r:embed="rId8"/>
          <a:stretch>
            <a:fillRect/>
          </a:stretch>
        </p:blipFill>
        <p:spPr>
          <a:xfrm>
            <a:off x="7831072" y="5837888"/>
            <a:ext cx="695326" cy="689673"/>
          </a:xfrm>
          <a:prstGeom prst="rect">
            <a:avLst/>
          </a:prstGeom>
        </p:spPr>
      </p:pic>
      <p:pic>
        <p:nvPicPr>
          <p:cNvPr id="32" name="Imagen 31">
            <a:extLst>
              <a:ext uri="{FF2B5EF4-FFF2-40B4-BE49-F238E27FC236}">
                <a16:creationId xmlns:a16="http://schemas.microsoft.com/office/drawing/2014/main" id="{5FDDD493-874A-4E23-A83D-C0C3E3D58186}"/>
              </a:ext>
            </a:extLst>
          </p:cNvPr>
          <p:cNvPicPr>
            <a:picLocks noChangeAspect="1"/>
          </p:cNvPicPr>
          <p:nvPr/>
        </p:nvPicPr>
        <p:blipFill>
          <a:blip r:embed="rId9"/>
          <a:stretch>
            <a:fillRect/>
          </a:stretch>
        </p:blipFill>
        <p:spPr>
          <a:xfrm>
            <a:off x="6740293" y="1940294"/>
            <a:ext cx="1421604" cy="1340370"/>
          </a:xfrm>
          <a:prstGeom prst="rect">
            <a:avLst/>
          </a:prstGeom>
        </p:spPr>
      </p:pic>
      <p:pic>
        <p:nvPicPr>
          <p:cNvPr id="33" name="Imagen 32">
            <a:extLst>
              <a:ext uri="{FF2B5EF4-FFF2-40B4-BE49-F238E27FC236}">
                <a16:creationId xmlns:a16="http://schemas.microsoft.com/office/drawing/2014/main" id="{C814F738-910E-4252-A092-1148F71F37AA}"/>
              </a:ext>
            </a:extLst>
          </p:cNvPr>
          <p:cNvPicPr>
            <a:picLocks noChangeAspect="1"/>
          </p:cNvPicPr>
          <p:nvPr/>
        </p:nvPicPr>
        <p:blipFill>
          <a:blip r:embed="rId10" cstate="hqprint">
            <a:duotone>
              <a:schemeClr val="bg2">
                <a:shade val="45000"/>
                <a:satMod val="135000"/>
              </a:schemeClr>
              <a:prstClr val="white"/>
            </a:duotone>
            <a:extLst>
              <a:ext uri="{BEBA8EAE-BF5A-486C-A8C5-ECC9F3942E4B}">
                <a14:imgProps xmlns:a14="http://schemas.microsoft.com/office/drawing/2010/main">
                  <a14:imgLayer r:embed="rId11">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47255" y="116632"/>
            <a:ext cx="1727352" cy="480328"/>
          </a:xfrm>
          <a:prstGeom prst="rect">
            <a:avLst/>
          </a:prstGeom>
        </p:spPr>
      </p:pic>
      <p:sp>
        <p:nvSpPr>
          <p:cNvPr id="4" name="1 Título">
            <a:extLst>
              <a:ext uri="{FF2B5EF4-FFF2-40B4-BE49-F238E27FC236}">
                <a16:creationId xmlns:a16="http://schemas.microsoft.com/office/drawing/2014/main" id="{A9FFC1E0-9E19-21A2-18F1-A1F0D619FF33}"/>
              </a:ext>
            </a:extLst>
          </p:cNvPr>
          <p:cNvSpPr txBox="1">
            <a:spLocks/>
          </p:cNvSpPr>
          <p:nvPr/>
        </p:nvSpPr>
        <p:spPr>
          <a:xfrm>
            <a:off x="179510" y="3263007"/>
            <a:ext cx="4841109" cy="42593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2000" b="1" dirty="0">
                <a:solidFill>
                  <a:srgbClr val="C00000"/>
                </a:solidFill>
                <a:latin typeface="Arial" panose="020B0604020202020204" pitchFamily="34" charset="0"/>
                <a:cs typeface="Arial" panose="020B0604020202020204" pitchFamily="34" charset="0"/>
              </a:rPr>
              <a:t>VISITA OPERATIVA</a:t>
            </a:r>
            <a:endParaRPr lang="es-PE" sz="2000" dirty="0">
              <a:solidFill>
                <a:srgbClr val="C00000"/>
              </a:solidFill>
              <a:latin typeface="Arial" panose="020B0604020202020204" pitchFamily="34" charset="0"/>
              <a:cs typeface="Arial" panose="020B0604020202020204" pitchFamily="34" charset="0"/>
            </a:endParaRPr>
          </a:p>
        </p:txBody>
      </p:sp>
      <p:sp>
        <p:nvSpPr>
          <p:cNvPr id="7" name="Rectángulo 6">
            <a:extLst>
              <a:ext uri="{FF2B5EF4-FFF2-40B4-BE49-F238E27FC236}">
                <a16:creationId xmlns:a16="http://schemas.microsoft.com/office/drawing/2014/main" id="{B1A426B2-34A4-E5CC-678E-CB9C57B1F933}"/>
              </a:ext>
            </a:extLst>
          </p:cNvPr>
          <p:cNvSpPr/>
          <p:nvPr/>
        </p:nvSpPr>
        <p:spPr>
          <a:xfrm>
            <a:off x="140300" y="3561038"/>
            <a:ext cx="5797792" cy="769441"/>
          </a:xfrm>
          <a:prstGeom prst="rect">
            <a:avLst/>
          </a:prstGeom>
        </p:spPr>
        <p:txBody>
          <a:bodyPr wrap="square">
            <a:spAutoFit/>
          </a:bodyPr>
          <a:lstStyle/>
          <a:p>
            <a:pPr marL="95250" lvl="0" algn="just">
              <a:spcBef>
                <a:spcPct val="50000"/>
              </a:spcBef>
            </a:pPr>
            <a:r>
              <a:rPr lang="es-MX" altLang="es-PE" sz="1100" dirty="0">
                <a:solidFill>
                  <a:schemeClr val="tx1">
                    <a:lumMod val="95000"/>
                    <a:lumOff val="5000"/>
                  </a:schemeClr>
                </a:solidFill>
                <a:cs typeface="Arial" panose="020B0604020202020204" pitchFamily="34" charset="0"/>
              </a:rPr>
              <a:t>Una </a:t>
            </a:r>
            <a:r>
              <a:rPr lang="es-MX" altLang="es-PE" sz="1100" b="1" dirty="0">
                <a:solidFill>
                  <a:schemeClr val="tx1">
                    <a:lumMod val="95000"/>
                    <a:lumOff val="5000"/>
                  </a:schemeClr>
                </a:solidFill>
                <a:cs typeface="Arial" panose="020B0604020202020204" pitchFamily="34" charset="0"/>
              </a:rPr>
              <a:t>visita operativa </a:t>
            </a:r>
            <a:r>
              <a:rPr lang="es-MX" altLang="es-PE" sz="1100" dirty="0">
                <a:solidFill>
                  <a:schemeClr val="tx1">
                    <a:lumMod val="95000"/>
                    <a:lumOff val="5000"/>
                  </a:schemeClr>
                </a:solidFill>
                <a:cs typeface="Arial" panose="020B0604020202020204" pitchFamily="34" charset="0"/>
              </a:rPr>
              <a:t>hace referencia, a una reunión o recorrido dentro de las instalaciones acompañado en todo momento por un responsable (Usuario) por las zonas productivas, pisos técnicos, almacenes, etc. con la finalidad de recopilar información para cotizar algún tipo de servicio. </a:t>
            </a:r>
          </a:p>
        </p:txBody>
      </p:sp>
      <p:sp>
        <p:nvSpPr>
          <p:cNvPr id="8" name="1 Título">
            <a:extLst>
              <a:ext uri="{FF2B5EF4-FFF2-40B4-BE49-F238E27FC236}">
                <a16:creationId xmlns:a16="http://schemas.microsoft.com/office/drawing/2014/main" id="{6E2B10E9-2C6C-F67E-B9F2-98BA950F17E5}"/>
              </a:ext>
            </a:extLst>
          </p:cNvPr>
          <p:cNvSpPr txBox="1">
            <a:spLocks/>
          </p:cNvSpPr>
          <p:nvPr/>
        </p:nvSpPr>
        <p:spPr>
          <a:xfrm>
            <a:off x="6426671" y="3380797"/>
            <a:ext cx="2048847" cy="28132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200" b="1" dirty="0">
                <a:solidFill>
                  <a:schemeClr val="bg1">
                    <a:lumMod val="50000"/>
                  </a:schemeClr>
                </a:solidFill>
                <a:latin typeface="Arial" panose="020B0604020202020204" pitchFamily="34" charset="0"/>
                <a:cs typeface="Arial" panose="020B0604020202020204" pitchFamily="34" charset="0"/>
              </a:rPr>
              <a:t>FOTOCHECK</a:t>
            </a:r>
            <a:endParaRPr lang="es-PE" sz="1200" dirty="0">
              <a:solidFill>
                <a:schemeClr val="bg1">
                  <a:lumMod val="50000"/>
                </a:schemeClr>
              </a:solidFill>
              <a:latin typeface="Arial" panose="020B0604020202020204" pitchFamily="34" charset="0"/>
              <a:cs typeface="Arial" panose="020B0604020202020204" pitchFamily="34" charset="0"/>
            </a:endParaRPr>
          </a:p>
        </p:txBody>
      </p:sp>
      <p:sp>
        <p:nvSpPr>
          <p:cNvPr id="11" name="Flecha: hacia abajo 10">
            <a:extLst>
              <a:ext uri="{FF2B5EF4-FFF2-40B4-BE49-F238E27FC236}">
                <a16:creationId xmlns:a16="http://schemas.microsoft.com/office/drawing/2014/main" id="{70880675-422D-B995-71CA-F4B211B60520}"/>
              </a:ext>
            </a:extLst>
          </p:cNvPr>
          <p:cNvSpPr/>
          <p:nvPr/>
        </p:nvSpPr>
        <p:spPr>
          <a:xfrm>
            <a:off x="7227958" y="4330479"/>
            <a:ext cx="446275" cy="684337"/>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lumMod val="50000"/>
                  <a:lumOff val="50000"/>
                </a:schemeClr>
              </a:solidFill>
            </a:endParaRPr>
          </a:p>
        </p:txBody>
      </p:sp>
      <p:sp>
        <p:nvSpPr>
          <p:cNvPr id="31" name="Rectángulo 30">
            <a:extLst>
              <a:ext uri="{FF2B5EF4-FFF2-40B4-BE49-F238E27FC236}">
                <a16:creationId xmlns:a16="http://schemas.microsoft.com/office/drawing/2014/main" id="{A5295242-C3EB-87AD-62E0-9C20515A39DC}"/>
              </a:ext>
            </a:extLst>
          </p:cNvPr>
          <p:cNvSpPr/>
          <p:nvPr/>
        </p:nvSpPr>
        <p:spPr>
          <a:xfrm>
            <a:off x="147255" y="4207326"/>
            <a:ext cx="4401059" cy="31101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1400" b="1" dirty="0">
                <a:solidFill>
                  <a:srgbClr val="C00000"/>
                </a:solidFill>
              </a:rPr>
              <a:t>¿Cuáles son los requisitos que debo presentar?</a:t>
            </a:r>
            <a:endParaRPr lang="es-PE" sz="1400" dirty="0">
              <a:solidFill>
                <a:srgbClr val="C00000"/>
              </a:solidFill>
            </a:endParaRPr>
          </a:p>
        </p:txBody>
      </p:sp>
      <p:sp>
        <p:nvSpPr>
          <p:cNvPr id="35" name="Rectángulo 34">
            <a:extLst>
              <a:ext uri="{FF2B5EF4-FFF2-40B4-BE49-F238E27FC236}">
                <a16:creationId xmlns:a16="http://schemas.microsoft.com/office/drawing/2014/main" id="{44A7904D-6913-B423-14FA-66E9F4EE2662}"/>
              </a:ext>
            </a:extLst>
          </p:cNvPr>
          <p:cNvSpPr/>
          <p:nvPr/>
        </p:nvSpPr>
        <p:spPr>
          <a:xfrm>
            <a:off x="87707" y="4507323"/>
            <a:ext cx="5608012" cy="1538883"/>
          </a:xfrm>
          <a:prstGeom prst="rect">
            <a:avLst/>
          </a:prstGeom>
        </p:spPr>
        <p:txBody>
          <a:bodyPr wrap="square" lIns="91440" tIns="45720" rIns="91440" bIns="45720" anchor="t">
            <a:spAutoFit/>
          </a:bodyPr>
          <a:lstStyle/>
          <a:p>
            <a:pPr marL="95250" lvl="0" algn="just">
              <a:spcBef>
                <a:spcPct val="50000"/>
              </a:spcBef>
            </a:pPr>
            <a:r>
              <a:rPr lang="es-MX" altLang="es-PE" sz="1150" dirty="0">
                <a:solidFill>
                  <a:schemeClr val="tx1">
                    <a:lumMod val="95000"/>
                    <a:lumOff val="5000"/>
                  </a:schemeClr>
                </a:solidFill>
                <a:cs typeface="Arial" panose="020B0604020202020204" pitchFamily="34" charset="0"/>
              </a:rPr>
              <a:t>Al momento de ingresar se debe presentar (</a:t>
            </a:r>
            <a:r>
              <a:rPr lang="es-MX" altLang="es-PE" sz="1150" b="1" dirty="0">
                <a:solidFill>
                  <a:schemeClr val="tx1">
                    <a:lumMod val="95000"/>
                    <a:lumOff val="5000"/>
                  </a:schemeClr>
                </a:solidFill>
                <a:cs typeface="Arial" panose="020B0604020202020204" pitchFamily="34" charset="0"/>
              </a:rPr>
              <a:t>en físico</a:t>
            </a:r>
            <a:r>
              <a:rPr lang="es-MX" altLang="es-PE" sz="1150" dirty="0">
                <a:solidFill>
                  <a:schemeClr val="tx1">
                    <a:lumMod val="95000"/>
                    <a:lumOff val="5000"/>
                  </a:schemeClr>
                </a:solidFill>
                <a:cs typeface="Arial" panose="020B0604020202020204" pitchFamily="34" charset="0"/>
              </a:rPr>
              <a:t>) lo siguiente: </a:t>
            </a:r>
          </a:p>
          <a:p>
            <a:pPr marL="323850" indent="-147320" algn="just">
              <a:spcBef>
                <a:spcPct val="50000"/>
              </a:spcBef>
              <a:buFontTx/>
              <a:buAutoNum type="arabicPeriod"/>
            </a:pPr>
            <a:r>
              <a:rPr lang="es-MX" altLang="es-PE" sz="1100" dirty="0">
                <a:solidFill>
                  <a:schemeClr val="tx1">
                    <a:lumMod val="95000"/>
                    <a:lumOff val="5000"/>
                  </a:schemeClr>
                </a:solidFill>
                <a:cs typeface="Arial" panose="020B0604020202020204" pitchFamily="34" charset="0"/>
              </a:rPr>
              <a:t>Documento de identidad vigente</a:t>
            </a:r>
          </a:p>
          <a:p>
            <a:pPr marL="323850" lvl="0" indent="-147320" algn="just">
              <a:spcBef>
                <a:spcPct val="50000"/>
              </a:spcBef>
              <a:buAutoNum type="arabicPeriod"/>
            </a:pPr>
            <a:r>
              <a:rPr lang="es-MX" altLang="es-PE" sz="1100" dirty="0">
                <a:solidFill>
                  <a:schemeClr val="tx1">
                    <a:lumMod val="95000"/>
                    <a:lumOff val="5000"/>
                  </a:schemeClr>
                </a:solidFill>
                <a:cs typeface="Arial" panose="020B0604020202020204" pitchFamily="34" charset="0"/>
              </a:rPr>
              <a:t>SCTR de Pensión y Salud vigente</a:t>
            </a:r>
          </a:p>
          <a:p>
            <a:pPr marL="323850" indent="-147320" algn="just">
              <a:spcBef>
                <a:spcPct val="50000"/>
              </a:spcBef>
              <a:buAutoNum type="arabicPeriod"/>
            </a:pPr>
            <a:r>
              <a:rPr lang="es-MX" altLang="es-PE" sz="1100" dirty="0">
                <a:solidFill>
                  <a:schemeClr val="tx1">
                    <a:lumMod val="95000"/>
                    <a:lumOff val="5000"/>
                  </a:schemeClr>
                </a:solidFill>
                <a:cs typeface="Arial" panose="020B0604020202020204" pitchFamily="34" charset="0"/>
              </a:rPr>
              <a:t>Inducción SSOMA específica.</a:t>
            </a:r>
          </a:p>
          <a:p>
            <a:pPr marL="323850" indent="-147320" algn="just">
              <a:spcBef>
                <a:spcPct val="50000"/>
              </a:spcBef>
              <a:buAutoNum type="arabicPeriod"/>
            </a:pPr>
            <a:r>
              <a:rPr lang="es-PE" altLang="es-PE" sz="1100" dirty="0">
                <a:solidFill>
                  <a:schemeClr val="tx1">
                    <a:lumMod val="95000"/>
                    <a:lumOff val="5000"/>
                  </a:schemeClr>
                </a:solidFill>
                <a:cs typeface="Arial" panose="020B0604020202020204" pitchFamily="34" charset="0"/>
              </a:rPr>
              <a:t>Registro de EPP's de acuerdo al área a visitar.</a:t>
            </a:r>
          </a:p>
          <a:p>
            <a:pPr marL="323850" indent="-147320" algn="just">
              <a:spcBef>
                <a:spcPct val="50000"/>
              </a:spcBef>
              <a:buAutoNum type="arabicPeriod"/>
            </a:pPr>
            <a:r>
              <a:rPr lang="es-PE" altLang="es-PE" sz="1100" dirty="0">
                <a:solidFill>
                  <a:schemeClr val="tx1">
                    <a:lumMod val="95000"/>
                    <a:lumOff val="5000"/>
                  </a:schemeClr>
                </a:solidFill>
                <a:cs typeface="Arial" panose="020B0604020202020204" pitchFamily="34" charset="0"/>
              </a:rPr>
              <a:t>Prueba de sensibilidad (secciones de Penicilínicos y Cefalosporínicos)</a:t>
            </a:r>
            <a:endParaRPr lang="es-MX" altLang="es-PE" sz="1100" dirty="0">
              <a:solidFill>
                <a:schemeClr val="tx1">
                  <a:lumMod val="95000"/>
                  <a:lumOff val="5000"/>
                </a:schemeClr>
              </a:solidFill>
              <a:cs typeface="Arial" panose="020B0604020202020204" pitchFamily="34" charset="0"/>
            </a:endParaRPr>
          </a:p>
        </p:txBody>
      </p:sp>
    </p:spTree>
    <p:extLst>
      <p:ext uri="{BB962C8B-B14F-4D97-AF65-F5344CB8AC3E}">
        <p14:creationId xmlns:p14="http://schemas.microsoft.com/office/powerpoint/2010/main" val="1247379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489B0E45-BB2E-470B-AAAB-6DA8E6347BBE}"/>
              </a:ext>
            </a:extLst>
          </p:cNvPr>
          <p:cNvSpPr/>
          <p:nvPr/>
        </p:nvSpPr>
        <p:spPr>
          <a:xfrm>
            <a:off x="5927073" y="975725"/>
            <a:ext cx="3084423" cy="582587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4" name="2 Rectángulo">
            <a:extLst>
              <a:ext uri="{FF2B5EF4-FFF2-40B4-BE49-F238E27FC236}">
                <a16:creationId xmlns:a16="http://schemas.microsoft.com/office/drawing/2014/main" id="{E2CAEA4A-140C-4DF1-96A7-C5A16B5F5221}"/>
              </a:ext>
            </a:extLst>
          </p:cNvPr>
          <p:cNvSpPr>
            <a:spLocks noChangeArrowheads="1"/>
          </p:cNvSpPr>
          <p:nvPr/>
        </p:nvSpPr>
        <p:spPr bwMode="auto">
          <a:xfrm>
            <a:off x="110468" y="2032558"/>
            <a:ext cx="5695421" cy="410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2900" indent="-247650">
              <a:spcBef>
                <a:spcPct val="20000"/>
              </a:spcBef>
              <a:buFont typeface="Arial" panose="020B0604020202020204" pitchFamily="34" charset="0"/>
              <a:buChar char="•"/>
              <a:defRPr sz="2800">
                <a:solidFill>
                  <a:srgbClr val="595959"/>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a:solidFill>
                  <a:srgbClr val="595959"/>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rgbClr val="595959"/>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9pPr>
          </a:lstStyle>
          <a:p>
            <a:pPr marL="323850" indent="-228600" algn="just">
              <a:spcBef>
                <a:spcPct val="50000"/>
              </a:spcBef>
              <a:buAutoNum type="arabicPeriod"/>
            </a:pPr>
            <a:r>
              <a:rPr lang="es-ES" altLang="es-PE" sz="1800" b="1" dirty="0">
                <a:solidFill>
                  <a:schemeClr val="tx1"/>
                </a:solidFill>
              </a:rPr>
              <a:t>Solicitar acceso a Plataforma Argos</a:t>
            </a:r>
          </a:p>
          <a:p>
            <a:pPr marL="95250" indent="0" algn="just">
              <a:spcBef>
                <a:spcPct val="50000"/>
              </a:spcBef>
              <a:buNone/>
            </a:pPr>
            <a:r>
              <a:rPr lang="es-ES" altLang="es-PE" sz="1800" dirty="0">
                <a:solidFill>
                  <a:schemeClr val="tx1"/>
                </a:solidFill>
              </a:rPr>
              <a:t>El representante de la empresa contratista deberá solicitar las credenciales de acceso a la plataforma Argos.</a:t>
            </a:r>
          </a:p>
          <a:p>
            <a:pPr marL="323850" indent="-228600" algn="just">
              <a:spcBef>
                <a:spcPct val="50000"/>
              </a:spcBef>
              <a:buFont typeface="+mj-lt"/>
              <a:buAutoNum type="arabicPeriod" startAt="2"/>
            </a:pPr>
            <a:r>
              <a:rPr lang="es-ES" altLang="es-PE" sz="1800" b="1" dirty="0">
                <a:solidFill>
                  <a:schemeClr val="tx1"/>
                </a:solidFill>
              </a:rPr>
              <a:t>Completar Requisitos SSOMA: </a:t>
            </a:r>
          </a:p>
          <a:p>
            <a:pPr marL="95250" indent="0" algn="just">
              <a:spcBef>
                <a:spcPct val="50000"/>
              </a:spcBef>
              <a:buNone/>
            </a:pPr>
            <a:r>
              <a:rPr lang="es-ES" altLang="es-PE" sz="1800" dirty="0">
                <a:solidFill>
                  <a:schemeClr val="tx1"/>
                </a:solidFill>
              </a:rPr>
              <a:t>Según nivel de Riesgo de la actividad a realizar dentro de Medifarma se solicitarán que carguen información en la plataforma Argos. </a:t>
            </a:r>
            <a:r>
              <a:rPr lang="es-ES" altLang="es-PE" sz="1800" dirty="0">
                <a:solidFill>
                  <a:srgbClr val="C00000"/>
                </a:solidFill>
              </a:rPr>
              <a:t>Ver Nota A.</a:t>
            </a:r>
            <a:r>
              <a:rPr lang="es-ES" altLang="es-PE" sz="1800" dirty="0">
                <a:solidFill>
                  <a:schemeClr val="tx1"/>
                </a:solidFill>
              </a:rPr>
              <a:t> </a:t>
            </a:r>
            <a:endParaRPr lang="es-PE" sz="1800" dirty="0">
              <a:solidFill>
                <a:srgbClr val="C00000"/>
              </a:solidFill>
            </a:endParaRPr>
          </a:p>
          <a:p>
            <a:pPr marL="323850" indent="-228600" algn="just">
              <a:spcBef>
                <a:spcPct val="50000"/>
              </a:spcBef>
              <a:buFont typeface="+mj-lt"/>
              <a:buAutoNum type="arabicPeriod" startAt="3"/>
            </a:pPr>
            <a:r>
              <a:rPr lang="es-PE" altLang="es-PE" sz="1800" b="1" dirty="0">
                <a:solidFill>
                  <a:schemeClr val="tx1"/>
                </a:solidFill>
              </a:rPr>
              <a:t>Acreditación del Prevencionista de Riesgos (</a:t>
            </a:r>
            <a:r>
              <a:rPr lang="es-PE" altLang="es-PE" sz="1800" b="1" dirty="0" err="1">
                <a:solidFill>
                  <a:schemeClr val="tx1"/>
                </a:solidFill>
              </a:rPr>
              <a:t>PdR</a:t>
            </a:r>
            <a:r>
              <a:rPr lang="es-PE" altLang="es-PE" sz="1800" b="1" dirty="0">
                <a:solidFill>
                  <a:schemeClr val="tx1"/>
                </a:solidFill>
              </a:rPr>
              <a:t>)</a:t>
            </a:r>
          </a:p>
          <a:p>
            <a:pPr marL="88900" indent="0" algn="just">
              <a:spcBef>
                <a:spcPct val="50000"/>
              </a:spcBef>
              <a:buNone/>
            </a:pPr>
            <a:r>
              <a:rPr lang="es-ES" altLang="es-PE" sz="1800" dirty="0">
                <a:solidFill>
                  <a:schemeClr val="tx1"/>
                </a:solidFill>
              </a:rPr>
              <a:t>Aplica para trabajos de Riesgo bajo, Riesgo medio y Riesgo alto. </a:t>
            </a:r>
            <a:r>
              <a:rPr lang="es-ES" altLang="es-PE" sz="1800" dirty="0">
                <a:solidFill>
                  <a:srgbClr val="C00000"/>
                </a:solidFill>
              </a:rPr>
              <a:t>Ver Nota B.</a:t>
            </a:r>
          </a:p>
        </p:txBody>
      </p:sp>
      <p:sp>
        <p:nvSpPr>
          <p:cNvPr id="6" name="Rectángulo 5">
            <a:extLst>
              <a:ext uri="{FF2B5EF4-FFF2-40B4-BE49-F238E27FC236}">
                <a16:creationId xmlns:a16="http://schemas.microsoft.com/office/drawing/2014/main" id="{77FCD9E4-16B2-4780-9A36-36793B52A23A}"/>
              </a:ext>
            </a:extLst>
          </p:cNvPr>
          <p:cNvSpPr/>
          <p:nvPr/>
        </p:nvSpPr>
        <p:spPr>
          <a:xfrm>
            <a:off x="6039026" y="1215991"/>
            <a:ext cx="2860519" cy="534533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PE" sz="1400" b="1" dirty="0">
                <a:solidFill>
                  <a:srgbClr val="C00000"/>
                </a:solidFill>
              </a:rPr>
              <a:t>NOTA A</a:t>
            </a:r>
            <a:r>
              <a:rPr lang="es-PE" sz="1400" b="1" dirty="0">
                <a:solidFill>
                  <a:srgbClr val="FF0000"/>
                </a:solidFill>
              </a:rPr>
              <a:t>:</a:t>
            </a:r>
          </a:p>
          <a:p>
            <a:pPr algn="just"/>
            <a:r>
              <a:rPr lang="es-ES" sz="1400" dirty="0">
                <a:solidFill>
                  <a:schemeClr val="tx1">
                    <a:lumMod val="95000"/>
                    <a:lumOff val="5000"/>
                  </a:schemeClr>
                </a:solidFill>
              </a:rPr>
              <a:t>En caso de realizar trabajos en el área de </a:t>
            </a:r>
            <a:r>
              <a:rPr lang="es-ES" sz="1400" b="1" dirty="0">
                <a:solidFill>
                  <a:schemeClr val="tx1">
                    <a:lumMod val="95000"/>
                    <a:lumOff val="5000"/>
                  </a:schemeClr>
                </a:solidFill>
              </a:rPr>
              <a:t>Penicilínicos</a:t>
            </a:r>
            <a:r>
              <a:rPr lang="es-ES" sz="1400" dirty="0">
                <a:solidFill>
                  <a:schemeClr val="tx1">
                    <a:lumMod val="95000"/>
                    <a:lumOff val="5000"/>
                  </a:schemeClr>
                </a:solidFill>
              </a:rPr>
              <a:t> y/o </a:t>
            </a:r>
            <a:r>
              <a:rPr lang="es-ES" sz="1400" b="1" dirty="0">
                <a:solidFill>
                  <a:schemeClr val="tx1">
                    <a:lumMod val="95000"/>
                    <a:lumOff val="5000"/>
                  </a:schemeClr>
                </a:solidFill>
              </a:rPr>
              <a:t>Cefalosporínicos</a:t>
            </a:r>
            <a:r>
              <a:rPr lang="es-ES" sz="1400" dirty="0">
                <a:solidFill>
                  <a:schemeClr val="tx1">
                    <a:lumMod val="95000"/>
                    <a:lumOff val="5000"/>
                  </a:schemeClr>
                </a:solidFill>
              </a:rPr>
              <a:t>, deben presentar el certificado de la prueba de sensibilidad de los trabajadores. </a:t>
            </a:r>
          </a:p>
          <a:p>
            <a:pPr algn="just"/>
            <a:endParaRPr lang="es-ES" sz="1400" dirty="0">
              <a:solidFill>
                <a:schemeClr val="tx1">
                  <a:lumMod val="95000"/>
                  <a:lumOff val="5000"/>
                </a:schemeClr>
              </a:solidFill>
            </a:endParaRPr>
          </a:p>
          <a:p>
            <a:pPr algn="just"/>
            <a:endParaRPr lang="es-ES" sz="1400" dirty="0">
              <a:solidFill>
                <a:schemeClr val="tx1">
                  <a:lumMod val="95000"/>
                  <a:lumOff val="5000"/>
                </a:schemeClr>
              </a:solidFill>
            </a:endParaRPr>
          </a:p>
          <a:p>
            <a:pPr algn="just"/>
            <a:r>
              <a:rPr lang="es-PE" sz="1400" b="1" dirty="0">
                <a:solidFill>
                  <a:srgbClr val="C00000"/>
                </a:solidFill>
              </a:rPr>
              <a:t>NOTA B:</a:t>
            </a:r>
          </a:p>
          <a:p>
            <a:pPr algn="just"/>
            <a:r>
              <a:rPr lang="es-PE" sz="1400" dirty="0">
                <a:solidFill>
                  <a:schemeClr val="tx1"/>
                </a:solidFill>
              </a:rPr>
              <a:t>La </a:t>
            </a:r>
            <a:r>
              <a:rPr lang="es-PE" sz="1400" b="1" dirty="0">
                <a:solidFill>
                  <a:schemeClr val="tx1"/>
                </a:solidFill>
              </a:rPr>
              <a:t>Evaluación </a:t>
            </a:r>
            <a:r>
              <a:rPr lang="es-PE" sz="1400" dirty="0">
                <a:solidFill>
                  <a:schemeClr val="tx1"/>
                </a:solidFill>
              </a:rPr>
              <a:t>y</a:t>
            </a:r>
            <a:r>
              <a:rPr lang="es-PE" sz="1400" b="1" dirty="0">
                <a:solidFill>
                  <a:schemeClr val="tx1"/>
                </a:solidFill>
              </a:rPr>
              <a:t> Acreditación </a:t>
            </a:r>
            <a:r>
              <a:rPr lang="es-PE" sz="1400" dirty="0">
                <a:solidFill>
                  <a:schemeClr val="tx1"/>
                </a:solidFill>
              </a:rPr>
              <a:t>de los  </a:t>
            </a:r>
            <a:r>
              <a:rPr lang="es-PE" sz="1400" b="1" dirty="0" err="1">
                <a:solidFill>
                  <a:schemeClr val="tx1"/>
                </a:solidFill>
              </a:rPr>
              <a:t>PdR</a:t>
            </a:r>
            <a:r>
              <a:rPr lang="es-PE" sz="1400" b="1" dirty="0">
                <a:solidFill>
                  <a:schemeClr val="tx1"/>
                </a:solidFill>
              </a:rPr>
              <a:t> </a:t>
            </a:r>
            <a:r>
              <a:rPr lang="es-PE" sz="1400" dirty="0">
                <a:solidFill>
                  <a:schemeClr val="tx1"/>
                </a:solidFill>
              </a:rPr>
              <a:t>se debe solicitar a ARGOS.</a:t>
            </a:r>
          </a:p>
          <a:p>
            <a:pPr algn="just"/>
            <a:endParaRPr lang="es-PE" sz="1400" dirty="0">
              <a:solidFill>
                <a:schemeClr val="tx1"/>
              </a:solidFill>
            </a:endParaRPr>
          </a:p>
          <a:p>
            <a:pPr algn="just"/>
            <a:endParaRPr lang="es-PE" sz="1400" dirty="0">
              <a:solidFill>
                <a:schemeClr val="tx1"/>
              </a:solidFill>
            </a:endParaRPr>
          </a:p>
          <a:p>
            <a:pPr algn="just"/>
            <a:r>
              <a:rPr lang="es-PE" sz="1400" b="1" dirty="0">
                <a:solidFill>
                  <a:srgbClr val="C00000"/>
                </a:solidFill>
              </a:rPr>
              <a:t>IMPORTANTE :</a:t>
            </a:r>
          </a:p>
          <a:p>
            <a:pPr marL="228600" indent="-228600" algn="just">
              <a:buAutoNum type="arabicPeriod"/>
            </a:pPr>
            <a:r>
              <a:rPr lang="es-ES" sz="1400" dirty="0">
                <a:solidFill>
                  <a:schemeClr val="tx1"/>
                </a:solidFill>
              </a:rPr>
              <a:t>Ante la adulteración o fraude de cualquier documento (será considerado una falta muy grave) se procederá a suspender de forma </a:t>
            </a:r>
            <a:r>
              <a:rPr lang="es-ES" sz="1400" b="1" dirty="0">
                <a:solidFill>
                  <a:schemeClr val="tx1"/>
                </a:solidFill>
              </a:rPr>
              <a:t>PERMANENTE</a:t>
            </a:r>
            <a:r>
              <a:rPr lang="es-ES" sz="1400" dirty="0">
                <a:solidFill>
                  <a:schemeClr val="tx1"/>
                </a:solidFill>
              </a:rPr>
              <a:t> a la empresa contratista.</a:t>
            </a:r>
          </a:p>
          <a:p>
            <a:pPr marL="228600" indent="-228600" algn="just">
              <a:buAutoNum type="arabicPeriod"/>
            </a:pPr>
            <a:endParaRPr lang="es-ES" sz="1400" dirty="0">
              <a:solidFill>
                <a:schemeClr val="tx1"/>
              </a:solidFill>
            </a:endParaRPr>
          </a:p>
          <a:p>
            <a:pPr marL="228600" indent="-228600" algn="just">
              <a:buFontTx/>
              <a:buAutoNum type="arabicPeriod"/>
            </a:pPr>
            <a:r>
              <a:rPr lang="es-ES" sz="1400" dirty="0">
                <a:solidFill>
                  <a:schemeClr val="tx1">
                    <a:lumMod val="95000"/>
                    <a:lumOff val="5000"/>
                  </a:schemeClr>
                </a:solidFill>
              </a:rPr>
              <a:t>Los documentos tienen que ser enviados con anticipación para su revisión y validación.</a:t>
            </a:r>
          </a:p>
        </p:txBody>
      </p:sp>
      <p:sp>
        <p:nvSpPr>
          <p:cNvPr id="9" name="1 Título">
            <a:extLst>
              <a:ext uri="{FF2B5EF4-FFF2-40B4-BE49-F238E27FC236}">
                <a16:creationId xmlns:a16="http://schemas.microsoft.com/office/drawing/2014/main" id="{EA026E67-E71B-4FD0-9529-C0A814D751C5}"/>
              </a:ext>
            </a:extLst>
          </p:cNvPr>
          <p:cNvSpPr txBox="1">
            <a:spLocks/>
          </p:cNvSpPr>
          <p:nvPr/>
        </p:nvSpPr>
        <p:spPr>
          <a:xfrm>
            <a:off x="110468" y="1408321"/>
            <a:ext cx="4320481" cy="42593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2000" b="1" dirty="0">
                <a:solidFill>
                  <a:srgbClr val="C00000"/>
                </a:solidFill>
                <a:latin typeface="Arial" panose="020B0604020202020204" pitchFamily="34" charset="0"/>
                <a:cs typeface="Arial" panose="020B0604020202020204" pitchFamily="34" charset="0"/>
              </a:rPr>
              <a:t>ANTES DE INICIAR EL SERVICIO</a:t>
            </a:r>
            <a:endParaRPr lang="es-PE" sz="2000" dirty="0">
              <a:solidFill>
                <a:srgbClr val="C00000"/>
              </a:solidFill>
              <a:latin typeface="Arial" panose="020B0604020202020204" pitchFamily="34" charset="0"/>
              <a:cs typeface="Arial" panose="020B0604020202020204" pitchFamily="34" charset="0"/>
            </a:endParaRPr>
          </a:p>
        </p:txBody>
      </p:sp>
      <p:pic>
        <p:nvPicPr>
          <p:cNvPr id="10" name="Imagen 9">
            <a:extLst>
              <a:ext uri="{FF2B5EF4-FFF2-40B4-BE49-F238E27FC236}">
                <a16:creationId xmlns:a16="http://schemas.microsoft.com/office/drawing/2014/main" id="{C814F738-910E-4252-A092-1148F71F37AA}"/>
              </a:ext>
            </a:extLst>
          </p:cNvPr>
          <p:cNvPicPr>
            <a:picLocks noChangeAspect="1"/>
          </p:cNvPicPr>
          <p:nvPr/>
        </p:nvPicPr>
        <p:blipFill>
          <a:blip r:embed="rId3" cstate="hqprint">
            <a:duotone>
              <a:schemeClr val="bg2">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47255" y="116632"/>
            <a:ext cx="1727352" cy="480328"/>
          </a:xfrm>
          <a:prstGeom prst="rect">
            <a:avLst/>
          </a:prstGeom>
        </p:spPr>
      </p:pic>
      <p:sp>
        <p:nvSpPr>
          <p:cNvPr id="11" name="1 Título">
            <a:extLst>
              <a:ext uri="{FF2B5EF4-FFF2-40B4-BE49-F238E27FC236}">
                <a16:creationId xmlns:a16="http://schemas.microsoft.com/office/drawing/2014/main" id="{B6921AAE-DF86-4B6F-BB40-9E0787A25736}"/>
              </a:ext>
            </a:extLst>
          </p:cNvPr>
          <p:cNvSpPr txBox="1">
            <a:spLocks/>
          </p:cNvSpPr>
          <p:nvPr/>
        </p:nvSpPr>
        <p:spPr>
          <a:xfrm>
            <a:off x="4572000" y="266699"/>
            <a:ext cx="4457700" cy="330261"/>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s-PE" sz="2000" b="1">
                <a:solidFill>
                  <a:schemeClr val="bg1">
                    <a:lumMod val="65000"/>
                  </a:schemeClr>
                </a:solidFill>
                <a:latin typeface="Arial" pitchFamily="34" charset="0"/>
                <a:cs typeface="Arial" pitchFamily="34" charset="0"/>
              </a:rPr>
              <a:t>PERMISOS DE INGRESO</a:t>
            </a:r>
          </a:p>
        </p:txBody>
      </p:sp>
    </p:spTree>
    <p:extLst>
      <p:ext uri="{BB962C8B-B14F-4D97-AF65-F5344CB8AC3E}">
        <p14:creationId xmlns:p14="http://schemas.microsoft.com/office/powerpoint/2010/main" val="3131647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ángulo 19">
            <a:extLst>
              <a:ext uri="{FF2B5EF4-FFF2-40B4-BE49-F238E27FC236}">
                <a16:creationId xmlns:a16="http://schemas.microsoft.com/office/drawing/2014/main" id="{F6B4735C-AE6F-4154-AA8D-938F8D10B0E3}"/>
              </a:ext>
            </a:extLst>
          </p:cNvPr>
          <p:cNvSpPr/>
          <p:nvPr/>
        </p:nvSpPr>
        <p:spPr>
          <a:xfrm>
            <a:off x="6338111" y="1921135"/>
            <a:ext cx="2691589" cy="388424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5" name="Rectángulo 4">
            <a:extLst>
              <a:ext uri="{FF2B5EF4-FFF2-40B4-BE49-F238E27FC236}">
                <a16:creationId xmlns:a16="http://schemas.microsoft.com/office/drawing/2014/main" id="{2560B52C-B070-4F7C-BD93-9FBAD184E76C}"/>
              </a:ext>
            </a:extLst>
          </p:cNvPr>
          <p:cNvSpPr/>
          <p:nvPr/>
        </p:nvSpPr>
        <p:spPr>
          <a:xfrm>
            <a:off x="121849" y="1289516"/>
            <a:ext cx="6055978" cy="4832092"/>
          </a:xfrm>
          <a:prstGeom prst="rect">
            <a:avLst/>
          </a:prstGeom>
        </p:spPr>
        <p:txBody>
          <a:bodyPr wrap="square" lIns="91440" tIns="45720" rIns="91440" bIns="45720" anchor="t">
            <a:spAutoFit/>
          </a:bodyPr>
          <a:lstStyle/>
          <a:p>
            <a:pPr marL="323850" lvl="0" indent="-228600" algn="just">
              <a:spcBef>
                <a:spcPct val="50000"/>
              </a:spcBef>
              <a:buFont typeface="+mj-lt"/>
              <a:buAutoNum type="arabicPeriod"/>
            </a:pPr>
            <a:r>
              <a:rPr lang="es-MX" altLang="es-PE" sz="1400" b="1" dirty="0">
                <a:solidFill>
                  <a:prstClr val="black"/>
                </a:solidFill>
                <a:cs typeface="Arial" panose="020B0604020202020204" pitchFamily="34" charset="0"/>
              </a:rPr>
              <a:t>Hoja de Atención Medica del SCTR. </a:t>
            </a:r>
            <a:r>
              <a:rPr lang="es-MX" altLang="es-PE" sz="1400" dirty="0">
                <a:solidFill>
                  <a:prstClr val="black"/>
                </a:solidFill>
                <a:cs typeface="Arial" panose="020B0604020202020204" pitchFamily="34" charset="0"/>
              </a:rPr>
              <a:t>Firmado y sellado por el representante de la empresa contratista. Los accidentes e incidentes de trabajo deben de ser comunicados inmediatamente al área de SSOMA. </a:t>
            </a:r>
          </a:p>
          <a:p>
            <a:pPr marL="323850" lvl="0" indent="-228600" algn="just">
              <a:spcBef>
                <a:spcPct val="50000"/>
              </a:spcBef>
              <a:buFont typeface="+mj-lt"/>
              <a:buAutoNum type="arabicPeriod"/>
            </a:pPr>
            <a:r>
              <a:rPr lang="es-ES" altLang="es-PE" sz="1400" b="1" dirty="0">
                <a:solidFill>
                  <a:prstClr val="black"/>
                </a:solidFill>
                <a:cs typeface="Arial" panose="020B0604020202020204" pitchFamily="34" charset="0"/>
              </a:rPr>
              <a:t>Equipos de Protección Personal (EPPs) </a:t>
            </a:r>
            <a:r>
              <a:rPr lang="es-ES" altLang="es-PE" sz="1400" dirty="0">
                <a:solidFill>
                  <a:prstClr val="black"/>
                </a:solidFill>
                <a:cs typeface="Arial" panose="020B0604020202020204" pitchFamily="34" charset="0"/>
              </a:rPr>
              <a:t>El personal contratista debe tener sus EPPs en buen estado y cantidad suficiente para su reemplazo, según el riesgo del trabajo. </a:t>
            </a:r>
          </a:p>
          <a:p>
            <a:pPr marL="323850" lvl="0" indent="-228600" algn="just">
              <a:spcBef>
                <a:spcPct val="50000"/>
              </a:spcBef>
              <a:buFont typeface="+mj-lt"/>
              <a:buAutoNum type="arabicPeriod"/>
            </a:pPr>
            <a:r>
              <a:rPr lang="es-ES" altLang="es-PE" sz="1400" b="1" dirty="0">
                <a:solidFill>
                  <a:prstClr val="black"/>
                </a:solidFill>
                <a:cs typeface="Arial" panose="020B0604020202020204" pitchFamily="34" charset="0"/>
              </a:rPr>
              <a:t>Análisis de Trabajo Seguro (ATS). </a:t>
            </a:r>
            <a:r>
              <a:rPr lang="es-ES" altLang="es-PE" sz="1400" dirty="0">
                <a:solidFill>
                  <a:prstClr val="black"/>
                </a:solidFill>
                <a:cs typeface="Arial" panose="020B0604020202020204" pitchFamily="34" charset="0"/>
              </a:rPr>
              <a:t>Debe</a:t>
            </a:r>
            <a:r>
              <a:rPr lang="es-ES" altLang="es-PE" sz="1400" b="1" dirty="0">
                <a:solidFill>
                  <a:prstClr val="black"/>
                </a:solidFill>
                <a:cs typeface="Arial" panose="020B0604020202020204" pitchFamily="34" charset="0"/>
              </a:rPr>
              <a:t> </a:t>
            </a:r>
            <a:r>
              <a:rPr lang="es-ES" altLang="es-PE" sz="1400" dirty="0">
                <a:solidFill>
                  <a:prstClr val="black"/>
                </a:solidFill>
                <a:cs typeface="Arial" panose="020B0604020202020204" pitchFamily="34" charset="0"/>
              </a:rPr>
              <a:t>publicarlo en un lugar visible por cada tarea o labor que ejecute dentro de las instalaciones de Medifarma S.A.</a:t>
            </a:r>
          </a:p>
          <a:p>
            <a:pPr marL="323850" indent="-228600" algn="just">
              <a:spcBef>
                <a:spcPct val="50000"/>
              </a:spcBef>
              <a:buFont typeface="+mj-lt"/>
              <a:buAutoNum type="arabicPeriod"/>
            </a:pPr>
            <a:r>
              <a:rPr lang="es-ES" altLang="es-PE" sz="1400" b="1" dirty="0">
                <a:cs typeface="Arial"/>
              </a:rPr>
              <a:t>Charlas Diarias de Seguridad. </a:t>
            </a:r>
            <a:r>
              <a:rPr lang="es-ES" altLang="es-PE" sz="1400" dirty="0">
                <a:cs typeface="Arial"/>
              </a:rPr>
              <a:t>Evidenciar el registro de participación del personal tercero. Asimismo, se realizarán preguntas de forma aleatoria a los trabajadores para verificar la compresión de las charlas de seguridad. </a:t>
            </a:r>
            <a:endParaRPr lang="es-ES" altLang="es-PE" sz="1400" dirty="0">
              <a:cs typeface="Arial" panose="020B0604020202020204" pitchFamily="34" charset="0"/>
            </a:endParaRPr>
          </a:p>
          <a:p>
            <a:pPr marL="323850" indent="-228600" algn="just">
              <a:spcBef>
                <a:spcPct val="50000"/>
              </a:spcBef>
              <a:buFont typeface="+mj-lt"/>
              <a:buAutoNum type="arabicPeriod"/>
            </a:pPr>
            <a:r>
              <a:rPr lang="es-ES" altLang="es-PE" sz="1400" b="1" dirty="0">
                <a:solidFill>
                  <a:prstClr val="black"/>
                </a:solidFill>
                <a:cs typeface="Arial" panose="020B0604020202020204" pitchFamily="34" charset="0"/>
              </a:rPr>
              <a:t>Maquinaria, Equipos y Herramientas. </a:t>
            </a:r>
            <a:r>
              <a:rPr lang="es-ES" altLang="es-PE" sz="1400" dirty="0">
                <a:solidFill>
                  <a:prstClr val="black"/>
                </a:solidFill>
                <a:cs typeface="Arial" panose="020B0604020202020204" pitchFamily="34" charset="0"/>
              </a:rPr>
              <a:t>Antes de poner en operación, se debe realizar la inspección de </a:t>
            </a:r>
            <a:r>
              <a:rPr lang="es-ES" altLang="es-PE" sz="1400" dirty="0" err="1">
                <a:solidFill>
                  <a:prstClr val="black"/>
                </a:solidFill>
                <a:cs typeface="Arial" panose="020B0604020202020204" pitchFamily="34" charset="0"/>
              </a:rPr>
              <a:t>pre-uso</a:t>
            </a:r>
            <a:r>
              <a:rPr lang="es-ES" altLang="es-PE" sz="1400" dirty="0">
                <a:solidFill>
                  <a:prstClr val="black"/>
                </a:solidFill>
                <a:cs typeface="Arial" panose="020B0604020202020204" pitchFamily="34" charset="0"/>
              </a:rPr>
              <a:t> (</a:t>
            </a:r>
            <a:r>
              <a:rPr lang="es-ES" altLang="es-PE" sz="1400" dirty="0" err="1">
                <a:solidFill>
                  <a:prstClr val="black"/>
                </a:solidFill>
                <a:cs typeface="Arial" panose="020B0604020202020204" pitchFamily="34" charset="0"/>
              </a:rPr>
              <a:t>Check</a:t>
            </a:r>
            <a:r>
              <a:rPr lang="es-ES" altLang="es-PE" sz="1400" dirty="0">
                <a:solidFill>
                  <a:prstClr val="black"/>
                </a:solidFill>
                <a:cs typeface="Arial" panose="020B0604020202020204" pitchFamily="34" charset="0"/>
              </a:rPr>
              <a:t> </a:t>
            </a:r>
            <a:r>
              <a:rPr lang="es-ES" altLang="es-PE" sz="1400" dirty="0" err="1">
                <a:solidFill>
                  <a:prstClr val="black"/>
                </a:solidFill>
                <a:cs typeface="Arial" panose="020B0604020202020204" pitchFamily="34" charset="0"/>
              </a:rPr>
              <a:t>List</a:t>
            </a:r>
            <a:r>
              <a:rPr lang="es-ES" altLang="es-PE" sz="1400" dirty="0">
                <a:solidFill>
                  <a:prstClr val="black"/>
                </a:solidFill>
                <a:cs typeface="Arial" panose="020B0604020202020204" pitchFamily="34" charset="0"/>
              </a:rPr>
              <a:t>). Las Maquinas y/o Equipos, deben de contar con su certificado de operatividad vigente no mayor a un año y firmado por un profesional habilitado.</a:t>
            </a:r>
          </a:p>
          <a:p>
            <a:pPr marL="323850" indent="-228600" algn="just">
              <a:spcBef>
                <a:spcPct val="50000"/>
              </a:spcBef>
              <a:buFont typeface="+mj-lt"/>
              <a:buAutoNum type="arabicPeriod"/>
            </a:pPr>
            <a:r>
              <a:rPr lang="es-PE" altLang="es-PE" sz="1400" b="1" dirty="0">
                <a:solidFill>
                  <a:prstClr val="black"/>
                </a:solidFill>
                <a:cs typeface="Arial" panose="020B0604020202020204" pitchFamily="34" charset="0"/>
              </a:rPr>
              <a:t>Vehículos </a:t>
            </a:r>
            <a:r>
              <a:rPr lang="es-PE" altLang="es-PE" sz="1400" dirty="0">
                <a:solidFill>
                  <a:prstClr val="black"/>
                </a:solidFill>
                <a:cs typeface="Arial" panose="020B0604020202020204" pitchFamily="34" charset="0"/>
              </a:rPr>
              <a:t>deben contar con Brevete, SOAT y Revisión técnica (vigentes). </a:t>
            </a:r>
          </a:p>
          <a:p>
            <a:pPr marL="323850" indent="-228600" algn="just">
              <a:spcBef>
                <a:spcPct val="50000"/>
              </a:spcBef>
              <a:buFont typeface="+mj-lt"/>
              <a:buAutoNum type="arabicPeriod"/>
            </a:pPr>
            <a:r>
              <a:rPr lang="es-PE" altLang="es-PE" sz="1400" b="1" dirty="0">
                <a:solidFill>
                  <a:prstClr val="black"/>
                </a:solidFill>
                <a:cs typeface="Arial" panose="020B0604020202020204" pitchFamily="34" charset="0"/>
              </a:rPr>
              <a:t>Tarjetas de Identificación de Zonas de Trabajo. </a:t>
            </a:r>
            <a:r>
              <a:rPr lang="es-PE" altLang="es-PE" sz="1400" dirty="0">
                <a:solidFill>
                  <a:prstClr val="black"/>
                </a:solidFill>
                <a:cs typeface="Arial" panose="020B0604020202020204" pitchFamily="34" charset="0"/>
              </a:rPr>
              <a:t>El contratista debe permanecer en la zona de trabajo autorizada según la identificación entregada por Medifarma S.A.</a:t>
            </a:r>
            <a:endParaRPr lang="es-ES" altLang="es-PE" sz="1400" dirty="0">
              <a:solidFill>
                <a:prstClr val="black"/>
              </a:solidFill>
              <a:cs typeface="Arial" panose="020B0604020202020204" pitchFamily="34" charset="0"/>
            </a:endParaRPr>
          </a:p>
        </p:txBody>
      </p:sp>
      <p:sp>
        <p:nvSpPr>
          <p:cNvPr id="12" name="Rectángulo 11">
            <a:extLst>
              <a:ext uri="{FF2B5EF4-FFF2-40B4-BE49-F238E27FC236}">
                <a16:creationId xmlns:a16="http://schemas.microsoft.com/office/drawing/2014/main" id="{35A11E24-85A4-49A5-A257-73357417968F}"/>
              </a:ext>
            </a:extLst>
          </p:cNvPr>
          <p:cNvSpPr/>
          <p:nvPr/>
        </p:nvSpPr>
        <p:spPr>
          <a:xfrm>
            <a:off x="6778824" y="2880273"/>
            <a:ext cx="1615790" cy="66524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400" b="1" dirty="0">
                <a:solidFill>
                  <a:schemeClr val="tx1">
                    <a:lumMod val="50000"/>
                    <a:lumOff val="50000"/>
                  </a:schemeClr>
                </a:solidFill>
              </a:rPr>
              <a:t>CONTACTO</a:t>
            </a:r>
          </a:p>
          <a:p>
            <a:pPr algn="ctr"/>
            <a:r>
              <a:rPr lang="es-PE" sz="1400" b="1" dirty="0">
                <a:solidFill>
                  <a:schemeClr val="tx1">
                    <a:lumMod val="50000"/>
                    <a:lumOff val="50000"/>
                  </a:schemeClr>
                </a:solidFill>
              </a:rPr>
              <a:t>EN CASO DE </a:t>
            </a:r>
            <a:r>
              <a:rPr lang="es-PE" sz="1400" b="1" dirty="0">
                <a:solidFill>
                  <a:srgbClr val="C00000"/>
                </a:solidFill>
              </a:rPr>
              <a:t>EMERGENCIAS</a:t>
            </a:r>
          </a:p>
        </p:txBody>
      </p:sp>
      <p:pic>
        <p:nvPicPr>
          <p:cNvPr id="2050" name="Picture 2" descr="Resultado de imagen para logo de emergencia">
            <a:extLst>
              <a:ext uri="{FF2B5EF4-FFF2-40B4-BE49-F238E27FC236}">
                <a16:creationId xmlns:a16="http://schemas.microsoft.com/office/drawing/2014/main" id="{B7F3D21F-64AE-4C20-ABC8-1129B3EB3F9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6786" b="75000" l="16154" r="88462">
                        <a14:foregroundMark x1="30000" y1="39643" x2="30000" y2="39643"/>
                        <a14:foregroundMark x1="37308" y1="30714" x2="37308" y2="30714"/>
                        <a14:foregroundMark x1="49615" y1="31429" x2="49615" y2="31429"/>
                        <a14:foregroundMark x1="62692" y1="30714" x2="62692" y2="30714"/>
                        <a14:foregroundMark x1="73846" y1="38214" x2="73846" y2="38214"/>
                        <a14:foregroundMark x1="61923" y1="56071" x2="61923" y2="56071"/>
                        <a14:foregroundMark x1="56154" y1="69643" x2="56154" y2="69643"/>
                        <a14:foregroundMark x1="62692" y1="61429" x2="56923" y2="43571"/>
                      </a14:backgroundRemoval>
                    </a14:imgEffect>
                  </a14:imgLayer>
                </a14:imgProps>
              </a:ext>
              <a:ext uri="{28A0092B-C50C-407E-A947-70E740481C1C}">
                <a14:useLocalDpi xmlns:a14="http://schemas.microsoft.com/office/drawing/2010/main" val="0"/>
              </a:ext>
            </a:extLst>
          </a:blip>
          <a:srcRect l="15107" t="17067" r="15109" b="25700"/>
          <a:stretch/>
        </p:blipFill>
        <p:spPr bwMode="auto">
          <a:xfrm>
            <a:off x="7124890" y="1961343"/>
            <a:ext cx="923658" cy="815804"/>
          </a:xfrm>
          <a:prstGeom prst="rect">
            <a:avLst/>
          </a:prstGeom>
          <a:noFill/>
          <a:extLst>
            <a:ext uri="{909E8E84-426E-40DD-AFC4-6F175D3DCCD1}">
              <a14:hiddenFill xmlns:a14="http://schemas.microsoft.com/office/drawing/2010/main">
                <a:solidFill>
                  <a:srgbClr val="FFFFFF"/>
                </a:solidFill>
              </a14:hiddenFill>
            </a:ext>
          </a:extLst>
        </p:spPr>
      </p:pic>
      <p:sp>
        <p:nvSpPr>
          <p:cNvPr id="17" name="Rectángulo 16">
            <a:extLst>
              <a:ext uri="{FF2B5EF4-FFF2-40B4-BE49-F238E27FC236}">
                <a16:creationId xmlns:a16="http://schemas.microsoft.com/office/drawing/2014/main" id="{044C6226-E407-4D12-A62D-A8442CC1F2CC}"/>
              </a:ext>
            </a:extLst>
          </p:cNvPr>
          <p:cNvSpPr/>
          <p:nvPr/>
        </p:nvSpPr>
        <p:spPr>
          <a:xfrm>
            <a:off x="179512" y="6143902"/>
            <a:ext cx="8850187" cy="647838"/>
          </a:xfrm>
          <a:prstGeom prst="rect">
            <a:avLst/>
          </a:prstGeom>
          <a:no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1150" b="1" dirty="0">
                <a:solidFill>
                  <a:srgbClr val="C00000"/>
                </a:solidFill>
              </a:rPr>
              <a:t>EXTENSIÓN DE PERMISO DE TRABAJO</a:t>
            </a:r>
            <a:endParaRPr lang="es-ES" sz="1150" b="1" dirty="0">
              <a:solidFill>
                <a:srgbClr val="C00000"/>
              </a:solidFill>
              <a:latin typeface="+mn-lt"/>
            </a:endParaRPr>
          </a:p>
          <a:p>
            <a:pPr algn="just"/>
            <a:r>
              <a:rPr lang="es-PE" sz="1150" dirty="0">
                <a:solidFill>
                  <a:schemeClr val="tx1"/>
                </a:solidFill>
              </a:rPr>
              <a:t>Duración máxima de los trabajos es por 8 horas, en caso de solicitar extensión del permiso se deberá solicitar al área de SSOMA mediante un correo del USUARIO.</a:t>
            </a:r>
          </a:p>
        </p:txBody>
      </p:sp>
      <p:sp>
        <p:nvSpPr>
          <p:cNvPr id="19" name="1 Título">
            <a:extLst>
              <a:ext uri="{FF2B5EF4-FFF2-40B4-BE49-F238E27FC236}">
                <a16:creationId xmlns:a16="http://schemas.microsoft.com/office/drawing/2014/main" id="{E4B8C31B-A126-48B3-9C9D-A79CB4DC407E}"/>
              </a:ext>
            </a:extLst>
          </p:cNvPr>
          <p:cNvSpPr txBox="1">
            <a:spLocks/>
          </p:cNvSpPr>
          <p:nvPr/>
        </p:nvSpPr>
        <p:spPr>
          <a:xfrm>
            <a:off x="179512" y="836712"/>
            <a:ext cx="4320481" cy="42593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2000" b="1">
                <a:solidFill>
                  <a:srgbClr val="C00000"/>
                </a:solidFill>
                <a:latin typeface="Arial" panose="020B0604020202020204" pitchFamily="34" charset="0"/>
                <a:cs typeface="Arial" panose="020B0604020202020204" pitchFamily="34" charset="0"/>
              </a:rPr>
              <a:t>DURANTE EL SERVICIO</a:t>
            </a:r>
            <a:endParaRPr lang="es-PE" sz="2000">
              <a:solidFill>
                <a:srgbClr val="C00000"/>
              </a:solidFill>
              <a:latin typeface="Arial" panose="020B0604020202020204" pitchFamily="34" charset="0"/>
              <a:cs typeface="Arial" panose="020B0604020202020204" pitchFamily="34" charset="0"/>
            </a:endParaRPr>
          </a:p>
        </p:txBody>
      </p:sp>
      <p:pic>
        <p:nvPicPr>
          <p:cNvPr id="15" name="Imagen 14">
            <a:extLst>
              <a:ext uri="{FF2B5EF4-FFF2-40B4-BE49-F238E27FC236}">
                <a16:creationId xmlns:a16="http://schemas.microsoft.com/office/drawing/2014/main" id="{C814F738-910E-4252-A092-1148F71F37AA}"/>
              </a:ext>
            </a:extLst>
          </p:cNvPr>
          <p:cNvPicPr>
            <a:picLocks noChangeAspect="1"/>
          </p:cNvPicPr>
          <p:nvPr/>
        </p:nvPicPr>
        <p:blipFill>
          <a:blip r:embed="rId4" cstate="hqprint">
            <a:duotone>
              <a:schemeClr val="bg2">
                <a:shade val="45000"/>
                <a:satMod val="135000"/>
              </a:schemeClr>
              <a:prstClr val="white"/>
            </a:duotone>
            <a:extLst>
              <a:ext uri="{BEBA8EAE-BF5A-486C-A8C5-ECC9F3942E4B}">
                <a14:imgProps xmlns:a14="http://schemas.microsoft.com/office/drawing/2010/main">
                  <a14:imgLayer r:embed="rId5">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47255" y="116632"/>
            <a:ext cx="1727352" cy="480328"/>
          </a:xfrm>
          <a:prstGeom prst="rect">
            <a:avLst/>
          </a:prstGeom>
        </p:spPr>
      </p:pic>
      <p:sp>
        <p:nvSpPr>
          <p:cNvPr id="16" name="1 Título">
            <a:extLst>
              <a:ext uri="{FF2B5EF4-FFF2-40B4-BE49-F238E27FC236}">
                <a16:creationId xmlns:a16="http://schemas.microsoft.com/office/drawing/2014/main" id="{B6921AAE-DF86-4B6F-BB40-9E0787A25736}"/>
              </a:ext>
            </a:extLst>
          </p:cNvPr>
          <p:cNvSpPr txBox="1">
            <a:spLocks/>
          </p:cNvSpPr>
          <p:nvPr/>
        </p:nvSpPr>
        <p:spPr>
          <a:xfrm>
            <a:off x="4572000" y="266699"/>
            <a:ext cx="4457700" cy="330261"/>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s-PE" sz="2000" b="1">
                <a:solidFill>
                  <a:schemeClr val="bg1">
                    <a:lumMod val="65000"/>
                  </a:schemeClr>
                </a:solidFill>
                <a:latin typeface="Arial" pitchFamily="34" charset="0"/>
                <a:cs typeface="Arial" pitchFamily="34" charset="0"/>
              </a:rPr>
              <a:t>PERMISOS DE INGRESO</a:t>
            </a:r>
          </a:p>
        </p:txBody>
      </p:sp>
      <p:pic>
        <p:nvPicPr>
          <p:cNvPr id="2" name="Imagen 1">
            <a:extLst>
              <a:ext uri="{FF2B5EF4-FFF2-40B4-BE49-F238E27FC236}">
                <a16:creationId xmlns:a16="http://schemas.microsoft.com/office/drawing/2014/main" id="{F7D6D675-1A69-DAF9-53C9-ADDA77CDFAAB}"/>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41692" y1="27308" x2="55846" y2="31000"/>
                        <a14:foregroundMark x1="69923" y1="37308" x2="77923" y2="35538"/>
                        <a14:foregroundMark x1="20462" y1="34615" x2="36385" y2="37308"/>
                      </a14:backgroundRemoval>
                    </a14:imgEffect>
                  </a14:imgLayer>
                </a14:imgProps>
              </a:ext>
            </a:extLst>
          </a:blip>
          <a:srcRect l="7088" t="15866" r="5205" b="15633"/>
          <a:stretch>
            <a:fillRect/>
          </a:stretch>
        </p:blipFill>
        <p:spPr>
          <a:xfrm>
            <a:off x="7026615" y="4017639"/>
            <a:ext cx="1283160" cy="974035"/>
          </a:xfrm>
          <a:prstGeom prst="rect">
            <a:avLst/>
          </a:prstGeom>
        </p:spPr>
      </p:pic>
      <p:graphicFrame>
        <p:nvGraphicFramePr>
          <p:cNvPr id="3" name="76 Tabla">
            <a:extLst>
              <a:ext uri="{FF2B5EF4-FFF2-40B4-BE49-F238E27FC236}">
                <a16:creationId xmlns:a16="http://schemas.microsoft.com/office/drawing/2014/main" id="{3D0BEE8A-38CA-CE74-98D7-0001C3B01934}"/>
              </a:ext>
            </a:extLst>
          </p:cNvPr>
          <p:cNvGraphicFramePr>
            <a:graphicFrameLocks noGrp="1"/>
          </p:cNvGraphicFramePr>
          <p:nvPr>
            <p:extLst>
              <p:ext uri="{D42A27DB-BD31-4B8C-83A1-F6EECF244321}">
                <p14:modId xmlns:p14="http://schemas.microsoft.com/office/powerpoint/2010/main" val="1864663612"/>
              </p:ext>
            </p:extLst>
          </p:nvPr>
        </p:nvGraphicFramePr>
        <p:xfrm>
          <a:off x="6411389" y="5062894"/>
          <a:ext cx="2513613" cy="609600"/>
        </p:xfrm>
        <a:graphic>
          <a:graphicData uri="http://schemas.openxmlformats.org/drawingml/2006/table">
            <a:tbl>
              <a:tblPr firstRow="1" bandRow="1">
                <a:tableStyleId>{5C22544A-7EE6-4342-B048-85BDC9FD1C3A}</a:tableStyleId>
              </a:tblPr>
              <a:tblGrid>
                <a:gridCol w="1091547">
                  <a:extLst>
                    <a:ext uri="{9D8B030D-6E8A-4147-A177-3AD203B41FA5}">
                      <a16:colId xmlns:a16="http://schemas.microsoft.com/office/drawing/2014/main" val="20000"/>
                    </a:ext>
                  </a:extLst>
                </a:gridCol>
                <a:gridCol w="1422066">
                  <a:extLst>
                    <a:ext uri="{9D8B030D-6E8A-4147-A177-3AD203B41FA5}">
                      <a16:colId xmlns:a16="http://schemas.microsoft.com/office/drawing/2014/main" val="20001"/>
                    </a:ext>
                  </a:extLst>
                </a:gridCol>
              </a:tblGrid>
              <a:tr h="231933">
                <a:tc>
                  <a:txBody>
                    <a:bodyPr/>
                    <a:lstStyle/>
                    <a:p>
                      <a:pPr algn="ctr"/>
                      <a:r>
                        <a:rPr lang="es-PE" sz="1400" dirty="0">
                          <a:solidFill>
                            <a:schemeClr val="tx1"/>
                          </a:solidFill>
                        </a:rPr>
                        <a:t>Ate</a:t>
                      </a:r>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noFill/>
                  </a:tcPr>
                </a:tc>
                <a:tc>
                  <a:txBody>
                    <a:bodyPr/>
                    <a:lstStyle/>
                    <a:p>
                      <a:pPr algn="ctr"/>
                      <a:r>
                        <a:rPr lang="es-PE" sz="1400" dirty="0">
                          <a:solidFill>
                            <a:schemeClr val="tx1"/>
                          </a:solidFill>
                        </a:rPr>
                        <a:t>Lima - San Isidro</a:t>
                      </a:r>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noFill/>
                  </a:tcPr>
                </a:tc>
                <a:extLst>
                  <a:ext uri="{0D108BD9-81ED-4DB2-BD59-A6C34878D82A}">
                    <a16:rowId xmlns:a16="http://schemas.microsoft.com/office/drawing/2014/main" val="10000"/>
                  </a:ext>
                </a:extLst>
              </a:tr>
              <a:tr h="231933">
                <a:tc>
                  <a:txBody>
                    <a:bodyPr/>
                    <a:lstStyle/>
                    <a:p>
                      <a:pPr algn="ctr"/>
                      <a:r>
                        <a:rPr lang="es-PE" sz="1400" dirty="0"/>
                        <a:t>981415639</a:t>
                      </a:r>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noFill/>
                  </a:tcPr>
                </a:tc>
                <a:tc>
                  <a:txBody>
                    <a:bodyPr/>
                    <a:lstStyle/>
                    <a:p>
                      <a:pPr algn="ctr"/>
                      <a:r>
                        <a:rPr lang="es-PE" sz="1400" dirty="0"/>
                        <a:t>989039394</a:t>
                      </a:r>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7" name="Rectángulo 6">
            <a:extLst>
              <a:ext uri="{FF2B5EF4-FFF2-40B4-BE49-F238E27FC236}">
                <a16:creationId xmlns:a16="http://schemas.microsoft.com/office/drawing/2014/main" id="{065CC9C3-A4EB-0979-D53D-9FB99629D3C3}"/>
              </a:ext>
            </a:extLst>
          </p:cNvPr>
          <p:cNvSpPr/>
          <p:nvPr/>
        </p:nvSpPr>
        <p:spPr>
          <a:xfrm>
            <a:off x="7260191" y="3736285"/>
            <a:ext cx="788357" cy="281354"/>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400" b="1" dirty="0">
                <a:solidFill>
                  <a:schemeClr val="tx1">
                    <a:lumMod val="50000"/>
                    <a:lumOff val="50000"/>
                  </a:schemeClr>
                </a:solidFill>
              </a:rPr>
              <a:t>TÓPICO</a:t>
            </a:r>
            <a:endParaRPr lang="es-PE" sz="1400" b="1" dirty="0">
              <a:solidFill>
                <a:srgbClr val="C00000"/>
              </a:solidFill>
            </a:endParaRPr>
          </a:p>
        </p:txBody>
      </p:sp>
    </p:spTree>
    <p:extLst>
      <p:ext uri="{BB962C8B-B14F-4D97-AF65-F5344CB8AC3E}">
        <p14:creationId xmlns:p14="http://schemas.microsoft.com/office/powerpoint/2010/main" val="3958389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AA0000"/>
        </a:solidFill>
        <a:effectLst/>
      </p:bgPr>
    </p:bg>
    <p:spTree>
      <p:nvGrpSpPr>
        <p:cNvPr id="1" name="">
          <a:extLst>
            <a:ext uri="{FF2B5EF4-FFF2-40B4-BE49-F238E27FC236}">
              <a16:creationId xmlns:a16="http://schemas.microsoft.com/office/drawing/2014/main" id="{F1C51D69-07EB-1FBC-9E36-A8FFDD91FC08}"/>
            </a:ext>
          </a:extLst>
        </p:cNvPr>
        <p:cNvGrpSpPr/>
        <p:nvPr/>
      </p:nvGrpSpPr>
      <p:grpSpPr>
        <a:xfrm>
          <a:off x="0" y="0"/>
          <a:ext cx="0" cy="0"/>
          <a:chOff x="0" y="0"/>
          <a:chExt cx="0" cy="0"/>
        </a:xfrm>
      </p:grpSpPr>
      <p:sp>
        <p:nvSpPr>
          <p:cNvPr id="2" name="Subtítulo 6">
            <a:extLst>
              <a:ext uri="{FF2B5EF4-FFF2-40B4-BE49-F238E27FC236}">
                <a16:creationId xmlns:a16="http://schemas.microsoft.com/office/drawing/2014/main" id="{D3E10AA9-8A1D-972A-C17A-7E84861BEAB0}"/>
              </a:ext>
            </a:extLst>
          </p:cNvPr>
          <p:cNvSpPr txBox="1">
            <a:spLocks/>
          </p:cNvSpPr>
          <p:nvPr/>
        </p:nvSpPr>
        <p:spPr>
          <a:xfrm>
            <a:off x="440478" y="2695580"/>
            <a:ext cx="1933253" cy="13388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PE" sz="9600" dirty="0">
                <a:solidFill>
                  <a:srgbClr val="FFFF00"/>
                </a:solidFill>
              </a:rPr>
              <a:t>04</a:t>
            </a:r>
          </a:p>
        </p:txBody>
      </p:sp>
      <p:sp>
        <p:nvSpPr>
          <p:cNvPr id="3" name="Título 5">
            <a:extLst>
              <a:ext uri="{FF2B5EF4-FFF2-40B4-BE49-F238E27FC236}">
                <a16:creationId xmlns:a16="http://schemas.microsoft.com/office/drawing/2014/main" id="{4502669A-5B27-D623-857E-6B8A1F13E705}"/>
              </a:ext>
            </a:extLst>
          </p:cNvPr>
          <p:cNvSpPr txBox="1">
            <a:spLocks/>
          </p:cNvSpPr>
          <p:nvPr/>
        </p:nvSpPr>
        <p:spPr>
          <a:xfrm>
            <a:off x="2123728" y="2636912"/>
            <a:ext cx="7138083" cy="1456211"/>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3200" b="1" dirty="0">
                <a:solidFill>
                  <a:srgbClr val="FFFFFF"/>
                </a:solidFill>
                <a:latin typeface="Arial" panose="020B0604020202020204" pitchFamily="34" charset="0"/>
                <a:cs typeface="Arial" panose="020B0604020202020204" pitchFamily="34" charset="0"/>
              </a:rPr>
              <a:t>IDENTIFICACIÓN DE PELIGROS, RIESGOS Y DETERMIANCIÓN DE CONTROLES</a:t>
            </a:r>
            <a:endParaRPr lang="es-PE" sz="3200" b="1" dirty="0">
              <a:solidFill>
                <a:srgbClr val="FFFFFF"/>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C9D31A22-8522-C4D9-4F60-B3BA4B8B60EA}"/>
              </a:ext>
            </a:extLst>
          </p:cNvPr>
          <p:cNvPicPr>
            <a:picLocks noChangeAspect="1" noChangeArrowheads="1"/>
          </p:cNvPicPr>
          <p:nvPr/>
        </p:nvPicPr>
        <p:blipFill>
          <a:blip r:embed="rId3"/>
          <a:srcRect/>
          <a:stretch>
            <a:fillRect/>
          </a:stretch>
        </p:blipFill>
        <p:spPr bwMode="auto">
          <a:xfrm>
            <a:off x="1995105" y="2799218"/>
            <a:ext cx="61613" cy="1131601"/>
          </a:xfrm>
          <a:prstGeom prst="rect">
            <a:avLst/>
          </a:prstGeom>
          <a:noFill/>
          <a:ln w="9525">
            <a:noFill/>
            <a:miter lim="800000"/>
            <a:headEnd/>
            <a:tailEnd/>
          </a:ln>
          <a:effectLst/>
        </p:spPr>
      </p:pic>
    </p:spTree>
    <p:extLst>
      <p:ext uri="{BB962C8B-B14F-4D97-AF65-F5344CB8AC3E}">
        <p14:creationId xmlns:p14="http://schemas.microsoft.com/office/powerpoint/2010/main" val="22652148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eligrosos y Riesgos - editado">
            <a:hlinkClick r:id="" action="ppaction://media"/>
            <a:extLst>
              <a:ext uri="{FF2B5EF4-FFF2-40B4-BE49-F238E27FC236}">
                <a16:creationId xmlns:a16="http://schemas.microsoft.com/office/drawing/2014/main" id="{5C4578CA-E6E4-8CA6-D1B1-8C99A84F200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82600" y="1128713"/>
            <a:ext cx="8178799" cy="4600574"/>
          </a:xfrm>
          <a:prstGeom prst="rect">
            <a:avLst/>
          </a:prstGeom>
        </p:spPr>
      </p:pic>
      <p:sp>
        <p:nvSpPr>
          <p:cNvPr id="3" name="Rectángulo 2">
            <a:extLst>
              <a:ext uri="{FF2B5EF4-FFF2-40B4-BE49-F238E27FC236}">
                <a16:creationId xmlns:a16="http://schemas.microsoft.com/office/drawing/2014/main" id="{0310BBB7-CEFB-4F7B-6B4A-0F23B71020A3}"/>
              </a:ext>
            </a:extLst>
          </p:cNvPr>
          <p:cNvSpPr/>
          <p:nvPr/>
        </p:nvSpPr>
        <p:spPr>
          <a:xfrm>
            <a:off x="1779775" y="344991"/>
            <a:ext cx="5472139" cy="830997"/>
          </a:xfrm>
          <a:prstGeom prst="rect">
            <a:avLst/>
          </a:prstGeom>
          <a:noFill/>
        </p:spPr>
        <p:txBody>
          <a:bodyPr wrap="none" lIns="91440" tIns="45720" rIns="91440" bIns="45720">
            <a:spAutoFit/>
          </a:bodyPr>
          <a:lstStyle/>
          <a:p>
            <a:pPr algn="ctr"/>
            <a:r>
              <a:rPr lang="es-ES" sz="4800" b="1" cap="none" spc="0" dirty="0">
                <a:ln w="9525">
                  <a:solidFill>
                    <a:schemeClr val="bg1"/>
                  </a:solidFill>
                  <a:prstDash val="solid"/>
                </a:ln>
                <a:solidFill>
                  <a:srgbClr val="C00000"/>
                </a:solidFill>
                <a:effectLst>
                  <a:outerShdw blurRad="12700" dist="38100" dir="2700000" algn="tl" rotWithShape="0">
                    <a:schemeClr val="bg1">
                      <a:lumMod val="50000"/>
                    </a:schemeClr>
                  </a:outerShdw>
                </a:effectLst>
              </a:rPr>
              <a:t>PELIGROS Y RIESGOS</a:t>
            </a:r>
          </a:p>
        </p:txBody>
      </p:sp>
      <p:pic>
        <p:nvPicPr>
          <p:cNvPr id="4" name="Imagen 3">
            <a:extLst>
              <a:ext uri="{FF2B5EF4-FFF2-40B4-BE49-F238E27FC236}">
                <a16:creationId xmlns:a16="http://schemas.microsoft.com/office/drawing/2014/main" id="{2F15B65F-D770-CC7F-4281-69FBA7FEECF8}"/>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765644" y="417820"/>
            <a:ext cx="783445" cy="783445"/>
          </a:xfrm>
          <a:prstGeom prst="rect">
            <a:avLst/>
          </a:prstGeom>
        </p:spPr>
      </p:pic>
      <p:pic>
        <p:nvPicPr>
          <p:cNvPr id="6" name="Imagen 5">
            <a:extLst>
              <a:ext uri="{FF2B5EF4-FFF2-40B4-BE49-F238E27FC236}">
                <a16:creationId xmlns:a16="http://schemas.microsoft.com/office/drawing/2014/main" id="{CC1AEBFF-FB38-B6FF-1CB2-BA199669D84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482600" y="412664"/>
            <a:ext cx="783445" cy="783445"/>
          </a:xfrm>
          <a:prstGeom prst="rect">
            <a:avLst/>
          </a:prstGeom>
        </p:spPr>
      </p:pic>
    </p:spTree>
    <p:extLst>
      <p:ext uri="{BB962C8B-B14F-4D97-AF65-F5344CB8AC3E}">
        <p14:creationId xmlns:p14="http://schemas.microsoft.com/office/powerpoint/2010/main" val="406766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25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8">
            <a:extLst>
              <a:ext uri="{FF2B5EF4-FFF2-40B4-BE49-F238E27FC236}">
                <a16:creationId xmlns:a16="http://schemas.microsoft.com/office/drawing/2014/main" id="{ED093670-3475-D041-847B-8AA2558DD87B}"/>
              </a:ext>
            </a:extLst>
          </p:cNvPr>
          <p:cNvPicPr>
            <a:picLocks noChangeAspect="1"/>
          </p:cNvPicPr>
          <p:nvPr/>
        </p:nvPicPr>
        <p:blipFill>
          <a:blip r:embed="rId2"/>
          <a:stretch>
            <a:fillRect/>
          </a:stretch>
        </p:blipFill>
        <p:spPr>
          <a:xfrm>
            <a:off x="0" y="0"/>
            <a:ext cx="1988647" cy="679353"/>
          </a:xfrm>
          <a:prstGeom prst="rect">
            <a:avLst/>
          </a:prstGeom>
        </p:spPr>
      </p:pic>
      <p:sp>
        <p:nvSpPr>
          <p:cNvPr id="7" name="1 Título">
            <a:extLst>
              <a:ext uri="{FF2B5EF4-FFF2-40B4-BE49-F238E27FC236}">
                <a16:creationId xmlns:a16="http://schemas.microsoft.com/office/drawing/2014/main" id="{F8246A3C-2F89-8D4C-BFA5-461163DAA22F}"/>
              </a:ext>
            </a:extLst>
          </p:cNvPr>
          <p:cNvSpPr txBox="1">
            <a:spLocks/>
          </p:cNvSpPr>
          <p:nvPr/>
        </p:nvSpPr>
        <p:spPr>
          <a:xfrm>
            <a:off x="2619376" y="256350"/>
            <a:ext cx="6389544" cy="52492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s-419" sz="2400" b="1" dirty="0">
                <a:solidFill>
                  <a:schemeClr val="tx1">
                    <a:lumMod val="50000"/>
                    <a:lumOff val="50000"/>
                  </a:schemeClr>
                </a:solidFill>
                <a:latin typeface="Arial" panose="020B0604020202020204" pitchFamily="34" charset="0"/>
                <a:cs typeface="Arial" panose="020B0604020202020204" pitchFamily="34" charset="0"/>
              </a:rPr>
              <a:t>CONCEPTOS BASICOS</a:t>
            </a:r>
          </a:p>
        </p:txBody>
      </p:sp>
      <p:sp>
        <p:nvSpPr>
          <p:cNvPr id="2" name="Marcador de texto 29">
            <a:extLst>
              <a:ext uri="{FF2B5EF4-FFF2-40B4-BE49-F238E27FC236}">
                <a16:creationId xmlns:a16="http://schemas.microsoft.com/office/drawing/2014/main" id="{09B5ED94-3380-D841-9685-F802F577F578}"/>
              </a:ext>
            </a:extLst>
          </p:cNvPr>
          <p:cNvSpPr txBox="1">
            <a:spLocks/>
          </p:cNvSpPr>
          <p:nvPr/>
        </p:nvSpPr>
        <p:spPr>
          <a:xfrm>
            <a:off x="1512202" y="1277978"/>
            <a:ext cx="1706454" cy="4259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PE" sz="3200" b="1" dirty="0">
                <a:solidFill>
                  <a:srgbClr val="FF0000"/>
                </a:solidFill>
              </a:rPr>
              <a:t>PELIGRO</a:t>
            </a:r>
          </a:p>
        </p:txBody>
      </p:sp>
      <p:sp>
        <p:nvSpPr>
          <p:cNvPr id="3" name="Rectángulo 2">
            <a:extLst>
              <a:ext uri="{FF2B5EF4-FFF2-40B4-BE49-F238E27FC236}">
                <a16:creationId xmlns:a16="http://schemas.microsoft.com/office/drawing/2014/main" id="{91543162-17AD-6947-A603-32CDD0BC13E3}"/>
              </a:ext>
            </a:extLst>
          </p:cNvPr>
          <p:cNvSpPr/>
          <p:nvPr/>
        </p:nvSpPr>
        <p:spPr>
          <a:xfrm>
            <a:off x="904563" y="1975116"/>
            <a:ext cx="2701636" cy="932563"/>
          </a:xfrm>
          <a:prstGeom prst="rect">
            <a:avLst/>
          </a:prstGeom>
        </p:spPr>
        <p:txBody>
          <a:bodyPr wrap="square">
            <a:spAutoFit/>
          </a:bodyPr>
          <a:lstStyle/>
          <a:p>
            <a:pPr algn="ctr">
              <a:lnSpc>
                <a:spcPct val="130000"/>
              </a:lnSpc>
            </a:pPr>
            <a:r>
              <a:rPr lang="es-ES" sz="1400" dirty="0">
                <a:solidFill>
                  <a:schemeClr val="accent5">
                    <a:lumMod val="50000"/>
                  </a:schemeClr>
                </a:solidFill>
                <a:latin typeface="Calibri" pitchFamily="34" charset="0"/>
                <a:cs typeface="Calibri" pitchFamily="34" charset="0"/>
              </a:rPr>
              <a:t>Todo aquello que tiene </a:t>
            </a:r>
            <a:r>
              <a:rPr lang="es-ES" sz="1400" dirty="0">
                <a:solidFill>
                  <a:srgbClr val="C00000"/>
                </a:solidFill>
                <a:latin typeface="Calibri" pitchFamily="34" charset="0"/>
                <a:cs typeface="Calibri" pitchFamily="34" charset="0"/>
              </a:rPr>
              <a:t>potencial de causar daño </a:t>
            </a:r>
            <a:r>
              <a:rPr lang="es-ES" sz="1400" dirty="0">
                <a:solidFill>
                  <a:schemeClr val="accent5">
                    <a:lumMod val="50000"/>
                  </a:schemeClr>
                </a:solidFill>
                <a:latin typeface="Calibri" pitchFamily="34" charset="0"/>
                <a:cs typeface="Calibri" pitchFamily="34" charset="0"/>
              </a:rPr>
              <a:t>a las personas, equipos, procesos y ambiente.</a:t>
            </a:r>
            <a:endParaRPr lang="es-PE" sz="1400" dirty="0">
              <a:solidFill>
                <a:schemeClr val="accent5">
                  <a:lumMod val="50000"/>
                </a:schemeClr>
              </a:solidFill>
              <a:latin typeface="Calibri" pitchFamily="34" charset="0"/>
              <a:cs typeface="Calibri" pitchFamily="34" charset="0"/>
            </a:endParaRPr>
          </a:p>
        </p:txBody>
      </p:sp>
      <p:sp>
        <p:nvSpPr>
          <p:cNvPr id="9" name="13 Rectángulo">
            <a:extLst>
              <a:ext uri="{FF2B5EF4-FFF2-40B4-BE49-F238E27FC236}">
                <a16:creationId xmlns:a16="http://schemas.microsoft.com/office/drawing/2014/main" id="{0DAD028B-175D-4A43-A88C-81F24B72A9BC}"/>
              </a:ext>
            </a:extLst>
          </p:cNvPr>
          <p:cNvSpPr/>
          <p:nvPr/>
        </p:nvSpPr>
        <p:spPr>
          <a:xfrm>
            <a:off x="1050035" y="2964287"/>
            <a:ext cx="2410691" cy="523220"/>
          </a:xfrm>
          <a:prstGeom prst="rect">
            <a:avLst/>
          </a:prstGeom>
        </p:spPr>
        <p:txBody>
          <a:bodyPr wrap="square">
            <a:spAutoFit/>
          </a:bodyPr>
          <a:lstStyle/>
          <a:p>
            <a:pPr algn="ctr">
              <a:spcBef>
                <a:spcPct val="50000"/>
              </a:spcBef>
            </a:pPr>
            <a:r>
              <a:rPr lang="es-ES_tradnl" sz="1400" b="1" dirty="0">
                <a:solidFill>
                  <a:srgbClr val="FF0000"/>
                </a:solidFill>
                <a:latin typeface="Arial"/>
                <a:ea typeface="DejaVu Sans"/>
              </a:rPr>
              <a:t>“Todo lo que me puede causar daño”</a:t>
            </a:r>
          </a:p>
        </p:txBody>
      </p:sp>
      <p:pic>
        <p:nvPicPr>
          <p:cNvPr id="11" name="Picture 7" descr="C:\Documents and Settings\ADMJFU\Escritorio\Memes\apagando fuego.jpg">
            <a:extLst>
              <a:ext uri="{FF2B5EF4-FFF2-40B4-BE49-F238E27FC236}">
                <a16:creationId xmlns:a16="http://schemas.microsoft.com/office/drawing/2014/main" id="{1E5C08E1-9883-5E45-BACF-161E5F03B758}"/>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2421" y="3625196"/>
            <a:ext cx="1600638" cy="1087699"/>
          </a:xfrm>
          <a:prstGeom prst="rect">
            <a:avLst/>
          </a:prstGeom>
          <a:ln w="6350" cap="sq">
            <a:solidFill>
              <a:schemeClr val="bg1">
                <a:lumMod val="50000"/>
              </a:schemeClr>
            </a:solidFill>
            <a:prstDash val="solid"/>
            <a:miter lim="800000"/>
          </a:ln>
          <a:effectLst>
            <a:outerShdw blurRad="50800" dist="38100" dir="2700000" algn="tl" rotWithShape="0">
              <a:srgbClr val="000000">
                <a:alpha val="43000"/>
              </a:srgbClr>
            </a:outerShdw>
          </a:effectLst>
        </p:spPr>
      </p:pic>
      <p:pic>
        <p:nvPicPr>
          <p:cNvPr id="13" name="Picture 6" descr="https://encrypted-tbn3.gstatic.com/images?q=tbn:ANd9GcRn_5kIcb1Wsb0SBYjP6DE4dklgvS6b2dFVze_9fBCqHy8TnhL8LRcXNbtebA">
            <a:hlinkClick r:id="rId4"/>
            <a:extLst>
              <a:ext uri="{FF2B5EF4-FFF2-40B4-BE49-F238E27FC236}">
                <a16:creationId xmlns:a16="http://schemas.microsoft.com/office/drawing/2014/main" id="{95C40CF4-31F3-2B42-8E44-7AC8D1E65BF5}"/>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20847896">
            <a:off x="2936498" y="3695788"/>
            <a:ext cx="564315" cy="967398"/>
          </a:xfrm>
          <a:prstGeom prst="rect">
            <a:avLst/>
          </a:prstGeom>
          <a:noFill/>
        </p:spPr>
      </p:pic>
      <p:pic>
        <p:nvPicPr>
          <p:cNvPr id="15" name="Picture 2" descr="https://encrypted-tbn3.gstatic.com/images?q=tbn:ANd9GcQ0mglOjerl2hIvVWShh42QG7-x3z6aLgn6zQQTBhesGNOD-5Pr10RpCTU">
            <a:extLst>
              <a:ext uri="{FF2B5EF4-FFF2-40B4-BE49-F238E27FC236}">
                <a16:creationId xmlns:a16="http://schemas.microsoft.com/office/drawing/2014/main" id="{5EE85899-B88B-324C-8564-C8245C7C5DA8}"/>
              </a:ext>
            </a:extLst>
          </p:cNvPr>
          <p:cNvPicPr>
            <a:picLocks noChangeAspect="1" noChangeArrowheads="1"/>
          </p:cNvPicPr>
          <p:nvPr/>
        </p:nvPicPr>
        <p:blipFill>
          <a:blip r:embed="rId6" cstate="email"/>
          <a:srcRect/>
          <a:stretch>
            <a:fillRect/>
          </a:stretch>
        </p:blipFill>
        <p:spPr bwMode="auto">
          <a:xfrm>
            <a:off x="875091" y="5006262"/>
            <a:ext cx="989457" cy="1325166"/>
          </a:xfrm>
          <a:prstGeom prst="rect">
            <a:avLst/>
          </a:prstGeom>
          <a:noFill/>
        </p:spPr>
      </p:pic>
      <p:pic>
        <p:nvPicPr>
          <p:cNvPr id="17" name="Imagen 16" descr="Resultado de imagen para montacargas de llantas neumÃ¡ticas mitsubishi">
            <a:extLst>
              <a:ext uri="{FF2B5EF4-FFF2-40B4-BE49-F238E27FC236}">
                <a16:creationId xmlns:a16="http://schemas.microsoft.com/office/drawing/2014/main" id="{8C0AAF1D-1FE9-0B46-A3EA-2A7783A7A2A1}"/>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51777" y="5192944"/>
            <a:ext cx="1733757" cy="1066816"/>
          </a:xfrm>
          <a:prstGeom prst="rect">
            <a:avLst/>
          </a:prstGeom>
          <a:noFill/>
          <a:ln>
            <a:noFill/>
          </a:ln>
        </p:spPr>
      </p:pic>
      <p:sp>
        <p:nvSpPr>
          <p:cNvPr id="19" name="Marcador de texto 29">
            <a:extLst>
              <a:ext uri="{FF2B5EF4-FFF2-40B4-BE49-F238E27FC236}">
                <a16:creationId xmlns:a16="http://schemas.microsoft.com/office/drawing/2014/main" id="{661C1121-3D5F-AD4D-9C93-29A433C0AA31}"/>
              </a:ext>
            </a:extLst>
          </p:cNvPr>
          <p:cNvSpPr txBox="1">
            <a:spLocks/>
          </p:cNvSpPr>
          <p:nvPr/>
        </p:nvSpPr>
        <p:spPr>
          <a:xfrm>
            <a:off x="5925346" y="1277977"/>
            <a:ext cx="1579886" cy="4259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PE" sz="3200" b="1" dirty="0">
                <a:solidFill>
                  <a:srgbClr val="FFC000"/>
                </a:solidFill>
              </a:rPr>
              <a:t>RIESGO</a:t>
            </a:r>
          </a:p>
        </p:txBody>
      </p:sp>
      <p:sp>
        <p:nvSpPr>
          <p:cNvPr id="21" name="CustomShape 3">
            <a:extLst>
              <a:ext uri="{FF2B5EF4-FFF2-40B4-BE49-F238E27FC236}">
                <a16:creationId xmlns:a16="http://schemas.microsoft.com/office/drawing/2014/main" id="{BD2319F0-A6A2-6E4D-8949-66F6F67851EC}"/>
              </a:ext>
            </a:extLst>
          </p:cNvPr>
          <p:cNvSpPr/>
          <p:nvPr/>
        </p:nvSpPr>
        <p:spPr>
          <a:xfrm>
            <a:off x="5537803" y="2100558"/>
            <a:ext cx="2591366" cy="68167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s-PE" sz="1400" dirty="0">
                <a:solidFill>
                  <a:srgbClr val="002060"/>
                </a:solidFill>
              </a:rPr>
              <a:t>Probabilidad de que un peligro se materialice en determinadas condiciones.</a:t>
            </a:r>
            <a:endParaRPr sz="1400" dirty="0">
              <a:solidFill>
                <a:srgbClr val="002060"/>
              </a:solidFill>
            </a:endParaRPr>
          </a:p>
        </p:txBody>
      </p:sp>
      <p:sp>
        <p:nvSpPr>
          <p:cNvPr id="23" name="Rectángulo 22">
            <a:extLst>
              <a:ext uri="{FF2B5EF4-FFF2-40B4-BE49-F238E27FC236}">
                <a16:creationId xmlns:a16="http://schemas.microsoft.com/office/drawing/2014/main" id="{7C01B996-9A3E-FB4C-840F-872DC1DA2594}"/>
              </a:ext>
            </a:extLst>
          </p:cNvPr>
          <p:cNvSpPr/>
          <p:nvPr/>
        </p:nvSpPr>
        <p:spPr>
          <a:xfrm>
            <a:off x="5726688" y="3006923"/>
            <a:ext cx="2213595" cy="9611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b="1" dirty="0">
                <a:solidFill>
                  <a:srgbClr val="C00000"/>
                </a:solidFill>
              </a:rPr>
              <a:t>PROBABILIDAD</a:t>
            </a:r>
          </a:p>
          <a:p>
            <a:pPr algn="ctr"/>
            <a:r>
              <a:rPr lang="es-PE" sz="1200" b="1" dirty="0">
                <a:solidFill>
                  <a:schemeClr val="tx1"/>
                </a:solidFill>
              </a:rPr>
              <a:t>X</a:t>
            </a:r>
          </a:p>
          <a:p>
            <a:pPr algn="ctr"/>
            <a:r>
              <a:rPr lang="es-PE" sz="1200" b="1" dirty="0">
                <a:solidFill>
                  <a:schemeClr val="accent5">
                    <a:lumMod val="75000"/>
                  </a:schemeClr>
                </a:solidFill>
              </a:rPr>
              <a:t>CONSECUENCIA</a:t>
            </a:r>
          </a:p>
          <a:p>
            <a:pPr algn="ctr"/>
            <a:r>
              <a:rPr lang="es-PE" sz="1200" b="1" dirty="0">
                <a:solidFill>
                  <a:schemeClr val="tx1"/>
                </a:solidFill>
              </a:rPr>
              <a:t>=</a:t>
            </a:r>
          </a:p>
          <a:p>
            <a:pPr algn="ctr"/>
            <a:r>
              <a:rPr lang="es-PE" sz="1200" b="1" dirty="0">
                <a:solidFill>
                  <a:srgbClr val="FFC000"/>
                </a:solidFill>
              </a:rPr>
              <a:t>RIESGO</a:t>
            </a:r>
          </a:p>
        </p:txBody>
      </p:sp>
      <p:pic>
        <p:nvPicPr>
          <p:cNvPr id="25" name="Imagen 24">
            <a:extLst>
              <a:ext uri="{FF2B5EF4-FFF2-40B4-BE49-F238E27FC236}">
                <a16:creationId xmlns:a16="http://schemas.microsoft.com/office/drawing/2014/main" id="{A65F819B-64CF-934E-A0C4-F2AEF45590A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r="22955"/>
          <a:stretch/>
        </p:blipFill>
        <p:spPr>
          <a:xfrm>
            <a:off x="5805774" y="4163570"/>
            <a:ext cx="2195685" cy="1848455"/>
          </a:xfrm>
          <a:prstGeom prst="rect">
            <a:avLst/>
          </a:prstGeom>
          <a:ln>
            <a:solidFill>
              <a:schemeClr val="bg1">
                <a:lumMod val="50000"/>
              </a:schemeClr>
            </a:solidFill>
          </a:ln>
        </p:spPr>
      </p:pic>
      <p:pic>
        <p:nvPicPr>
          <p:cNvPr id="27" name="Picture 2" descr="Resultado de imagen para RIESGO DE CAIDA">
            <a:extLst>
              <a:ext uri="{FF2B5EF4-FFF2-40B4-BE49-F238E27FC236}">
                <a16:creationId xmlns:a16="http://schemas.microsoft.com/office/drawing/2014/main" id="{585EC229-5862-174B-BA96-D960F163330E}"/>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6603666" y="6069807"/>
            <a:ext cx="599899" cy="531843"/>
          </a:xfrm>
          <a:prstGeom prst="rect">
            <a:avLst/>
          </a:prstGeom>
          <a:noFill/>
          <a:extLst>
            <a:ext uri="{909E8E84-426E-40DD-AFC4-6F175D3DCCD1}">
              <a14:hiddenFill xmlns:a14="http://schemas.microsoft.com/office/drawing/2010/main">
                <a:solidFill>
                  <a:srgbClr val="FFFFFF"/>
                </a:solidFill>
              </a14:hiddenFill>
            </a:ext>
          </a:extLst>
        </p:spPr>
      </p:pic>
      <p:sp>
        <p:nvSpPr>
          <p:cNvPr id="28" name="No igual 27">
            <a:extLst>
              <a:ext uri="{FF2B5EF4-FFF2-40B4-BE49-F238E27FC236}">
                <a16:creationId xmlns:a16="http://schemas.microsoft.com/office/drawing/2014/main" id="{314F1E0E-0772-5D42-9EC2-784747A273CC}"/>
              </a:ext>
            </a:extLst>
          </p:cNvPr>
          <p:cNvSpPr/>
          <p:nvPr/>
        </p:nvSpPr>
        <p:spPr>
          <a:xfrm>
            <a:off x="4191588" y="1277976"/>
            <a:ext cx="760826" cy="425932"/>
          </a:xfrm>
          <a:prstGeom prst="mathNotEqual">
            <a:avLst/>
          </a:prstGeom>
          <a:solidFill>
            <a:schemeClr val="tx1">
              <a:lumMod val="25000"/>
              <a:lumOff val="75000"/>
            </a:schemeClr>
          </a:solidFill>
          <a:ln>
            <a:solidFill>
              <a:schemeClr val="bg1">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Tree>
    <p:extLst>
      <p:ext uri="{BB962C8B-B14F-4D97-AF65-F5344CB8AC3E}">
        <p14:creationId xmlns:p14="http://schemas.microsoft.com/office/powerpoint/2010/main" val="29536865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8">
            <a:extLst>
              <a:ext uri="{FF2B5EF4-FFF2-40B4-BE49-F238E27FC236}">
                <a16:creationId xmlns:a16="http://schemas.microsoft.com/office/drawing/2014/main" id="{ED093670-3475-D041-847B-8AA2558DD87B}"/>
              </a:ext>
            </a:extLst>
          </p:cNvPr>
          <p:cNvPicPr>
            <a:picLocks noChangeAspect="1"/>
          </p:cNvPicPr>
          <p:nvPr/>
        </p:nvPicPr>
        <p:blipFill>
          <a:blip r:embed="rId2"/>
          <a:stretch>
            <a:fillRect/>
          </a:stretch>
        </p:blipFill>
        <p:spPr>
          <a:xfrm>
            <a:off x="0" y="15667"/>
            <a:ext cx="1988647" cy="679353"/>
          </a:xfrm>
          <a:prstGeom prst="rect">
            <a:avLst/>
          </a:prstGeom>
        </p:spPr>
      </p:pic>
      <p:sp>
        <p:nvSpPr>
          <p:cNvPr id="7" name="1 Título">
            <a:extLst>
              <a:ext uri="{FF2B5EF4-FFF2-40B4-BE49-F238E27FC236}">
                <a16:creationId xmlns:a16="http://schemas.microsoft.com/office/drawing/2014/main" id="{F8246A3C-2F89-8D4C-BFA5-461163DAA22F}"/>
              </a:ext>
            </a:extLst>
          </p:cNvPr>
          <p:cNvSpPr txBox="1">
            <a:spLocks/>
          </p:cNvSpPr>
          <p:nvPr/>
        </p:nvSpPr>
        <p:spPr>
          <a:xfrm>
            <a:off x="1409980" y="971138"/>
            <a:ext cx="5917285" cy="42593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419" sz="2400" b="1" dirty="0">
                <a:solidFill>
                  <a:srgbClr val="C00000"/>
                </a:solidFill>
                <a:latin typeface="Arial" panose="020B0604020202020204" pitchFamily="34" charset="0"/>
                <a:cs typeface="Arial" panose="020B0604020202020204" pitchFamily="34" charset="0"/>
              </a:rPr>
              <a:t>JERARQUÍA DE CONTROLES</a:t>
            </a:r>
            <a:endParaRPr lang="es-PE" sz="2400" dirty="0">
              <a:solidFill>
                <a:srgbClr val="C00000"/>
              </a:solidFill>
              <a:latin typeface="Arial" panose="020B0604020202020204" pitchFamily="34" charset="0"/>
              <a:cs typeface="Arial" panose="020B0604020202020204" pitchFamily="34" charset="0"/>
            </a:endParaRPr>
          </a:p>
        </p:txBody>
      </p:sp>
      <p:pic>
        <p:nvPicPr>
          <p:cNvPr id="2" name="Imagen 1">
            <a:extLst>
              <a:ext uri="{FF2B5EF4-FFF2-40B4-BE49-F238E27FC236}">
                <a16:creationId xmlns:a16="http://schemas.microsoft.com/office/drawing/2014/main" id="{45E50502-F26E-B641-8F61-0CA6D3C43E03}"/>
              </a:ext>
            </a:extLst>
          </p:cNvPr>
          <p:cNvPicPr>
            <a:picLocks noChangeAspect="1"/>
          </p:cNvPicPr>
          <p:nvPr/>
        </p:nvPicPr>
        <p:blipFill>
          <a:blip r:embed="rId3"/>
          <a:stretch>
            <a:fillRect/>
          </a:stretch>
        </p:blipFill>
        <p:spPr>
          <a:xfrm>
            <a:off x="854960" y="1397069"/>
            <a:ext cx="7434079" cy="4622583"/>
          </a:xfrm>
          <a:prstGeom prst="rect">
            <a:avLst/>
          </a:prstGeom>
        </p:spPr>
      </p:pic>
      <p:sp>
        <p:nvSpPr>
          <p:cNvPr id="6" name="1 Título">
            <a:extLst>
              <a:ext uri="{FF2B5EF4-FFF2-40B4-BE49-F238E27FC236}">
                <a16:creationId xmlns:a16="http://schemas.microsoft.com/office/drawing/2014/main" id="{F8246A3C-2F89-8D4C-BFA5-461163DAA22F}"/>
              </a:ext>
            </a:extLst>
          </p:cNvPr>
          <p:cNvSpPr txBox="1">
            <a:spLocks/>
          </p:cNvSpPr>
          <p:nvPr/>
        </p:nvSpPr>
        <p:spPr>
          <a:xfrm>
            <a:off x="2619376" y="256350"/>
            <a:ext cx="6389544" cy="52492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s-419" sz="2400" b="1" dirty="0">
                <a:solidFill>
                  <a:schemeClr val="tx1">
                    <a:lumMod val="50000"/>
                    <a:lumOff val="50000"/>
                  </a:schemeClr>
                </a:solidFill>
                <a:latin typeface="Arial" panose="020B0604020202020204" pitchFamily="34" charset="0"/>
                <a:cs typeface="Arial" panose="020B0604020202020204" pitchFamily="34" charset="0"/>
              </a:rPr>
              <a:t>CONCEPTOS BASICOS</a:t>
            </a:r>
          </a:p>
        </p:txBody>
      </p:sp>
      <p:pic>
        <p:nvPicPr>
          <p:cNvPr id="8" name="Imagen 7"/>
          <p:cNvPicPr>
            <a:picLocks noChangeAspect="1"/>
          </p:cNvPicPr>
          <p:nvPr/>
        </p:nvPicPr>
        <p:blipFill>
          <a:blip r:embed="rId4"/>
          <a:stretch>
            <a:fillRect/>
          </a:stretch>
        </p:blipFill>
        <p:spPr>
          <a:xfrm>
            <a:off x="3593593" y="5645566"/>
            <a:ext cx="1198303" cy="1212434"/>
          </a:xfrm>
          <a:prstGeom prst="rect">
            <a:avLst/>
          </a:prstGeom>
        </p:spPr>
      </p:pic>
    </p:spTree>
    <p:extLst>
      <p:ext uri="{BB962C8B-B14F-4D97-AF65-F5344CB8AC3E}">
        <p14:creationId xmlns:p14="http://schemas.microsoft.com/office/powerpoint/2010/main" val="40759684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8">
            <a:extLst>
              <a:ext uri="{FF2B5EF4-FFF2-40B4-BE49-F238E27FC236}">
                <a16:creationId xmlns:a16="http://schemas.microsoft.com/office/drawing/2014/main" id="{ED093670-3475-D041-847B-8AA2558DD87B}"/>
              </a:ext>
            </a:extLst>
          </p:cNvPr>
          <p:cNvPicPr>
            <a:picLocks noChangeAspect="1"/>
          </p:cNvPicPr>
          <p:nvPr/>
        </p:nvPicPr>
        <p:blipFill>
          <a:blip r:embed="rId2"/>
          <a:stretch>
            <a:fillRect/>
          </a:stretch>
        </p:blipFill>
        <p:spPr>
          <a:xfrm>
            <a:off x="135080" y="101922"/>
            <a:ext cx="1988647" cy="679353"/>
          </a:xfrm>
          <a:prstGeom prst="rect">
            <a:avLst/>
          </a:prstGeom>
        </p:spPr>
      </p:pic>
      <p:sp>
        <p:nvSpPr>
          <p:cNvPr id="7" name="1 Título">
            <a:extLst>
              <a:ext uri="{FF2B5EF4-FFF2-40B4-BE49-F238E27FC236}">
                <a16:creationId xmlns:a16="http://schemas.microsoft.com/office/drawing/2014/main" id="{F8246A3C-2F89-8D4C-BFA5-461163DAA22F}"/>
              </a:ext>
            </a:extLst>
          </p:cNvPr>
          <p:cNvSpPr txBox="1">
            <a:spLocks/>
          </p:cNvSpPr>
          <p:nvPr/>
        </p:nvSpPr>
        <p:spPr>
          <a:xfrm>
            <a:off x="3091634" y="256350"/>
            <a:ext cx="5917285" cy="42593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s-419" sz="2400" b="1" dirty="0">
                <a:solidFill>
                  <a:schemeClr val="tx1">
                    <a:lumMod val="50000"/>
                    <a:lumOff val="50000"/>
                  </a:schemeClr>
                </a:solidFill>
                <a:latin typeface="Arial" panose="020B0604020202020204" pitchFamily="34" charset="0"/>
                <a:cs typeface="Arial" panose="020B0604020202020204" pitchFamily="34" charset="0"/>
              </a:rPr>
              <a:t>MATRIZ IPERC</a:t>
            </a:r>
            <a:endParaRPr lang="es-PE" sz="24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CustomShape 3">
            <a:extLst>
              <a:ext uri="{FF2B5EF4-FFF2-40B4-BE49-F238E27FC236}">
                <a16:creationId xmlns:a16="http://schemas.microsoft.com/office/drawing/2014/main" id="{F602F933-6CC0-324E-ABAC-8A54CDEBDA2E}"/>
              </a:ext>
            </a:extLst>
          </p:cNvPr>
          <p:cNvSpPr/>
          <p:nvPr/>
        </p:nvSpPr>
        <p:spPr>
          <a:xfrm>
            <a:off x="135080" y="1652025"/>
            <a:ext cx="3812572" cy="204281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s-419" sz="1600" dirty="0">
                <a:solidFill>
                  <a:srgbClr val="002060"/>
                </a:solidFill>
              </a:rPr>
              <a:t>La </a:t>
            </a:r>
            <a:r>
              <a:rPr lang="es-419" sz="1600" b="1" dirty="0">
                <a:solidFill>
                  <a:srgbClr val="C00000"/>
                </a:solidFill>
              </a:rPr>
              <a:t>Matriz IPERC</a:t>
            </a:r>
            <a:r>
              <a:rPr lang="es-419" sz="1600" dirty="0">
                <a:solidFill>
                  <a:srgbClr val="002060"/>
                </a:solidFill>
              </a:rPr>
              <a:t> es una herramienta de gestión que nos permite identificar peligros, evaluar riesgos asociados a los procesos de la organización. </a:t>
            </a:r>
          </a:p>
          <a:p>
            <a:pPr algn="just">
              <a:lnSpc>
                <a:spcPct val="100000"/>
              </a:lnSpc>
            </a:pPr>
            <a:endParaRPr lang="es-419" sz="1600" dirty="0">
              <a:solidFill>
                <a:srgbClr val="002060"/>
              </a:solidFill>
            </a:endParaRPr>
          </a:p>
          <a:p>
            <a:pPr algn="just">
              <a:lnSpc>
                <a:spcPct val="100000"/>
              </a:lnSpc>
            </a:pPr>
            <a:r>
              <a:rPr lang="es-419" sz="1600" dirty="0">
                <a:solidFill>
                  <a:srgbClr val="002060"/>
                </a:solidFill>
              </a:rPr>
              <a:t>De esta manera, nos permite tomar decisiones para controlar cada peligro detectado.</a:t>
            </a:r>
            <a:endParaRPr sz="1600" dirty="0">
              <a:solidFill>
                <a:srgbClr val="002060"/>
              </a:solidFill>
            </a:endParaRPr>
          </a:p>
        </p:txBody>
      </p:sp>
      <p:pic>
        <p:nvPicPr>
          <p:cNvPr id="6" name="Imagen 5">
            <a:extLst>
              <a:ext uri="{FF2B5EF4-FFF2-40B4-BE49-F238E27FC236}">
                <a16:creationId xmlns:a16="http://schemas.microsoft.com/office/drawing/2014/main" id="{E230DAA7-C044-A344-9C18-63BCC5D9BB3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3641" t="17489" r="15638" b="62963"/>
          <a:stretch/>
        </p:blipFill>
        <p:spPr>
          <a:xfrm>
            <a:off x="4739342" y="1756524"/>
            <a:ext cx="2312754" cy="1914725"/>
          </a:xfrm>
          <a:prstGeom prst="rect">
            <a:avLst/>
          </a:prstGeom>
        </p:spPr>
      </p:pic>
      <p:pic>
        <p:nvPicPr>
          <p:cNvPr id="4" name="Imagen 3">
            <a:extLst>
              <a:ext uri="{FF2B5EF4-FFF2-40B4-BE49-F238E27FC236}">
                <a16:creationId xmlns:a16="http://schemas.microsoft.com/office/drawing/2014/main" id="{1EF65A46-6F74-DD45-9D83-CE5E772445BF}"/>
              </a:ext>
            </a:extLst>
          </p:cNvPr>
          <p:cNvPicPr>
            <a:picLocks noChangeAspect="1"/>
          </p:cNvPicPr>
          <p:nvPr/>
        </p:nvPicPr>
        <p:blipFill>
          <a:blip r:embed="rId4"/>
          <a:stretch>
            <a:fillRect/>
          </a:stretch>
        </p:blipFill>
        <p:spPr>
          <a:xfrm>
            <a:off x="7255208" y="1649010"/>
            <a:ext cx="1384295" cy="2373076"/>
          </a:xfrm>
          <a:prstGeom prst="rect">
            <a:avLst/>
          </a:prstGeom>
        </p:spPr>
      </p:pic>
      <p:pic>
        <p:nvPicPr>
          <p:cNvPr id="3" name="Imagen 2">
            <a:extLst>
              <a:ext uri="{FF2B5EF4-FFF2-40B4-BE49-F238E27FC236}">
                <a16:creationId xmlns:a16="http://schemas.microsoft.com/office/drawing/2014/main" id="{83B33A8E-176D-C24E-B50D-928A1AB7EA4C}"/>
              </a:ext>
            </a:extLst>
          </p:cNvPr>
          <p:cNvPicPr>
            <a:picLocks noChangeAspect="1"/>
          </p:cNvPicPr>
          <p:nvPr/>
        </p:nvPicPr>
        <p:blipFill>
          <a:blip r:embed="rId5"/>
          <a:stretch>
            <a:fillRect/>
          </a:stretch>
        </p:blipFill>
        <p:spPr>
          <a:xfrm>
            <a:off x="88403" y="4018124"/>
            <a:ext cx="8713300" cy="2285999"/>
          </a:xfrm>
          <a:prstGeom prst="rect">
            <a:avLst/>
          </a:prstGeom>
          <a:ln>
            <a:solidFill>
              <a:schemeClr val="bg1">
                <a:lumMod val="50000"/>
              </a:schemeClr>
            </a:solidFill>
          </a:ln>
        </p:spPr>
      </p:pic>
      <p:sp>
        <p:nvSpPr>
          <p:cNvPr id="10" name="Rectángulo 9">
            <a:extLst>
              <a:ext uri="{FF2B5EF4-FFF2-40B4-BE49-F238E27FC236}">
                <a16:creationId xmlns:a16="http://schemas.microsoft.com/office/drawing/2014/main" id="{FCAC2739-17EB-B040-8234-65A371B5F4C4}"/>
              </a:ext>
            </a:extLst>
          </p:cNvPr>
          <p:cNvSpPr/>
          <p:nvPr/>
        </p:nvSpPr>
        <p:spPr>
          <a:xfrm>
            <a:off x="88402" y="6388325"/>
            <a:ext cx="8666623" cy="338554"/>
          </a:xfrm>
          <a:prstGeom prst="rect">
            <a:avLst/>
          </a:prstGeom>
        </p:spPr>
        <p:txBody>
          <a:bodyPr wrap="square">
            <a:spAutoFit/>
          </a:bodyPr>
          <a:lstStyle/>
          <a:p>
            <a:pPr algn="just"/>
            <a:r>
              <a:rPr lang="es-ES" sz="1600" b="1" i="1" dirty="0">
                <a:solidFill>
                  <a:srgbClr val="C00000"/>
                </a:solidFill>
                <a:latin typeface="Calibri" pitchFamily="34" charset="0"/>
                <a:cs typeface="Calibri" pitchFamily="34" charset="0"/>
              </a:rPr>
              <a:t>Importante: </a:t>
            </a:r>
            <a:r>
              <a:rPr lang="es-419" sz="1600" i="1" dirty="0">
                <a:solidFill>
                  <a:srgbClr val="C00000"/>
                </a:solidFill>
                <a:latin typeface="Calibri" pitchFamily="34" charset="0"/>
                <a:cs typeface="Calibri" pitchFamily="34" charset="0"/>
              </a:rPr>
              <a:t>La</a:t>
            </a:r>
            <a:r>
              <a:rPr lang="es-419" sz="1600" b="1" i="1" dirty="0">
                <a:solidFill>
                  <a:srgbClr val="C00000"/>
                </a:solidFill>
                <a:latin typeface="Calibri" pitchFamily="34" charset="0"/>
                <a:cs typeface="Calibri" pitchFamily="34" charset="0"/>
              </a:rPr>
              <a:t> </a:t>
            </a:r>
            <a:r>
              <a:rPr lang="es-ES" sz="1600" i="1" dirty="0">
                <a:solidFill>
                  <a:srgbClr val="C00000"/>
                </a:solidFill>
                <a:latin typeface="Calibri" pitchFamily="34" charset="0"/>
                <a:cs typeface="Calibri" pitchFamily="34" charset="0"/>
              </a:rPr>
              <a:t>Matriz IPERC </a:t>
            </a:r>
            <a:r>
              <a:rPr lang="es-419" sz="1600" i="1" dirty="0">
                <a:solidFill>
                  <a:srgbClr val="C00000"/>
                </a:solidFill>
                <a:latin typeface="Calibri" pitchFamily="34" charset="0"/>
                <a:cs typeface="Calibri" pitchFamily="34" charset="0"/>
              </a:rPr>
              <a:t>debe estar publicado en tu área de trabajo.</a:t>
            </a:r>
            <a:endParaRPr lang="es-PE" sz="1600" i="1" dirty="0">
              <a:solidFill>
                <a:srgbClr val="C00000"/>
              </a:solidFill>
              <a:latin typeface="Calibri" pitchFamily="34" charset="0"/>
              <a:cs typeface="Calibri" pitchFamily="34" charset="0"/>
            </a:endParaRPr>
          </a:p>
        </p:txBody>
      </p:sp>
      <p:sp>
        <p:nvSpPr>
          <p:cNvPr id="12" name="Marcador de texto 29">
            <a:extLst>
              <a:ext uri="{FF2B5EF4-FFF2-40B4-BE49-F238E27FC236}">
                <a16:creationId xmlns:a16="http://schemas.microsoft.com/office/drawing/2014/main" id="{52C0B49C-0655-0D4C-A378-4EC51F14AF59}"/>
              </a:ext>
            </a:extLst>
          </p:cNvPr>
          <p:cNvSpPr txBox="1">
            <a:spLocks/>
          </p:cNvSpPr>
          <p:nvPr/>
        </p:nvSpPr>
        <p:spPr>
          <a:xfrm>
            <a:off x="135080" y="1023650"/>
            <a:ext cx="3812572" cy="386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419" sz="2400" b="1" dirty="0">
                <a:solidFill>
                  <a:schemeClr val="accent4">
                    <a:lumMod val="75000"/>
                  </a:schemeClr>
                </a:solidFill>
              </a:rPr>
              <a:t>¿Qué es una Matriz IPERC?</a:t>
            </a:r>
            <a:endParaRPr lang="es-PE" sz="2400" b="1" dirty="0">
              <a:solidFill>
                <a:schemeClr val="accent4">
                  <a:lumMod val="75000"/>
                </a:schemeClr>
              </a:solidFill>
            </a:endParaRPr>
          </a:p>
        </p:txBody>
      </p:sp>
    </p:spTree>
    <p:extLst>
      <p:ext uri="{BB962C8B-B14F-4D97-AF65-F5344CB8AC3E}">
        <p14:creationId xmlns:p14="http://schemas.microsoft.com/office/powerpoint/2010/main" val="2054360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8">
            <a:extLst>
              <a:ext uri="{FF2B5EF4-FFF2-40B4-BE49-F238E27FC236}">
                <a16:creationId xmlns:a16="http://schemas.microsoft.com/office/drawing/2014/main" id="{ED093670-3475-D041-847B-8AA2558DD87B}"/>
              </a:ext>
            </a:extLst>
          </p:cNvPr>
          <p:cNvPicPr>
            <a:picLocks noChangeAspect="1"/>
          </p:cNvPicPr>
          <p:nvPr/>
        </p:nvPicPr>
        <p:blipFill>
          <a:blip r:embed="rId2"/>
          <a:stretch>
            <a:fillRect/>
          </a:stretch>
        </p:blipFill>
        <p:spPr>
          <a:xfrm>
            <a:off x="135080" y="101922"/>
            <a:ext cx="1988647" cy="679353"/>
          </a:xfrm>
          <a:prstGeom prst="rect">
            <a:avLst/>
          </a:prstGeom>
        </p:spPr>
      </p:pic>
      <p:sp>
        <p:nvSpPr>
          <p:cNvPr id="7" name="1 Título">
            <a:extLst>
              <a:ext uri="{FF2B5EF4-FFF2-40B4-BE49-F238E27FC236}">
                <a16:creationId xmlns:a16="http://schemas.microsoft.com/office/drawing/2014/main" id="{F8246A3C-2F89-8D4C-BFA5-461163DAA22F}"/>
              </a:ext>
            </a:extLst>
          </p:cNvPr>
          <p:cNvSpPr txBox="1">
            <a:spLocks/>
          </p:cNvSpPr>
          <p:nvPr/>
        </p:nvSpPr>
        <p:spPr>
          <a:xfrm>
            <a:off x="3091634" y="256350"/>
            <a:ext cx="5917285" cy="42593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s-419" sz="2800" b="1" dirty="0">
                <a:solidFill>
                  <a:schemeClr val="tx1">
                    <a:lumMod val="50000"/>
                    <a:lumOff val="50000"/>
                  </a:schemeClr>
                </a:solidFill>
                <a:latin typeface="Arial" panose="020B0604020202020204" pitchFamily="34" charset="0"/>
                <a:cs typeface="Arial" panose="020B0604020202020204" pitchFamily="34" charset="0"/>
              </a:rPr>
              <a:t>Reglas </a:t>
            </a:r>
            <a:r>
              <a:rPr lang="es-419" sz="2800" b="1" dirty="0" err="1">
                <a:solidFill>
                  <a:schemeClr val="tx1">
                    <a:lumMod val="50000"/>
                    <a:lumOff val="50000"/>
                  </a:schemeClr>
                </a:solidFill>
                <a:latin typeface="Arial" panose="020B0604020202020204" pitchFamily="34" charset="0"/>
                <a:cs typeface="Arial" panose="020B0604020202020204" pitchFamily="34" charset="0"/>
              </a:rPr>
              <a:t>Basicas</a:t>
            </a:r>
            <a:endParaRPr lang="es-PE" sz="2800">
              <a:solidFill>
                <a:schemeClr val="tx1">
                  <a:lumMod val="50000"/>
                  <a:lumOff val="50000"/>
                </a:schemeClr>
              </a:solidFill>
              <a:latin typeface="Arial" panose="020B0604020202020204" pitchFamily="34" charset="0"/>
              <a:cs typeface="Arial" panose="020B0604020202020204" pitchFamily="34" charset="0"/>
            </a:endParaRPr>
          </a:p>
        </p:txBody>
      </p:sp>
      <p:pic>
        <p:nvPicPr>
          <p:cNvPr id="2" name="Picture 2" descr="Resultado de imagen para NO CELULAR">
            <a:extLst>
              <a:ext uri="{FF2B5EF4-FFF2-40B4-BE49-F238E27FC236}">
                <a16:creationId xmlns:a16="http://schemas.microsoft.com/office/drawing/2014/main" id="{BB67F8D3-9F62-664C-8E8F-E0AC907DA7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6651" y="2846389"/>
            <a:ext cx="1590675" cy="159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4" descr="Imagen relacionada">
            <a:extLst>
              <a:ext uri="{FF2B5EF4-FFF2-40B4-BE49-F238E27FC236}">
                <a16:creationId xmlns:a16="http://schemas.microsoft.com/office/drawing/2014/main" id="{77461221-8FAA-A342-9935-0AF310AF89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7240"/>
          <a:stretch>
            <a:fillRect/>
          </a:stretch>
        </p:blipFill>
        <p:spPr bwMode="auto">
          <a:xfrm>
            <a:off x="3836988" y="2708276"/>
            <a:ext cx="1763712" cy="175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Resultado de imagen para PRESTAR ATENCION">
            <a:extLst>
              <a:ext uri="{FF2B5EF4-FFF2-40B4-BE49-F238E27FC236}">
                <a16:creationId xmlns:a16="http://schemas.microsoft.com/office/drawing/2014/main" id="{837AD962-CE51-D747-BF20-FDD2E21F45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81788" y="2708275"/>
            <a:ext cx="1763712"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21438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pic>
        <p:nvPicPr>
          <p:cNvPr id="14" name="Imagen 13" descr="Hombre parado junto a un árbol&#10;&#10;El contenido generado por IA puede ser incorrecto.">
            <a:extLst>
              <a:ext uri="{FF2B5EF4-FFF2-40B4-BE49-F238E27FC236}">
                <a16:creationId xmlns:a16="http://schemas.microsoft.com/office/drawing/2014/main" id="{37FFA6D3-9BF9-7527-B409-53FF13D8DAE1}"/>
              </a:ext>
            </a:extLst>
          </p:cNvPr>
          <p:cNvPicPr>
            <a:picLocks noChangeAspect="1"/>
          </p:cNvPicPr>
          <p:nvPr/>
        </p:nvPicPr>
        <p:blipFill>
          <a:blip r:embed="rId3">
            <a:extLst>
              <a:ext uri="{28A0092B-C50C-407E-A947-70E740481C1C}">
                <a14:useLocalDpi xmlns:a14="http://schemas.microsoft.com/office/drawing/2010/main" val="0"/>
              </a:ext>
            </a:extLst>
          </a:blip>
          <a:srcRect l="38436" r="5040"/>
          <a:stretch>
            <a:fillRect/>
          </a:stretch>
        </p:blipFill>
        <p:spPr>
          <a:xfrm>
            <a:off x="0" y="0"/>
            <a:ext cx="4360983" cy="6858000"/>
          </a:xfrm>
          <a:prstGeom prst="rect">
            <a:avLst/>
          </a:prstGeom>
        </p:spPr>
      </p:pic>
      <p:pic>
        <p:nvPicPr>
          <p:cNvPr id="12" name="Imagen 11" descr="Patrón de fondo&#10;&#10;Descripción generada automáticamente">
            <a:extLst>
              <a:ext uri="{FF2B5EF4-FFF2-40B4-BE49-F238E27FC236}">
                <a16:creationId xmlns:a16="http://schemas.microsoft.com/office/drawing/2014/main" id="{4AD9A84B-6646-ABD6-0BFE-561E00B12408}"/>
              </a:ext>
            </a:extLst>
          </p:cNvPr>
          <p:cNvPicPr>
            <a:picLocks noChangeAspect="1"/>
          </p:cNvPicPr>
          <p:nvPr/>
        </p:nvPicPr>
        <p:blipFill>
          <a:blip r:embed="rId4">
            <a:alphaModFix amt="78000"/>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24334" y="-5244"/>
            <a:ext cx="4385317" cy="6858000"/>
          </a:xfrm>
          <a:prstGeom prst="rect">
            <a:avLst/>
          </a:prstGeom>
          <a:effectLst/>
        </p:spPr>
      </p:pic>
      <p:sp>
        <p:nvSpPr>
          <p:cNvPr id="8" name="Rectángulo: esquinas redondeadas 7">
            <a:extLst>
              <a:ext uri="{FF2B5EF4-FFF2-40B4-BE49-F238E27FC236}">
                <a16:creationId xmlns:a16="http://schemas.microsoft.com/office/drawing/2014/main" id="{5E3A3F38-F683-2AC1-FE83-0B1BCE97FC98}"/>
              </a:ext>
            </a:extLst>
          </p:cNvPr>
          <p:cNvSpPr/>
          <p:nvPr/>
        </p:nvSpPr>
        <p:spPr>
          <a:xfrm>
            <a:off x="3810693" y="3627263"/>
            <a:ext cx="4862604" cy="368022"/>
          </a:xfrm>
          <a:prstGeom prst="round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sz="1350"/>
          </a:p>
        </p:txBody>
      </p:sp>
      <p:sp>
        <p:nvSpPr>
          <p:cNvPr id="7" name="Rectángulo: esquinas redondeadas 6">
            <a:extLst>
              <a:ext uri="{FF2B5EF4-FFF2-40B4-BE49-F238E27FC236}">
                <a16:creationId xmlns:a16="http://schemas.microsoft.com/office/drawing/2014/main" id="{870C44AA-424B-6A7C-6298-93CDCB7A7A63}"/>
              </a:ext>
            </a:extLst>
          </p:cNvPr>
          <p:cNvSpPr/>
          <p:nvPr/>
        </p:nvSpPr>
        <p:spPr>
          <a:xfrm>
            <a:off x="3810693" y="3059702"/>
            <a:ext cx="4862604" cy="368022"/>
          </a:xfrm>
          <a:prstGeom prst="round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sz="1350"/>
          </a:p>
        </p:txBody>
      </p:sp>
      <p:sp>
        <p:nvSpPr>
          <p:cNvPr id="6" name="Rectángulo: esquinas redondeadas 5">
            <a:extLst>
              <a:ext uri="{FF2B5EF4-FFF2-40B4-BE49-F238E27FC236}">
                <a16:creationId xmlns:a16="http://schemas.microsoft.com/office/drawing/2014/main" id="{B9F493A1-C9F2-936F-E7B9-5F34E77D7CDB}"/>
              </a:ext>
            </a:extLst>
          </p:cNvPr>
          <p:cNvSpPr/>
          <p:nvPr/>
        </p:nvSpPr>
        <p:spPr>
          <a:xfrm>
            <a:off x="3810693" y="2494093"/>
            <a:ext cx="4862604" cy="368022"/>
          </a:xfrm>
          <a:prstGeom prst="round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sz="1350"/>
          </a:p>
        </p:txBody>
      </p:sp>
      <p:sp>
        <p:nvSpPr>
          <p:cNvPr id="398" name="Google Shape;398;p8"/>
          <p:cNvSpPr txBox="1"/>
          <p:nvPr/>
        </p:nvSpPr>
        <p:spPr>
          <a:xfrm>
            <a:off x="470703" y="2216812"/>
            <a:ext cx="2492775" cy="1638910"/>
          </a:xfrm>
          <a:prstGeom prst="rect">
            <a:avLst/>
          </a:prstGeom>
          <a:noFill/>
          <a:ln>
            <a:noFill/>
          </a:ln>
        </p:spPr>
        <p:txBody>
          <a:bodyPr spcFirstLastPara="1" wrap="square" lIns="0" tIns="0" rIns="0" bIns="0" anchor="t" anchorCtr="0">
            <a:spAutoFit/>
          </a:bodyPr>
          <a:lstStyle/>
          <a:p>
            <a:pPr defTabSz="685800">
              <a:buClr>
                <a:srgbClr val="FFFFFF"/>
              </a:buClr>
              <a:buSzPts val="4000"/>
              <a:defRPr/>
            </a:pPr>
            <a:r>
              <a:rPr lang="es-ES" sz="2550" kern="0" dirty="0">
                <a:solidFill>
                  <a:srgbClr val="FFFFFF"/>
                </a:solidFill>
                <a:latin typeface="Raleway" pitchFamily="2" charset="0"/>
                <a:ea typeface="Roboto"/>
                <a:cs typeface="Roboto"/>
                <a:sym typeface="Roboto"/>
              </a:rPr>
              <a:t>PRINCIPALES PELIGROS Y RIESGOS</a:t>
            </a:r>
            <a:endParaRPr sz="2550" b="1" kern="0" dirty="0">
              <a:solidFill>
                <a:srgbClr val="000000"/>
              </a:solidFill>
              <a:latin typeface="Raleway" pitchFamily="2" charset="0"/>
              <a:ea typeface="Roboto"/>
              <a:cs typeface="Roboto"/>
              <a:sym typeface="Roboto"/>
            </a:endParaRPr>
          </a:p>
          <a:p>
            <a:pPr defTabSz="685800">
              <a:buClr>
                <a:srgbClr val="009CDE"/>
              </a:buClr>
              <a:buSzPts val="4000"/>
              <a:defRPr/>
            </a:pPr>
            <a:endParaRPr sz="3000" kern="0" dirty="0">
              <a:solidFill>
                <a:srgbClr val="FFFFFF"/>
              </a:solidFill>
              <a:latin typeface="Raleway" pitchFamily="2" charset="0"/>
              <a:ea typeface="Calibri"/>
              <a:cs typeface="Calibri"/>
              <a:sym typeface="Calibri"/>
            </a:endParaRPr>
          </a:p>
        </p:txBody>
      </p:sp>
      <p:pic>
        <p:nvPicPr>
          <p:cNvPr id="406" name="Google Shape;406;p8" descr="Icono&#10;&#10;Descripción generada automáticamente"/>
          <p:cNvPicPr preferRelativeResize="0"/>
          <p:nvPr/>
        </p:nvPicPr>
        <p:blipFill rotWithShape="1">
          <a:blip r:embed="rId6">
            <a:alphaModFix/>
          </a:blip>
          <a:srcRect/>
          <a:stretch/>
        </p:blipFill>
        <p:spPr>
          <a:xfrm>
            <a:off x="3139440" y="1868085"/>
            <a:ext cx="419100" cy="396240"/>
          </a:xfrm>
          <a:prstGeom prst="rect">
            <a:avLst/>
          </a:prstGeom>
          <a:noFill/>
          <a:ln>
            <a:noFill/>
          </a:ln>
        </p:spPr>
      </p:pic>
      <p:pic>
        <p:nvPicPr>
          <p:cNvPr id="407" name="Google Shape;407;p8" descr="Texto, Icono&#10;&#10;Descripción generada automáticamente"/>
          <p:cNvPicPr preferRelativeResize="0"/>
          <p:nvPr/>
        </p:nvPicPr>
        <p:blipFill rotWithShape="1">
          <a:blip r:embed="rId7">
            <a:alphaModFix/>
          </a:blip>
          <a:srcRect/>
          <a:stretch/>
        </p:blipFill>
        <p:spPr>
          <a:xfrm>
            <a:off x="3169920" y="2440009"/>
            <a:ext cx="434340" cy="434340"/>
          </a:xfrm>
          <a:prstGeom prst="rect">
            <a:avLst/>
          </a:prstGeom>
          <a:noFill/>
          <a:ln>
            <a:noFill/>
          </a:ln>
        </p:spPr>
      </p:pic>
      <p:pic>
        <p:nvPicPr>
          <p:cNvPr id="408" name="Google Shape;408;p8" descr="Icono&#10;&#10;Descripción generada automáticamente"/>
          <p:cNvPicPr preferRelativeResize="0"/>
          <p:nvPr/>
        </p:nvPicPr>
        <p:blipFill rotWithShape="1">
          <a:blip r:embed="rId8">
            <a:alphaModFix/>
          </a:blip>
          <a:srcRect/>
          <a:stretch/>
        </p:blipFill>
        <p:spPr>
          <a:xfrm>
            <a:off x="3162300" y="3544880"/>
            <a:ext cx="411480" cy="426720"/>
          </a:xfrm>
          <a:prstGeom prst="rect">
            <a:avLst/>
          </a:prstGeom>
          <a:noFill/>
          <a:ln>
            <a:noFill/>
          </a:ln>
        </p:spPr>
      </p:pic>
      <p:sp>
        <p:nvSpPr>
          <p:cNvPr id="411" name="Google Shape;411;p8"/>
          <p:cNvSpPr txBox="1"/>
          <p:nvPr/>
        </p:nvSpPr>
        <p:spPr>
          <a:xfrm>
            <a:off x="114300" y="971551"/>
            <a:ext cx="2250000" cy="428300"/>
          </a:xfrm>
          <a:prstGeom prst="rect">
            <a:avLst/>
          </a:prstGeom>
          <a:noFill/>
          <a:ln>
            <a:noFill/>
          </a:ln>
        </p:spPr>
        <p:txBody>
          <a:bodyPr spcFirstLastPara="1" wrap="square" lIns="68569" tIns="68569" rIns="68569" bIns="68569" anchor="t" anchorCtr="0">
            <a:spAutoFit/>
          </a:bodyPr>
          <a:lstStyle/>
          <a:p>
            <a:pPr marL="9049" defTabSz="685800">
              <a:lnSpc>
                <a:spcPct val="200000"/>
              </a:lnSpc>
              <a:spcBef>
                <a:spcPts val="75"/>
              </a:spcBef>
              <a:buClr>
                <a:srgbClr val="000000"/>
              </a:buClr>
              <a:buSzPts val="1200"/>
              <a:defRPr/>
            </a:pPr>
            <a:endParaRPr sz="900" kern="0">
              <a:solidFill>
                <a:srgbClr val="000000"/>
              </a:solidFill>
              <a:latin typeface="Roboto Medium"/>
              <a:ea typeface="Roboto Medium"/>
              <a:cs typeface="Roboto Medium"/>
              <a:sym typeface="Roboto Medium"/>
            </a:endParaRPr>
          </a:p>
        </p:txBody>
      </p:sp>
      <p:sp>
        <p:nvSpPr>
          <p:cNvPr id="412" name="Google Shape;412;p8"/>
          <p:cNvSpPr txBox="1"/>
          <p:nvPr/>
        </p:nvSpPr>
        <p:spPr>
          <a:xfrm>
            <a:off x="3919122" y="2378021"/>
            <a:ext cx="4438069" cy="738023"/>
          </a:xfrm>
          <a:prstGeom prst="rect">
            <a:avLst/>
          </a:prstGeom>
          <a:noFill/>
          <a:ln>
            <a:noFill/>
          </a:ln>
        </p:spPr>
        <p:txBody>
          <a:bodyPr spcFirstLastPara="1" wrap="square" lIns="0" tIns="9525" rIns="0" bIns="0" anchor="t" anchorCtr="0">
            <a:spAutoFit/>
          </a:bodyPr>
          <a:lstStyle/>
          <a:p>
            <a:pPr marL="9049">
              <a:lnSpc>
                <a:spcPct val="200000"/>
              </a:lnSpc>
              <a:buClr>
                <a:srgbClr val="FFFFFF"/>
              </a:buClr>
              <a:buSzPts val="2400"/>
              <a:defRPr/>
            </a:pPr>
            <a:r>
              <a:rPr lang="es-MX" sz="1500" kern="0" dirty="0">
                <a:solidFill>
                  <a:srgbClr val="FFFFFF"/>
                </a:solidFill>
                <a:latin typeface="Raleway" pitchFamily="2" charset="0"/>
                <a:ea typeface="Roboto"/>
                <a:cs typeface="Roboto"/>
                <a:sym typeface="Roboto"/>
              </a:rPr>
              <a:t>Transito de equipos móviles</a:t>
            </a:r>
          </a:p>
          <a:p>
            <a:pPr marL="9049" defTabSz="685800">
              <a:lnSpc>
                <a:spcPct val="200000"/>
              </a:lnSpc>
              <a:spcBef>
                <a:spcPts val="75"/>
              </a:spcBef>
              <a:buClr>
                <a:srgbClr val="FFFFFF"/>
              </a:buClr>
              <a:buSzPts val="2400"/>
              <a:defRPr/>
            </a:pPr>
            <a:endParaRPr sz="825" kern="0" dirty="0">
              <a:solidFill>
                <a:srgbClr val="000000"/>
              </a:solidFill>
              <a:latin typeface="Raleway" pitchFamily="2" charset="0"/>
              <a:ea typeface="Roboto Medium"/>
              <a:cs typeface="Roboto Medium"/>
              <a:sym typeface="Roboto Medium"/>
            </a:endParaRPr>
          </a:p>
        </p:txBody>
      </p:sp>
      <p:sp>
        <p:nvSpPr>
          <p:cNvPr id="413" name="Google Shape;413;p8"/>
          <p:cNvSpPr txBox="1"/>
          <p:nvPr/>
        </p:nvSpPr>
        <p:spPr>
          <a:xfrm>
            <a:off x="3954132" y="2942875"/>
            <a:ext cx="4575724" cy="471283"/>
          </a:xfrm>
          <a:prstGeom prst="rect">
            <a:avLst/>
          </a:prstGeom>
          <a:noFill/>
          <a:ln>
            <a:noFill/>
          </a:ln>
        </p:spPr>
        <p:txBody>
          <a:bodyPr spcFirstLastPara="1" wrap="square" lIns="0" tIns="9525" rIns="0" bIns="0" anchor="t" anchorCtr="0">
            <a:spAutoFit/>
          </a:bodyPr>
          <a:lstStyle/>
          <a:p>
            <a:pPr marL="9049">
              <a:lnSpc>
                <a:spcPct val="200000"/>
              </a:lnSpc>
              <a:buClr>
                <a:srgbClr val="FFFFFF"/>
              </a:buClr>
              <a:buSzPts val="2400"/>
              <a:defRPr/>
            </a:pPr>
            <a:r>
              <a:rPr lang="es-MX" sz="1500" kern="0" dirty="0">
                <a:solidFill>
                  <a:srgbClr val="FFFFFF"/>
                </a:solidFill>
                <a:latin typeface="Raleway" pitchFamily="2" charset="0"/>
                <a:ea typeface="Roboto"/>
                <a:cs typeface="Roboto"/>
                <a:sym typeface="Roboto"/>
              </a:rPr>
              <a:t>Partes móviles</a:t>
            </a:r>
          </a:p>
        </p:txBody>
      </p:sp>
      <p:sp>
        <p:nvSpPr>
          <p:cNvPr id="414" name="Google Shape;414;p8"/>
          <p:cNvSpPr txBox="1"/>
          <p:nvPr/>
        </p:nvSpPr>
        <p:spPr>
          <a:xfrm>
            <a:off x="3969190" y="3494211"/>
            <a:ext cx="4244462" cy="471283"/>
          </a:xfrm>
          <a:prstGeom prst="rect">
            <a:avLst/>
          </a:prstGeom>
          <a:noFill/>
          <a:ln>
            <a:noFill/>
          </a:ln>
        </p:spPr>
        <p:txBody>
          <a:bodyPr spcFirstLastPara="1" wrap="square" lIns="0" tIns="9525" rIns="0" bIns="0" anchor="t" anchorCtr="0">
            <a:spAutoFit/>
          </a:bodyPr>
          <a:lstStyle/>
          <a:p>
            <a:pPr marL="9049">
              <a:lnSpc>
                <a:spcPct val="200000"/>
              </a:lnSpc>
              <a:buClr>
                <a:srgbClr val="FFFFFF"/>
              </a:buClr>
              <a:buSzPts val="2400"/>
              <a:defRPr/>
            </a:pPr>
            <a:r>
              <a:rPr lang="es-MX" sz="1500" kern="0" dirty="0">
                <a:solidFill>
                  <a:srgbClr val="FFFFFF"/>
                </a:solidFill>
                <a:latin typeface="Raleway" pitchFamily="2" charset="0"/>
                <a:ea typeface="Roboto"/>
                <a:cs typeface="Roboto"/>
                <a:sym typeface="Roboto"/>
              </a:rPr>
              <a:t>Superficie caliente</a:t>
            </a:r>
          </a:p>
        </p:txBody>
      </p:sp>
      <p:sp>
        <p:nvSpPr>
          <p:cNvPr id="417" name="Google Shape;417;p8"/>
          <p:cNvSpPr/>
          <p:nvPr/>
        </p:nvSpPr>
        <p:spPr>
          <a:xfrm>
            <a:off x="3188872" y="3043954"/>
            <a:ext cx="349703" cy="349703"/>
          </a:xfrm>
          <a:custGeom>
            <a:avLst/>
            <a:gdLst/>
            <a:ahLst/>
            <a:cxnLst/>
            <a:rect l="l" t="t" r="r" b="b"/>
            <a:pathLst>
              <a:path w="1165" h="1165" extrusionOk="0">
                <a:moveTo>
                  <a:pt x="836" y="699"/>
                </a:moveTo>
                <a:lnTo>
                  <a:pt x="1033" y="699"/>
                </a:lnTo>
                <a:cubicBezTo>
                  <a:pt x="1041" y="660"/>
                  <a:pt x="1049" y="622"/>
                  <a:pt x="1049" y="582"/>
                </a:cubicBezTo>
                <a:cubicBezTo>
                  <a:pt x="1049" y="541"/>
                  <a:pt x="1041" y="503"/>
                  <a:pt x="1033" y="465"/>
                </a:cubicBezTo>
                <a:lnTo>
                  <a:pt x="836" y="465"/>
                </a:lnTo>
                <a:cubicBezTo>
                  <a:pt x="842" y="503"/>
                  <a:pt x="844" y="541"/>
                  <a:pt x="844" y="582"/>
                </a:cubicBezTo>
                <a:cubicBezTo>
                  <a:pt x="844" y="622"/>
                  <a:pt x="842" y="660"/>
                  <a:pt x="836" y="699"/>
                </a:cubicBezTo>
                <a:close/>
                <a:moveTo>
                  <a:pt x="732" y="1021"/>
                </a:moveTo>
                <a:cubicBezTo>
                  <a:pt x="839" y="986"/>
                  <a:pt x="932" y="909"/>
                  <a:pt x="987" y="814"/>
                </a:cubicBezTo>
                <a:lnTo>
                  <a:pt x="814" y="814"/>
                </a:lnTo>
                <a:cubicBezTo>
                  <a:pt x="795" y="887"/>
                  <a:pt x="768" y="956"/>
                  <a:pt x="732" y="1021"/>
                </a:cubicBezTo>
                <a:close/>
                <a:moveTo>
                  <a:pt x="719" y="699"/>
                </a:moveTo>
                <a:cubicBezTo>
                  <a:pt x="724" y="660"/>
                  <a:pt x="727" y="622"/>
                  <a:pt x="727" y="582"/>
                </a:cubicBezTo>
                <a:cubicBezTo>
                  <a:pt x="727" y="541"/>
                  <a:pt x="724" y="503"/>
                  <a:pt x="719" y="465"/>
                </a:cubicBezTo>
                <a:lnTo>
                  <a:pt x="445" y="465"/>
                </a:lnTo>
                <a:cubicBezTo>
                  <a:pt x="440" y="503"/>
                  <a:pt x="437" y="541"/>
                  <a:pt x="437" y="582"/>
                </a:cubicBezTo>
                <a:cubicBezTo>
                  <a:pt x="437" y="622"/>
                  <a:pt x="440" y="660"/>
                  <a:pt x="445" y="699"/>
                </a:cubicBezTo>
                <a:lnTo>
                  <a:pt x="719" y="699"/>
                </a:lnTo>
                <a:close/>
                <a:moveTo>
                  <a:pt x="582" y="1046"/>
                </a:moveTo>
                <a:cubicBezTo>
                  <a:pt x="631" y="975"/>
                  <a:pt x="669" y="898"/>
                  <a:pt x="694" y="814"/>
                </a:cubicBezTo>
                <a:lnTo>
                  <a:pt x="470" y="814"/>
                </a:lnTo>
                <a:cubicBezTo>
                  <a:pt x="494" y="898"/>
                  <a:pt x="533" y="975"/>
                  <a:pt x="582" y="1046"/>
                </a:cubicBezTo>
                <a:close/>
                <a:moveTo>
                  <a:pt x="350" y="350"/>
                </a:moveTo>
                <a:cubicBezTo>
                  <a:pt x="369" y="276"/>
                  <a:pt x="396" y="208"/>
                  <a:pt x="432" y="142"/>
                </a:cubicBezTo>
                <a:cubicBezTo>
                  <a:pt x="325" y="178"/>
                  <a:pt x="232" y="254"/>
                  <a:pt x="177" y="350"/>
                </a:cubicBezTo>
                <a:lnTo>
                  <a:pt x="350" y="350"/>
                </a:lnTo>
                <a:close/>
                <a:moveTo>
                  <a:pt x="177" y="814"/>
                </a:moveTo>
                <a:cubicBezTo>
                  <a:pt x="232" y="909"/>
                  <a:pt x="325" y="986"/>
                  <a:pt x="432" y="1021"/>
                </a:cubicBezTo>
                <a:cubicBezTo>
                  <a:pt x="396" y="956"/>
                  <a:pt x="369" y="887"/>
                  <a:pt x="350" y="814"/>
                </a:cubicBezTo>
                <a:lnTo>
                  <a:pt x="177" y="814"/>
                </a:lnTo>
                <a:close/>
                <a:moveTo>
                  <a:pt x="131" y="699"/>
                </a:moveTo>
                <a:lnTo>
                  <a:pt x="328" y="699"/>
                </a:lnTo>
                <a:cubicBezTo>
                  <a:pt x="322" y="660"/>
                  <a:pt x="319" y="622"/>
                  <a:pt x="319" y="582"/>
                </a:cubicBezTo>
                <a:cubicBezTo>
                  <a:pt x="319" y="541"/>
                  <a:pt x="322" y="503"/>
                  <a:pt x="328" y="465"/>
                </a:cubicBezTo>
                <a:lnTo>
                  <a:pt x="131" y="465"/>
                </a:lnTo>
                <a:cubicBezTo>
                  <a:pt x="123" y="503"/>
                  <a:pt x="114" y="541"/>
                  <a:pt x="114" y="582"/>
                </a:cubicBezTo>
                <a:cubicBezTo>
                  <a:pt x="114" y="622"/>
                  <a:pt x="123" y="660"/>
                  <a:pt x="131" y="699"/>
                </a:cubicBezTo>
                <a:close/>
                <a:moveTo>
                  <a:pt x="582" y="117"/>
                </a:moveTo>
                <a:cubicBezTo>
                  <a:pt x="533" y="188"/>
                  <a:pt x="494" y="265"/>
                  <a:pt x="470" y="350"/>
                </a:cubicBezTo>
                <a:lnTo>
                  <a:pt x="694" y="350"/>
                </a:lnTo>
                <a:cubicBezTo>
                  <a:pt x="669" y="265"/>
                  <a:pt x="631" y="188"/>
                  <a:pt x="582" y="117"/>
                </a:cubicBezTo>
                <a:close/>
                <a:moveTo>
                  <a:pt x="987" y="350"/>
                </a:moveTo>
                <a:cubicBezTo>
                  <a:pt x="932" y="254"/>
                  <a:pt x="839" y="178"/>
                  <a:pt x="732" y="142"/>
                </a:cubicBezTo>
                <a:cubicBezTo>
                  <a:pt x="768" y="208"/>
                  <a:pt x="795" y="276"/>
                  <a:pt x="814" y="350"/>
                </a:cubicBezTo>
                <a:lnTo>
                  <a:pt x="987" y="350"/>
                </a:lnTo>
                <a:close/>
                <a:moveTo>
                  <a:pt x="582" y="0"/>
                </a:moveTo>
                <a:cubicBezTo>
                  <a:pt x="905" y="0"/>
                  <a:pt x="1164" y="259"/>
                  <a:pt x="1164" y="582"/>
                </a:cubicBezTo>
                <a:cubicBezTo>
                  <a:pt x="1164" y="904"/>
                  <a:pt x="905" y="1164"/>
                  <a:pt x="582" y="1164"/>
                </a:cubicBezTo>
                <a:cubicBezTo>
                  <a:pt x="259" y="1164"/>
                  <a:pt x="0" y="904"/>
                  <a:pt x="0" y="582"/>
                </a:cubicBezTo>
                <a:cubicBezTo>
                  <a:pt x="0" y="259"/>
                  <a:pt x="259" y="0"/>
                  <a:pt x="582" y="0"/>
                </a:cubicBezTo>
                <a:close/>
              </a:path>
            </a:pathLst>
          </a:custGeom>
          <a:solidFill>
            <a:schemeClr val="lt1"/>
          </a:solidFill>
          <a:ln>
            <a:noFill/>
          </a:ln>
        </p:spPr>
        <p:txBody>
          <a:bodyPr spcFirstLastPara="1" wrap="square" lIns="68569" tIns="34275" rIns="68569" bIns="34275" anchor="ctr" anchorCtr="0">
            <a:noAutofit/>
          </a:bodyPr>
          <a:lstStyle/>
          <a:p>
            <a:pPr defTabSz="685800">
              <a:lnSpc>
                <a:spcPct val="93000"/>
              </a:lnSpc>
              <a:buClr>
                <a:srgbClr val="000000"/>
              </a:buClr>
              <a:defRPr/>
            </a:pPr>
            <a:endParaRPr sz="1050" kern="0">
              <a:solidFill>
                <a:srgbClr val="1F497D"/>
              </a:solidFill>
              <a:latin typeface="Arial"/>
              <a:ea typeface="Arial"/>
              <a:cs typeface="Arial"/>
              <a:sym typeface="Arial"/>
            </a:endParaRPr>
          </a:p>
        </p:txBody>
      </p:sp>
      <p:sp>
        <p:nvSpPr>
          <p:cNvPr id="2" name="Rectángulo: esquinas redondeadas 1">
            <a:extLst>
              <a:ext uri="{FF2B5EF4-FFF2-40B4-BE49-F238E27FC236}">
                <a16:creationId xmlns:a16="http://schemas.microsoft.com/office/drawing/2014/main" id="{E17EBD61-BED8-44A0-C7C8-EB26159BACF1}"/>
              </a:ext>
            </a:extLst>
          </p:cNvPr>
          <p:cNvSpPr/>
          <p:nvPr/>
        </p:nvSpPr>
        <p:spPr>
          <a:xfrm>
            <a:off x="3810693" y="1944344"/>
            <a:ext cx="4862604" cy="368022"/>
          </a:xfrm>
          <a:prstGeom prst="round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sz="1350"/>
          </a:p>
        </p:txBody>
      </p:sp>
      <p:sp>
        <p:nvSpPr>
          <p:cNvPr id="405" name="Google Shape;405;p8"/>
          <p:cNvSpPr txBox="1"/>
          <p:nvPr/>
        </p:nvSpPr>
        <p:spPr>
          <a:xfrm>
            <a:off x="3919122" y="1828483"/>
            <a:ext cx="3430222" cy="738023"/>
          </a:xfrm>
          <a:prstGeom prst="rect">
            <a:avLst/>
          </a:prstGeom>
          <a:noFill/>
          <a:ln>
            <a:noFill/>
          </a:ln>
        </p:spPr>
        <p:txBody>
          <a:bodyPr spcFirstLastPara="1" wrap="square" lIns="0" tIns="9525" rIns="0" bIns="0" anchor="t" anchorCtr="0">
            <a:spAutoFit/>
          </a:bodyPr>
          <a:lstStyle/>
          <a:p>
            <a:pPr marL="9049" defTabSz="685800">
              <a:lnSpc>
                <a:spcPct val="200000"/>
              </a:lnSpc>
              <a:buClr>
                <a:srgbClr val="FFFFFF"/>
              </a:buClr>
              <a:buSzPts val="2400"/>
              <a:defRPr/>
            </a:pPr>
            <a:r>
              <a:rPr lang="es-ES" sz="1500" kern="0" dirty="0">
                <a:solidFill>
                  <a:srgbClr val="FFFFFF"/>
                </a:solidFill>
                <a:latin typeface="Raleway" pitchFamily="2" charset="0"/>
                <a:ea typeface="Roboto"/>
                <a:cs typeface="Roboto"/>
                <a:sym typeface="Roboto"/>
              </a:rPr>
              <a:t>Ruido</a:t>
            </a:r>
            <a:endParaRPr sz="1500" kern="0" dirty="0">
              <a:solidFill>
                <a:srgbClr val="FFFFFF"/>
              </a:solidFill>
              <a:latin typeface="Raleway" pitchFamily="2" charset="0"/>
              <a:ea typeface="Roboto"/>
              <a:cs typeface="Roboto"/>
              <a:sym typeface="Roboto"/>
            </a:endParaRPr>
          </a:p>
          <a:p>
            <a:pPr marL="9049" defTabSz="685800">
              <a:lnSpc>
                <a:spcPct val="200000"/>
              </a:lnSpc>
              <a:spcBef>
                <a:spcPts val="75"/>
              </a:spcBef>
              <a:buClr>
                <a:srgbClr val="FFFFFF"/>
              </a:buClr>
              <a:buSzPts val="2400"/>
              <a:defRPr/>
            </a:pPr>
            <a:endParaRPr sz="825" kern="0" dirty="0">
              <a:solidFill>
                <a:srgbClr val="000000"/>
              </a:solidFill>
              <a:latin typeface="Raleway" pitchFamily="2" charset="0"/>
              <a:ea typeface="Roboto Medium"/>
              <a:cs typeface="Roboto Medium"/>
              <a:sym typeface="Roboto Medium"/>
            </a:endParaRPr>
          </a:p>
        </p:txBody>
      </p:sp>
    </p:spTree>
    <p:extLst>
      <p:ext uri="{BB962C8B-B14F-4D97-AF65-F5344CB8AC3E}">
        <p14:creationId xmlns:p14="http://schemas.microsoft.com/office/powerpoint/2010/main" val="2975908654"/>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9">
          <a:extLst>
            <a:ext uri="{FF2B5EF4-FFF2-40B4-BE49-F238E27FC236}">
              <a16:creationId xmlns:a16="http://schemas.microsoft.com/office/drawing/2014/main" id="{EAEFEE67-512E-74D4-93D4-D3F779263C45}"/>
            </a:ext>
          </a:extLst>
        </p:cNvPr>
        <p:cNvGrpSpPr/>
        <p:nvPr/>
      </p:nvGrpSpPr>
      <p:grpSpPr>
        <a:xfrm>
          <a:off x="0" y="0"/>
          <a:ext cx="0" cy="0"/>
          <a:chOff x="0" y="0"/>
          <a:chExt cx="0" cy="0"/>
        </a:xfrm>
      </p:grpSpPr>
      <p:pic>
        <p:nvPicPr>
          <p:cNvPr id="9" name="Picture 14" descr="161">
            <a:extLst>
              <a:ext uri="{FF2B5EF4-FFF2-40B4-BE49-F238E27FC236}">
                <a16:creationId xmlns:a16="http://schemas.microsoft.com/office/drawing/2014/main" id="{47E9035B-4AD0-C4D8-07BD-6C4A5E3881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576" y="1215783"/>
            <a:ext cx="3136999" cy="2282446"/>
          </a:xfrm>
          <a:prstGeom prst="rect">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14" name="Rectangle 12">
            <a:extLst>
              <a:ext uri="{FF2B5EF4-FFF2-40B4-BE49-F238E27FC236}">
                <a16:creationId xmlns:a16="http://schemas.microsoft.com/office/drawing/2014/main" id="{C25F1DD2-08FE-5175-9401-87307657FA9F}"/>
              </a:ext>
            </a:extLst>
          </p:cNvPr>
          <p:cNvSpPr>
            <a:spLocks noChangeArrowheads="1"/>
          </p:cNvSpPr>
          <p:nvPr/>
        </p:nvSpPr>
        <p:spPr bwMode="auto">
          <a:xfrm>
            <a:off x="3485865" y="1884037"/>
            <a:ext cx="1462346" cy="653455"/>
          </a:xfrm>
          <a:prstGeom prst="rect">
            <a:avLst/>
          </a:prstGeom>
          <a:noFill/>
          <a:ln w="28575" algn="ctr">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fontAlgn="base">
              <a:spcBef>
                <a:spcPct val="0"/>
              </a:spcBef>
              <a:spcAft>
                <a:spcPct val="0"/>
              </a:spcAft>
              <a:buNone/>
            </a:pPr>
            <a:r>
              <a:rPr lang="es-ES" altLang="es-PE" sz="1100" b="1" dirty="0">
                <a:solidFill>
                  <a:srgbClr val="006600"/>
                </a:solidFill>
              </a:rPr>
              <a:t>PELIGRO</a:t>
            </a:r>
          </a:p>
          <a:p>
            <a:pPr algn="ctr" defTabSz="685800" fontAlgn="base">
              <a:spcBef>
                <a:spcPct val="0"/>
              </a:spcBef>
              <a:spcAft>
                <a:spcPct val="0"/>
              </a:spcAft>
              <a:buNone/>
            </a:pPr>
            <a:r>
              <a:rPr lang="es-ES" altLang="es-PE" sz="1100" b="1" dirty="0">
                <a:solidFill>
                  <a:srgbClr val="000000"/>
                </a:solidFill>
              </a:rPr>
              <a:t>RUIDO INDUSTRIAL</a:t>
            </a:r>
          </a:p>
        </p:txBody>
      </p:sp>
      <p:sp>
        <p:nvSpPr>
          <p:cNvPr id="15" name="Rectangle 13">
            <a:extLst>
              <a:ext uri="{FF2B5EF4-FFF2-40B4-BE49-F238E27FC236}">
                <a16:creationId xmlns:a16="http://schemas.microsoft.com/office/drawing/2014/main" id="{885329C2-78ED-6099-60AC-14DFE548F792}"/>
              </a:ext>
            </a:extLst>
          </p:cNvPr>
          <p:cNvSpPr>
            <a:spLocks noChangeArrowheads="1"/>
          </p:cNvSpPr>
          <p:nvPr/>
        </p:nvSpPr>
        <p:spPr bwMode="auto">
          <a:xfrm>
            <a:off x="5197625" y="1879881"/>
            <a:ext cx="1600372" cy="653455"/>
          </a:xfrm>
          <a:prstGeom prst="rect">
            <a:avLst/>
          </a:prstGeom>
          <a:noFill/>
          <a:ln w="28575" algn="ctr">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fontAlgn="base">
              <a:spcBef>
                <a:spcPct val="0"/>
              </a:spcBef>
              <a:spcAft>
                <a:spcPct val="0"/>
              </a:spcAft>
              <a:buNone/>
            </a:pPr>
            <a:r>
              <a:rPr lang="es-ES" altLang="es-PE" sz="1100" b="1" dirty="0">
                <a:solidFill>
                  <a:srgbClr val="006600"/>
                </a:solidFill>
              </a:rPr>
              <a:t>RIESGO</a:t>
            </a:r>
          </a:p>
          <a:p>
            <a:pPr algn="ctr" defTabSz="685800" fontAlgn="base">
              <a:spcBef>
                <a:spcPct val="0"/>
              </a:spcBef>
              <a:spcAft>
                <a:spcPct val="0"/>
              </a:spcAft>
              <a:buNone/>
            </a:pPr>
            <a:r>
              <a:rPr lang="es-ES" altLang="es-PE" sz="1100" b="1" dirty="0">
                <a:solidFill>
                  <a:srgbClr val="000000"/>
                </a:solidFill>
              </a:rPr>
              <a:t>PROBABILIDAD DE </a:t>
            </a:r>
          </a:p>
          <a:p>
            <a:pPr algn="ctr" defTabSz="685800" fontAlgn="base">
              <a:spcBef>
                <a:spcPct val="0"/>
              </a:spcBef>
              <a:spcAft>
                <a:spcPct val="0"/>
              </a:spcAft>
              <a:buNone/>
            </a:pPr>
            <a:r>
              <a:rPr lang="es-ES" altLang="es-PE" sz="1100" b="1" dirty="0">
                <a:solidFill>
                  <a:srgbClr val="000000"/>
                </a:solidFill>
              </a:rPr>
              <a:t>QUEDARSE SORDO</a:t>
            </a:r>
          </a:p>
        </p:txBody>
      </p:sp>
      <p:sp>
        <p:nvSpPr>
          <p:cNvPr id="16" name="Rectangle 14">
            <a:extLst>
              <a:ext uri="{FF2B5EF4-FFF2-40B4-BE49-F238E27FC236}">
                <a16:creationId xmlns:a16="http://schemas.microsoft.com/office/drawing/2014/main" id="{3A7D3894-14B1-F0AA-54B3-5E12B5BAF057}"/>
              </a:ext>
            </a:extLst>
          </p:cNvPr>
          <p:cNvSpPr>
            <a:spLocks noChangeArrowheads="1"/>
          </p:cNvSpPr>
          <p:nvPr/>
        </p:nvSpPr>
        <p:spPr bwMode="auto">
          <a:xfrm>
            <a:off x="7198117" y="1879882"/>
            <a:ext cx="1786307" cy="653455"/>
          </a:xfrm>
          <a:prstGeom prst="rect">
            <a:avLst/>
          </a:prstGeom>
          <a:noFill/>
          <a:ln w="28575" algn="ctr">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fontAlgn="base">
              <a:spcBef>
                <a:spcPct val="0"/>
              </a:spcBef>
              <a:spcAft>
                <a:spcPct val="0"/>
              </a:spcAft>
              <a:buNone/>
            </a:pPr>
            <a:r>
              <a:rPr lang="es-ES" altLang="es-PE" sz="1100" b="1" dirty="0">
                <a:solidFill>
                  <a:srgbClr val="006600"/>
                </a:solidFill>
              </a:rPr>
              <a:t>SALUD OCUPACIONAL </a:t>
            </a:r>
          </a:p>
          <a:p>
            <a:pPr algn="ctr" defTabSz="685800" fontAlgn="base">
              <a:spcBef>
                <a:spcPct val="0"/>
              </a:spcBef>
              <a:spcAft>
                <a:spcPct val="0"/>
              </a:spcAft>
              <a:buNone/>
            </a:pPr>
            <a:r>
              <a:rPr lang="es-ES" altLang="es-PE" sz="1100" b="1" dirty="0">
                <a:solidFill>
                  <a:srgbClr val="000000"/>
                </a:solidFill>
              </a:rPr>
              <a:t>HIPOACUSIA  INDUSTRIAL</a:t>
            </a:r>
          </a:p>
        </p:txBody>
      </p:sp>
      <p:cxnSp>
        <p:nvCxnSpPr>
          <p:cNvPr id="18" name="Conector recto de flecha 17">
            <a:extLst>
              <a:ext uri="{FF2B5EF4-FFF2-40B4-BE49-F238E27FC236}">
                <a16:creationId xmlns:a16="http://schemas.microsoft.com/office/drawing/2014/main" id="{B737567F-F448-4A7C-C716-BB0A2C2EA055}"/>
              </a:ext>
            </a:extLst>
          </p:cNvPr>
          <p:cNvCxnSpPr>
            <a:stCxn id="14" idx="3"/>
            <a:endCxn id="15" idx="1"/>
          </p:cNvCxnSpPr>
          <p:nvPr/>
        </p:nvCxnSpPr>
        <p:spPr>
          <a:xfrm flipV="1">
            <a:off x="4948211" y="2206609"/>
            <a:ext cx="249414" cy="4156"/>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ector recto de flecha 19">
            <a:extLst>
              <a:ext uri="{FF2B5EF4-FFF2-40B4-BE49-F238E27FC236}">
                <a16:creationId xmlns:a16="http://schemas.microsoft.com/office/drawing/2014/main" id="{DF32D1DF-0E3E-FD80-F552-9BAAB837D9B8}"/>
              </a:ext>
            </a:extLst>
          </p:cNvPr>
          <p:cNvCxnSpPr>
            <a:stCxn id="15" idx="3"/>
            <a:endCxn id="16" idx="1"/>
          </p:cNvCxnSpPr>
          <p:nvPr/>
        </p:nvCxnSpPr>
        <p:spPr>
          <a:xfrm>
            <a:off x="6797997" y="2206609"/>
            <a:ext cx="400120" cy="1"/>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2" name="Text Box 9">
            <a:extLst>
              <a:ext uri="{FF2B5EF4-FFF2-40B4-BE49-F238E27FC236}">
                <a16:creationId xmlns:a16="http://schemas.microsoft.com/office/drawing/2014/main" id="{69E84F5D-D05C-98C7-244E-8BF54615783D}"/>
              </a:ext>
            </a:extLst>
          </p:cNvPr>
          <p:cNvSpPr txBox="1">
            <a:spLocks noChangeArrowheads="1"/>
          </p:cNvSpPr>
          <p:nvPr/>
        </p:nvSpPr>
        <p:spPr bwMode="auto">
          <a:xfrm>
            <a:off x="218139" y="3854397"/>
            <a:ext cx="3897520"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fontAlgn="base">
              <a:spcBef>
                <a:spcPct val="50000"/>
              </a:spcBef>
              <a:spcAft>
                <a:spcPct val="0"/>
              </a:spcAft>
              <a:buNone/>
            </a:pPr>
            <a:r>
              <a:rPr lang="es-ES" altLang="es-PE" sz="1350" b="1" dirty="0">
                <a:solidFill>
                  <a:srgbClr val="C00000"/>
                </a:solidFill>
              </a:rPr>
              <a:t>CONTROLES OPERACIONALES</a:t>
            </a:r>
          </a:p>
        </p:txBody>
      </p:sp>
      <p:sp>
        <p:nvSpPr>
          <p:cNvPr id="35" name="CuadroTexto 34">
            <a:extLst>
              <a:ext uri="{FF2B5EF4-FFF2-40B4-BE49-F238E27FC236}">
                <a16:creationId xmlns:a16="http://schemas.microsoft.com/office/drawing/2014/main" id="{ADD87268-C561-3A44-5A02-ED34D91031B9}"/>
              </a:ext>
            </a:extLst>
          </p:cNvPr>
          <p:cNvSpPr txBox="1"/>
          <p:nvPr/>
        </p:nvSpPr>
        <p:spPr>
          <a:xfrm>
            <a:off x="0" y="218269"/>
            <a:ext cx="9141714" cy="655438"/>
          </a:xfrm>
          <a:prstGeom prst="rect">
            <a:avLst/>
          </a:prstGeom>
        </p:spPr>
        <p:txBody>
          <a:bodyPr vert="horz" lIns="68580" tIns="34290" rIns="68580" bIns="34290" rtlCol="0" anchor="b">
            <a:normAutofit/>
          </a:bodyPr>
          <a:lstStyle/>
          <a:p>
            <a:r>
              <a:rPr lang="es-ES" sz="2400" b="1" dirty="0">
                <a:solidFill>
                  <a:srgbClr val="BB1F6D"/>
                </a:solidFill>
                <a:latin typeface="Arial" panose="020B0604020202020204" pitchFamily="34" charset="0"/>
                <a:cs typeface="Arial" panose="020B0604020202020204" pitchFamily="34" charset="0"/>
              </a:rPr>
              <a:t>RUIDO INDUSTRIAL</a:t>
            </a:r>
          </a:p>
        </p:txBody>
      </p:sp>
      <p:cxnSp>
        <p:nvCxnSpPr>
          <p:cNvPr id="36" name="Conector recto 35">
            <a:extLst>
              <a:ext uri="{FF2B5EF4-FFF2-40B4-BE49-F238E27FC236}">
                <a16:creationId xmlns:a16="http://schemas.microsoft.com/office/drawing/2014/main" id="{58EF4FB6-23C0-9609-78F1-1465A844243C}"/>
              </a:ext>
            </a:extLst>
          </p:cNvPr>
          <p:cNvCxnSpPr/>
          <p:nvPr/>
        </p:nvCxnSpPr>
        <p:spPr>
          <a:xfrm>
            <a:off x="0" y="894544"/>
            <a:ext cx="9144000" cy="0"/>
          </a:xfrm>
          <a:prstGeom prst="line">
            <a:avLst/>
          </a:prstGeom>
          <a:ln w="57150">
            <a:solidFill>
              <a:srgbClr val="BB1F6D"/>
            </a:solidFill>
          </a:ln>
        </p:spPr>
        <p:style>
          <a:lnRef idx="1">
            <a:schemeClr val="accent1"/>
          </a:lnRef>
          <a:fillRef idx="0">
            <a:schemeClr val="accent1"/>
          </a:fillRef>
          <a:effectRef idx="0">
            <a:schemeClr val="accent1"/>
          </a:effectRef>
          <a:fontRef idx="minor">
            <a:schemeClr val="tx1"/>
          </a:fontRef>
        </p:style>
      </p:cxnSp>
      <p:sp>
        <p:nvSpPr>
          <p:cNvPr id="39" name="Rectángulo 38">
            <a:extLst>
              <a:ext uri="{FF2B5EF4-FFF2-40B4-BE49-F238E27FC236}">
                <a16:creationId xmlns:a16="http://schemas.microsoft.com/office/drawing/2014/main" id="{424E7B79-8C15-987C-FF8E-CA1C6B8C9339}"/>
              </a:ext>
            </a:extLst>
          </p:cNvPr>
          <p:cNvSpPr/>
          <p:nvPr/>
        </p:nvSpPr>
        <p:spPr>
          <a:xfrm>
            <a:off x="-9917" y="4712216"/>
            <a:ext cx="9151631" cy="12885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sz="1350"/>
          </a:p>
        </p:txBody>
      </p:sp>
      <p:sp>
        <p:nvSpPr>
          <p:cNvPr id="21" name="1 CuadroTexto">
            <a:extLst>
              <a:ext uri="{FF2B5EF4-FFF2-40B4-BE49-F238E27FC236}">
                <a16:creationId xmlns:a16="http://schemas.microsoft.com/office/drawing/2014/main" id="{D4045E31-93A6-5745-A8C9-7B88DA7E528E}"/>
              </a:ext>
            </a:extLst>
          </p:cNvPr>
          <p:cNvSpPr txBox="1"/>
          <p:nvPr/>
        </p:nvSpPr>
        <p:spPr>
          <a:xfrm>
            <a:off x="218139" y="4184790"/>
            <a:ext cx="4347759" cy="2123658"/>
          </a:xfrm>
          <a:prstGeom prst="rect">
            <a:avLst/>
          </a:prstGeom>
          <a:noFill/>
          <a:ln w="28575">
            <a:solidFill>
              <a:srgbClr val="C00000"/>
            </a:solidFill>
          </a:ln>
        </p:spPr>
        <p:txBody>
          <a:bodyPr wrap="square">
            <a:spAutoFit/>
          </a:bodyPr>
          <a:lstStyle/>
          <a:p>
            <a:pPr marL="257175" indent="-257175" defTabSz="685800" fontAlgn="base">
              <a:spcBef>
                <a:spcPct val="0"/>
              </a:spcBef>
              <a:spcAft>
                <a:spcPct val="0"/>
              </a:spcAft>
              <a:buFontTx/>
              <a:buAutoNum type="arabicPeriod"/>
              <a:defRPr/>
            </a:pPr>
            <a:r>
              <a:rPr lang="es-PE" sz="1200" b="1" dirty="0">
                <a:solidFill>
                  <a:srgbClr val="006600"/>
                </a:solidFill>
                <a:latin typeface="Arial" charset="0"/>
              </a:rPr>
              <a:t>Control de Ingeniería:    </a:t>
            </a:r>
          </a:p>
          <a:p>
            <a:pPr defTabSz="685800" fontAlgn="base">
              <a:spcBef>
                <a:spcPct val="0"/>
              </a:spcBef>
              <a:spcAft>
                <a:spcPct val="0"/>
              </a:spcAft>
              <a:defRPr/>
            </a:pPr>
            <a:r>
              <a:rPr lang="es-PE" sz="1200" b="1" dirty="0">
                <a:solidFill>
                  <a:srgbClr val="006600"/>
                </a:solidFill>
                <a:latin typeface="Arial" charset="0"/>
              </a:rPr>
              <a:t>	</a:t>
            </a:r>
            <a:r>
              <a:rPr lang="es-PE" sz="1200" dirty="0">
                <a:solidFill>
                  <a:srgbClr val="000000"/>
                </a:solidFill>
                <a:latin typeface="Arial" charset="0"/>
              </a:rPr>
              <a:t>Aislamiento de compresores</a:t>
            </a:r>
          </a:p>
          <a:p>
            <a:pPr defTabSz="685800" fontAlgn="base">
              <a:spcBef>
                <a:spcPct val="0"/>
              </a:spcBef>
              <a:spcAft>
                <a:spcPct val="0"/>
              </a:spcAft>
              <a:defRPr/>
            </a:pPr>
            <a:endParaRPr lang="es-PE" sz="1200" dirty="0">
              <a:solidFill>
                <a:srgbClr val="000000"/>
              </a:solidFill>
              <a:latin typeface="Arial" charset="0"/>
            </a:endParaRPr>
          </a:p>
          <a:p>
            <a:pPr marL="257175" indent="-257175" defTabSz="685800" fontAlgn="base">
              <a:spcBef>
                <a:spcPct val="0"/>
              </a:spcBef>
              <a:spcAft>
                <a:spcPct val="0"/>
              </a:spcAft>
              <a:buFont typeface="+mj-lt"/>
              <a:buAutoNum type="arabicPeriod" startAt="2"/>
              <a:defRPr/>
            </a:pPr>
            <a:r>
              <a:rPr lang="es-PE" sz="1200" b="1" dirty="0">
                <a:solidFill>
                  <a:srgbClr val="006600"/>
                </a:solidFill>
                <a:latin typeface="Arial" charset="0"/>
              </a:rPr>
              <a:t>Control Administrativo:  </a:t>
            </a:r>
          </a:p>
          <a:p>
            <a:pPr defTabSz="685800" fontAlgn="base">
              <a:spcBef>
                <a:spcPct val="0"/>
              </a:spcBef>
              <a:spcAft>
                <a:spcPct val="0"/>
              </a:spcAft>
              <a:defRPr/>
            </a:pPr>
            <a:r>
              <a:rPr lang="es-PE" sz="1200" b="1" dirty="0">
                <a:solidFill>
                  <a:srgbClr val="006600"/>
                </a:solidFill>
                <a:latin typeface="Arial" charset="0"/>
              </a:rPr>
              <a:t>	</a:t>
            </a:r>
            <a:r>
              <a:rPr lang="es-PE" sz="1200" dirty="0">
                <a:solidFill>
                  <a:srgbClr val="000000"/>
                </a:solidFill>
                <a:latin typeface="Arial" charset="0"/>
              </a:rPr>
              <a:t>Capacitación Ruido Industrial.</a:t>
            </a:r>
          </a:p>
          <a:p>
            <a:pPr defTabSz="685800" fontAlgn="base">
              <a:spcBef>
                <a:spcPct val="0"/>
              </a:spcBef>
              <a:spcAft>
                <a:spcPct val="0"/>
              </a:spcAft>
              <a:defRPr/>
            </a:pPr>
            <a:r>
              <a:rPr lang="es-PE" sz="1200" dirty="0">
                <a:solidFill>
                  <a:srgbClr val="000000"/>
                </a:solidFill>
                <a:latin typeface="Arial" charset="0"/>
              </a:rPr>
              <a:t>	Exámenes médicos ocupacionales.</a:t>
            </a:r>
          </a:p>
          <a:p>
            <a:pPr defTabSz="685800" fontAlgn="base">
              <a:spcBef>
                <a:spcPct val="0"/>
              </a:spcBef>
              <a:spcAft>
                <a:spcPct val="0"/>
              </a:spcAft>
              <a:defRPr/>
            </a:pPr>
            <a:r>
              <a:rPr lang="es-PE" sz="1200" dirty="0">
                <a:solidFill>
                  <a:srgbClr val="000000"/>
                </a:solidFill>
                <a:latin typeface="Arial" charset="0"/>
              </a:rPr>
              <a:t>	Monitoreo de ruido.</a:t>
            </a:r>
          </a:p>
          <a:p>
            <a:pPr defTabSz="685800" fontAlgn="base">
              <a:spcBef>
                <a:spcPct val="0"/>
              </a:spcBef>
              <a:spcAft>
                <a:spcPct val="0"/>
              </a:spcAft>
              <a:defRPr/>
            </a:pPr>
            <a:r>
              <a:rPr lang="es-PE" sz="1200" dirty="0">
                <a:solidFill>
                  <a:srgbClr val="000000"/>
                </a:solidFill>
                <a:latin typeface="Arial" charset="0"/>
              </a:rPr>
              <a:t>               Señalización uso obligatorio de EPP.</a:t>
            </a:r>
          </a:p>
          <a:p>
            <a:pPr defTabSz="685800" fontAlgn="base">
              <a:spcBef>
                <a:spcPct val="0"/>
              </a:spcBef>
              <a:spcAft>
                <a:spcPct val="0"/>
              </a:spcAft>
              <a:defRPr/>
            </a:pPr>
            <a:endParaRPr lang="es-PE" sz="1200" dirty="0">
              <a:solidFill>
                <a:srgbClr val="000000"/>
              </a:solidFill>
              <a:latin typeface="Arial" charset="0"/>
            </a:endParaRPr>
          </a:p>
          <a:p>
            <a:pPr marL="257175" indent="-257175" defTabSz="685800" fontAlgn="base">
              <a:spcBef>
                <a:spcPct val="0"/>
              </a:spcBef>
              <a:spcAft>
                <a:spcPct val="0"/>
              </a:spcAft>
              <a:buFont typeface="+mj-lt"/>
              <a:buAutoNum type="arabicPeriod" startAt="3"/>
              <a:defRPr/>
            </a:pPr>
            <a:r>
              <a:rPr lang="es-PE" sz="1200" b="1" dirty="0">
                <a:solidFill>
                  <a:srgbClr val="006600"/>
                </a:solidFill>
                <a:latin typeface="Arial" charset="0"/>
              </a:rPr>
              <a:t>Uso de EPP:                     </a:t>
            </a:r>
          </a:p>
          <a:p>
            <a:pPr defTabSz="685800" fontAlgn="base">
              <a:spcBef>
                <a:spcPct val="0"/>
              </a:spcBef>
              <a:spcAft>
                <a:spcPct val="0"/>
              </a:spcAft>
              <a:defRPr/>
            </a:pPr>
            <a:r>
              <a:rPr lang="es-PE" sz="1200" b="1" dirty="0">
                <a:solidFill>
                  <a:srgbClr val="006600"/>
                </a:solidFill>
                <a:latin typeface="Arial" charset="0"/>
              </a:rPr>
              <a:t>	</a:t>
            </a:r>
            <a:r>
              <a:rPr lang="es-PE" sz="1200" dirty="0">
                <a:solidFill>
                  <a:srgbClr val="000000"/>
                </a:solidFill>
                <a:latin typeface="Arial" charset="0"/>
              </a:rPr>
              <a:t>Uso de tapones auditivos, orejeras.</a:t>
            </a:r>
          </a:p>
        </p:txBody>
      </p:sp>
      <p:pic>
        <p:nvPicPr>
          <p:cNvPr id="24" name="Imagen 23">
            <a:extLst>
              <a:ext uri="{FF2B5EF4-FFF2-40B4-BE49-F238E27FC236}">
                <a16:creationId xmlns:a16="http://schemas.microsoft.com/office/drawing/2014/main" id="{92F9B09A-2C07-17B7-DAED-B46CE5FED23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1067"/>
          <a:stretch/>
        </p:blipFill>
        <p:spPr>
          <a:xfrm>
            <a:off x="5404569" y="3500427"/>
            <a:ext cx="2283300" cy="1522956"/>
          </a:xfrm>
          <a:prstGeom prst="rect">
            <a:avLst/>
          </a:prstGeom>
          <a:ln w="28575">
            <a:solidFill>
              <a:srgbClr val="C00000"/>
            </a:solidFill>
          </a:ln>
        </p:spPr>
      </p:pic>
      <p:pic>
        <p:nvPicPr>
          <p:cNvPr id="23" name="Imagen 22">
            <a:extLst>
              <a:ext uri="{FF2B5EF4-FFF2-40B4-BE49-F238E27FC236}">
                <a16:creationId xmlns:a16="http://schemas.microsoft.com/office/drawing/2014/main" id="{DEC10F8C-5730-7577-5C25-8F18E0073BA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5745" b="37323"/>
          <a:stretch/>
        </p:blipFill>
        <p:spPr>
          <a:xfrm>
            <a:off x="5997811" y="5101911"/>
            <a:ext cx="2928050" cy="1678140"/>
          </a:xfrm>
          <a:prstGeom prst="rect">
            <a:avLst/>
          </a:prstGeom>
          <a:ln w="28575">
            <a:solidFill>
              <a:srgbClr val="C00000"/>
            </a:solidFill>
          </a:ln>
        </p:spPr>
      </p:pic>
      <p:pic>
        <p:nvPicPr>
          <p:cNvPr id="25" name="Imagen 24">
            <a:extLst>
              <a:ext uri="{FF2B5EF4-FFF2-40B4-BE49-F238E27FC236}">
                <a16:creationId xmlns:a16="http://schemas.microsoft.com/office/drawing/2014/main" id="{9BC8FCAC-A7C1-8691-C5FC-021EDAC50BE6}"/>
              </a:ext>
            </a:extLst>
          </p:cNvPr>
          <p:cNvPicPr>
            <a:picLocks noChangeAspect="1"/>
          </p:cNvPicPr>
          <p:nvPr/>
        </p:nvPicPr>
        <p:blipFill>
          <a:blip r:embed="rId6"/>
          <a:stretch>
            <a:fillRect/>
          </a:stretch>
        </p:blipFill>
        <p:spPr>
          <a:xfrm>
            <a:off x="4793954" y="4927838"/>
            <a:ext cx="382559" cy="513952"/>
          </a:xfrm>
          <a:prstGeom prst="rect">
            <a:avLst/>
          </a:prstGeom>
        </p:spPr>
      </p:pic>
    </p:spTree>
    <p:extLst>
      <p:ext uri="{BB962C8B-B14F-4D97-AF65-F5344CB8AC3E}">
        <p14:creationId xmlns:p14="http://schemas.microsoft.com/office/powerpoint/2010/main" val="3842341908"/>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9">
          <a:extLst>
            <a:ext uri="{FF2B5EF4-FFF2-40B4-BE49-F238E27FC236}">
              <a16:creationId xmlns:a16="http://schemas.microsoft.com/office/drawing/2014/main" id="{B7536884-D6EB-5044-F9BA-1D0117EE754E}"/>
            </a:ext>
          </a:extLst>
        </p:cNvPr>
        <p:cNvGrpSpPr/>
        <p:nvPr/>
      </p:nvGrpSpPr>
      <p:grpSpPr>
        <a:xfrm>
          <a:off x="0" y="0"/>
          <a:ext cx="0" cy="0"/>
          <a:chOff x="0" y="0"/>
          <a:chExt cx="0" cy="0"/>
        </a:xfrm>
      </p:grpSpPr>
      <p:sp>
        <p:nvSpPr>
          <p:cNvPr id="5" name="Rectangle 12">
            <a:extLst>
              <a:ext uri="{FF2B5EF4-FFF2-40B4-BE49-F238E27FC236}">
                <a16:creationId xmlns:a16="http://schemas.microsoft.com/office/drawing/2014/main" id="{94F6A2C9-5C3A-57DC-29EE-172ACA0F3560}"/>
              </a:ext>
            </a:extLst>
          </p:cNvPr>
          <p:cNvSpPr>
            <a:spLocks noChangeArrowheads="1"/>
          </p:cNvSpPr>
          <p:nvPr/>
        </p:nvSpPr>
        <p:spPr bwMode="auto">
          <a:xfrm>
            <a:off x="4110647" y="2226817"/>
            <a:ext cx="1447458" cy="708152"/>
          </a:xfrm>
          <a:prstGeom prst="rect">
            <a:avLst/>
          </a:prstGeom>
          <a:noFill/>
          <a:ln w="28575" algn="ctr">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fontAlgn="base">
              <a:spcBef>
                <a:spcPct val="0"/>
              </a:spcBef>
              <a:spcAft>
                <a:spcPct val="0"/>
              </a:spcAft>
              <a:buNone/>
            </a:pPr>
            <a:r>
              <a:rPr lang="es-ES" altLang="es-PE" sz="1050" b="1" dirty="0">
                <a:solidFill>
                  <a:srgbClr val="006600"/>
                </a:solidFill>
              </a:rPr>
              <a:t>PELIGRO</a:t>
            </a:r>
          </a:p>
          <a:p>
            <a:pPr algn="ctr" defTabSz="685800" fontAlgn="base">
              <a:spcBef>
                <a:spcPct val="0"/>
              </a:spcBef>
              <a:spcAft>
                <a:spcPct val="0"/>
              </a:spcAft>
              <a:buNone/>
            </a:pPr>
            <a:r>
              <a:rPr lang="es-ES" altLang="es-PE" sz="900" b="1" dirty="0">
                <a:solidFill>
                  <a:srgbClr val="000000"/>
                </a:solidFill>
              </a:rPr>
              <a:t>VEHICULOS </a:t>
            </a:r>
          </a:p>
          <a:p>
            <a:pPr algn="ctr" defTabSz="685800" fontAlgn="base">
              <a:spcBef>
                <a:spcPct val="0"/>
              </a:spcBef>
              <a:spcAft>
                <a:spcPct val="0"/>
              </a:spcAft>
              <a:buNone/>
            </a:pPr>
            <a:r>
              <a:rPr lang="es-ES" altLang="es-PE" sz="900" b="1" dirty="0">
                <a:solidFill>
                  <a:srgbClr val="000000"/>
                </a:solidFill>
              </a:rPr>
              <a:t>MOTORIZADOS</a:t>
            </a:r>
          </a:p>
        </p:txBody>
      </p:sp>
      <p:sp>
        <p:nvSpPr>
          <p:cNvPr id="8" name="Rectangle 13">
            <a:extLst>
              <a:ext uri="{FF2B5EF4-FFF2-40B4-BE49-F238E27FC236}">
                <a16:creationId xmlns:a16="http://schemas.microsoft.com/office/drawing/2014/main" id="{41EF68F8-9FA8-F272-C781-869D514964CA}"/>
              </a:ext>
            </a:extLst>
          </p:cNvPr>
          <p:cNvSpPr>
            <a:spLocks noChangeArrowheads="1"/>
          </p:cNvSpPr>
          <p:nvPr/>
        </p:nvSpPr>
        <p:spPr bwMode="auto">
          <a:xfrm>
            <a:off x="5836711" y="2231134"/>
            <a:ext cx="1398536" cy="708152"/>
          </a:xfrm>
          <a:prstGeom prst="rect">
            <a:avLst/>
          </a:prstGeom>
          <a:noFill/>
          <a:ln w="28575" algn="ctr">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fontAlgn="base">
              <a:spcBef>
                <a:spcPct val="0"/>
              </a:spcBef>
              <a:spcAft>
                <a:spcPct val="0"/>
              </a:spcAft>
              <a:buNone/>
            </a:pPr>
            <a:r>
              <a:rPr lang="es-ES" altLang="es-PE" sz="1050" b="1" dirty="0">
                <a:solidFill>
                  <a:srgbClr val="006600"/>
                </a:solidFill>
              </a:rPr>
              <a:t>RIESGO</a:t>
            </a:r>
          </a:p>
          <a:p>
            <a:pPr algn="ctr" defTabSz="685800" fontAlgn="base">
              <a:spcBef>
                <a:spcPct val="0"/>
              </a:spcBef>
              <a:spcAft>
                <a:spcPct val="0"/>
              </a:spcAft>
              <a:buNone/>
            </a:pPr>
            <a:r>
              <a:rPr lang="es-ES" altLang="es-PE" sz="900" b="1" dirty="0">
                <a:solidFill>
                  <a:srgbClr val="000000"/>
                </a:solidFill>
              </a:rPr>
              <a:t>PROBABILIDAD DE </a:t>
            </a:r>
          </a:p>
          <a:p>
            <a:pPr algn="ctr" defTabSz="685800" fontAlgn="base">
              <a:spcBef>
                <a:spcPct val="0"/>
              </a:spcBef>
              <a:spcAft>
                <a:spcPct val="0"/>
              </a:spcAft>
              <a:buNone/>
            </a:pPr>
            <a:r>
              <a:rPr lang="es-ES" altLang="es-PE" sz="900" b="1" dirty="0">
                <a:solidFill>
                  <a:srgbClr val="000000"/>
                </a:solidFill>
              </a:rPr>
              <a:t>ATROPELLOS, </a:t>
            </a:r>
          </a:p>
          <a:p>
            <a:pPr algn="ctr" defTabSz="685800" fontAlgn="base">
              <a:spcBef>
                <a:spcPct val="0"/>
              </a:spcBef>
              <a:spcAft>
                <a:spcPct val="0"/>
              </a:spcAft>
              <a:buNone/>
            </a:pPr>
            <a:r>
              <a:rPr lang="es-ES" altLang="es-PE" sz="900" b="1" dirty="0">
                <a:solidFill>
                  <a:srgbClr val="000000"/>
                </a:solidFill>
              </a:rPr>
              <a:t>GOLPES.</a:t>
            </a:r>
          </a:p>
        </p:txBody>
      </p:sp>
      <p:sp>
        <p:nvSpPr>
          <p:cNvPr id="15" name="Rectangle 14">
            <a:extLst>
              <a:ext uri="{FF2B5EF4-FFF2-40B4-BE49-F238E27FC236}">
                <a16:creationId xmlns:a16="http://schemas.microsoft.com/office/drawing/2014/main" id="{2E44B1AD-61D9-1574-8F4F-5607C4172875}"/>
              </a:ext>
            </a:extLst>
          </p:cNvPr>
          <p:cNvSpPr>
            <a:spLocks noChangeArrowheads="1"/>
          </p:cNvSpPr>
          <p:nvPr/>
        </p:nvSpPr>
        <p:spPr bwMode="auto">
          <a:xfrm>
            <a:off x="7513853" y="2226817"/>
            <a:ext cx="1447458" cy="708152"/>
          </a:xfrm>
          <a:prstGeom prst="rect">
            <a:avLst/>
          </a:prstGeom>
          <a:noFill/>
          <a:ln w="28575" algn="ctr">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fontAlgn="base">
              <a:spcBef>
                <a:spcPct val="0"/>
              </a:spcBef>
              <a:spcAft>
                <a:spcPct val="0"/>
              </a:spcAft>
              <a:buNone/>
            </a:pPr>
            <a:r>
              <a:rPr lang="es-ES" altLang="es-PE" sz="1050" b="1" dirty="0">
                <a:solidFill>
                  <a:srgbClr val="006600"/>
                </a:solidFill>
              </a:rPr>
              <a:t>ACCIDENTE </a:t>
            </a:r>
          </a:p>
          <a:p>
            <a:pPr algn="ctr" defTabSz="685800" fontAlgn="base">
              <a:spcBef>
                <a:spcPct val="0"/>
              </a:spcBef>
              <a:spcAft>
                <a:spcPct val="0"/>
              </a:spcAft>
              <a:buNone/>
            </a:pPr>
            <a:r>
              <a:rPr lang="es-ES" altLang="es-PE" sz="900" b="1" dirty="0">
                <a:solidFill>
                  <a:srgbClr val="000000"/>
                </a:solidFill>
              </a:rPr>
              <a:t>CONTUSIONES, </a:t>
            </a:r>
          </a:p>
          <a:p>
            <a:pPr algn="ctr" defTabSz="685800" fontAlgn="base">
              <a:spcBef>
                <a:spcPct val="0"/>
              </a:spcBef>
              <a:spcAft>
                <a:spcPct val="0"/>
              </a:spcAft>
              <a:buNone/>
            </a:pPr>
            <a:r>
              <a:rPr lang="es-ES" altLang="es-PE" sz="900" b="1" dirty="0">
                <a:solidFill>
                  <a:srgbClr val="000000"/>
                </a:solidFill>
              </a:rPr>
              <a:t>FRACTURAS, </a:t>
            </a:r>
          </a:p>
          <a:p>
            <a:pPr algn="ctr" defTabSz="685800" fontAlgn="base">
              <a:spcBef>
                <a:spcPct val="0"/>
              </a:spcBef>
              <a:spcAft>
                <a:spcPct val="0"/>
              </a:spcAft>
              <a:buNone/>
            </a:pPr>
            <a:r>
              <a:rPr lang="es-ES" altLang="es-PE" sz="900" b="1" dirty="0">
                <a:solidFill>
                  <a:srgbClr val="000000"/>
                </a:solidFill>
              </a:rPr>
              <a:t>MUERTE.</a:t>
            </a:r>
            <a:endParaRPr lang="es-ES" altLang="es-PE" sz="1050" b="1" dirty="0">
              <a:solidFill>
                <a:srgbClr val="000000"/>
              </a:solidFill>
            </a:endParaRPr>
          </a:p>
        </p:txBody>
      </p:sp>
      <p:sp>
        <p:nvSpPr>
          <p:cNvPr id="17" name="CuadroTexto 16">
            <a:extLst>
              <a:ext uri="{FF2B5EF4-FFF2-40B4-BE49-F238E27FC236}">
                <a16:creationId xmlns:a16="http://schemas.microsoft.com/office/drawing/2014/main" id="{0775A110-C00B-5CD4-EDC9-205D0066DEE0}"/>
              </a:ext>
            </a:extLst>
          </p:cNvPr>
          <p:cNvSpPr txBox="1"/>
          <p:nvPr/>
        </p:nvSpPr>
        <p:spPr>
          <a:xfrm>
            <a:off x="945323" y="3607070"/>
            <a:ext cx="2476500" cy="300082"/>
          </a:xfrm>
          <a:prstGeom prst="rect">
            <a:avLst/>
          </a:prstGeom>
          <a:noFill/>
        </p:spPr>
        <p:txBody>
          <a:bodyPr wrap="square" rtlCol="0">
            <a:spAutoFit/>
          </a:bodyPr>
          <a:lstStyle/>
          <a:p>
            <a:pPr algn="ctr" defTabSz="685800" eaLnBrk="0" fontAlgn="base" hangingPunct="0">
              <a:spcBef>
                <a:spcPct val="0"/>
              </a:spcBef>
              <a:spcAft>
                <a:spcPct val="0"/>
              </a:spcAft>
            </a:pPr>
            <a:r>
              <a:rPr lang="es-PE" sz="1350" b="1" dirty="0">
                <a:solidFill>
                  <a:srgbClr val="C00000"/>
                </a:solidFill>
                <a:latin typeface="Arial" panose="020B0604020202020204" pitchFamily="34" charset="0"/>
              </a:rPr>
              <a:t>Transpaletas Eléctricas</a:t>
            </a:r>
          </a:p>
        </p:txBody>
      </p:sp>
      <p:pic>
        <p:nvPicPr>
          <p:cNvPr id="18" name="Imagen 17">
            <a:extLst>
              <a:ext uri="{FF2B5EF4-FFF2-40B4-BE49-F238E27FC236}">
                <a16:creationId xmlns:a16="http://schemas.microsoft.com/office/drawing/2014/main" id="{A6CC16FA-BC67-1233-D6C6-C5324FD808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5105" y="1177366"/>
            <a:ext cx="3296936" cy="2359047"/>
          </a:xfrm>
          <a:prstGeom prst="rect">
            <a:avLst/>
          </a:prstGeom>
          <a:ln w="28575">
            <a:solidFill>
              <a:srgbClr val="C00000"/>
            </a:solidFill>
          </a:ln>
        </p:spPr>
      </p:pic>
      <p:sp>
        <p:nvSpPr>
          <p:cNvPr id="22" name="1 CuadroTexto">
            <a:extLst>
              <a:ext uri="{FF2B5EF4-FFF2-40B4-BE49-F238E27FC236}">
                <a16:creationId xmlns:a16="http://schemas.microsoft.com/office/drawing/2014/main" id="{9DEAAAC7-DCE7-F777-DD5A-B4E1E74A93BE}"/>
              </a:ext>
            </a:extLst>
          </p:cNvPr>
          <p:cNvSpPr txBox="1"/>
          <p:nvPr/>
        </p:nvSpPr>
        <p:spPr>
          <a:xfrm>
            <a:off x="305554" y="4276553"/>
            <a:ext cx="3939102" cy="2308324"/>
          </a:xfrm>
          <a:prstGeom prst="rect">
            <a:avLst/>
          </a:prstGeom>
          <a:noFill/>
          <a:ln w="28575">
            <a:solidFill>
              <a:srgbClr val="C00000"/>
            </a:solidFill>
          </a:ln>
        </p:spPr>
        <p:txBody>
          <a:bodyPr wrap="square">
            <a:spAutoFit/>
          </a:bodyPr>
          <a:lstStyle/>
          <a:p>
            <a:pPr marL="257175" indent="-257175" defTabSz="685800" fontAlgn="base">
              <a:spcBef>
                <a:spcPct val="0"/>
              </a:spcBef>
              <a:spcAft>
                <a:spcPct val="0"/>
              </a:spcAft>
              <a:buFontTx/>
              <a:buAutoNum type="arabicPeriod"/>
              <a:defRPr/>
            </a:pPr>
            <a:endParaRPr lang="es-PE" sz="1200" b="1" dirty="0">
              <a:solidFill>
                <a:srgbClr val="006600"/>
              </a:solidFill>
              <a:latin typeface="Arial" charset="0"/>
            </a:endParaRPr>
          </a:p>
          <a:p>
            <a:pPr marL="257175" indent="-257175" defTabSz="685800" fontAlgn="base">
              <a:spcBef>
                <a:spcPct val="0"/>
              </a:spcBef>
              <a:spcAft>
                <a:spcPct val="0"/>
              </a:spcAft>
              <a:buFontTx/>
              <a:buAutoNum type="arabicPeriod"/>
              <a:defRPr/>
            </a:pPr>
            <a:r>
              <a:rPr lang="es-PE" sz="1200" b="1" dirty="0">
                <a:solidFill>
                  <a:srgbClr val="006600"/>
                </a:solidFill>
                <a:latin typeface="Arial" charset="0"/>
              </a:rPr>
              <a:t>Control de Ingeniería:     </a:t>
            </a:r>
          </a:p>
          <a:p>
            <a:pPr defTabSz="685800" fontAlgn="base">
              <a:spcBef>
                <a:spcPct val="0"/>
              </a:spcBef>
              <a:spcAft>
                <a:spcPct val="0"/>
              </a:spcAft>
              <a:defRPr/>
            </a:pPr>
            <a:r>
              <a:rPr lang="es-PE" sz="1200" dirty="0">
                <a:solidFill>
                  <a:srgbClr val="000000"/>
                </a:solidFill>
                <a:latin typeface="Arial" charset="0"/>
              </a:rPr>
              <a:t>      	Líneas peatonales.</a:t>
            </a:r>
          </a:p>
          <a:p>
            <a:pPr defTabSz="685800" fontAlgn="base">
              <a:spcBef>
                <a:spcPct val="0"/>
              </a:spcBef>
              <a:spcAft>
                <a:spcPct val="0"/>
              </a:spcAft>
              <a:defRPr/>
            </a:pPr>
            <a:r>
              <a:rPr lang="es-PE" sz="1200" dirty="0">
                <a:solidFill>
                  <a:srgbClr val="000000"/>
                </a:solidFill>
                <a:latin typeface="Arial" charset="0"/>
              </a:rPr>
              <a:t>	No hablar por teléfono caminando</a:t>
            </a:r>
          </a:p>
          <a:p>
            <a:pPr defTabSz="685800" fontAlgn="base">
              <a:spcBef>
                <a:spcPct val="0"/>
              </a:spcBef>
              <a:spcAft>
                <a:spcPct val="0"/>
              </a:spcAft>
              <a:defRPr/>
            </a:pPr>
            <a:r>
              <a:rPr lang="es-PE" sz="1200" dirty="0">
                <a:solidFill>
                  <a:srgbClr val="000000"/>
                </a:solidFill>
                <a:latin typeface="Arial" charset="0"/>
              </a:rPr>
              <a:t>	Espejos en intersecciones. </a:t>
            </a:r>
          </a:p>
          <a:p>
            <a:pPr defTabSz="685800" fontAlgn="base">
              <a:spcBef>
                <a:spcPct val="0"/>
              </a:spcBef>
              <a:spcAft>
                <a:spcPct val="0"/>
              </a:spcAft>
              <a:defRPr/>
            </a:pPr>
            <a:r>
              <a:rPr lang="es-PE" sz="1200" dirty="0">
                <a:solidFill>
                  <a:srgbClr val="000000"/>
                </a:solidFill>
                <a:latin typeface="Arial" charset="0"/>
              </a:rPr>
              <a:t>                                                </a:t>
            </a:r>
          </a:p>
          <a:p>
            <a:pPr marL="257175" indent="-257175" defTabSz="685800" fontAlgn="base">
              <a:spcBef>
                <a:spcPct val="0"/>
              </a:spcBef>
              <a:spcAft>
                <a:spcPct val="0"/>
              </a:spcAft>
              <a:buFont typeface="+mj-lt"/>
              <a:buAutoNum type="arabicPeriod" startAt="2"/>
              <a:defRPr/>
            </a:pPr>
            <a:r>
              <a:rPr lang="es-PE" sz="1200" b="1" dirty="0">
                <a:solidFill>
                  <a:srgbClr val="006600"/>
                </a:solidFill>
                <a:latin typeface="Arial" charset="0"/>
              </a:rPr>
              <a:t>Control Administrativo:    	</a:t>
            </a:r>
          </a:p>
          <a:p>
            <a:pPr defTabSz="685800" fontAlgn="base">
              <a:spcBef>
                <a:spcPct val="0"/>
              </a:spcBef>
              <a:spcAft>
                <a:spcPct val="0"/>
              </a:spcAft>
              <a:defRPr/>
            </a:pPr>
            <a:r>
              <a:rPr lang="es-PE" sz="1200" b="1" dirty="0">
                <a:solidFill>
                  <a:srgbClr val="006600"/>
                </a:solidFill>
                <a:latin typeface="Arial" charset="0"/>
              </a:rPr>
              <a:t>	</a:t>
            </a:r>
            <a:r>
              <a:rPr lang="es-PE" sz="1200" dirty="0">
                <a:solidFill>
                  <a:srgbClr val="000000"/>
                </a:solidFill>
                <a:latin typeface="Arial" charset="0"/>
              </a:rPr>
              <a:t>Señalizaciones         </a:t>
            </a:r>
          </a:p>
          <a:p>
            <a:pPr defTabSz="685800" fontAlgn="base">
              <a:spcBef>
                <a:spcPct val="0"/>
              </a:spcBef>
              <a:spcAft>
                <a:spcPct val="0"/>
              </a:spcAft>
              <a:defRPr/>
            </a:pPr>
            <a:r>
              <a:rPr lang="es-PE" sz="1200" dirty="0">
                <a:solidFill>
                  <a:srgbClr val="000000"/>
                </a:solidFill>
                <a:latin typeface="Arial" charset="0"/>
              </a:rPr>
              <a:t>	</a:t>
            </a:r>
            <a:r>
              <a:rPr lang="es-PE" sz="1200" dirty="0">
                <a:solidFill>
                  <a:srgbClr val="000000"/>
                </a:solidFill>
                <a:highlight>
                  <a:srgbClr val="FFFF00"/>
                </a:highlight>
                <a:latin typeface="Arial" charset="0"/>
              </a:rPr>
              <a:t>Transito</a:t>
            </a:r>
            <a:r>
              <a:rPr lang="es-PE" sz="1200" dirty="0">
                <a:solidFill>
                  <a:srgbClr val="000000"/>
                </a:solidFill>
                <a:latin typeface="Arial" charset="0"/>
              </a:rPr>
              <a:t> </a:t>
            </a:r>
            <a:r>
              <a:rPr lang="es-PE" sz="1200" dirty="0">
                <a:solidFill>
                  <a:srgbClr val="000000"/>
                </a:solidFill>
                <a:highlight>
                  <a:srgbClr val="FFFF00"/>
                </a:highlight>
                <a:latin typeface="Arial" charset="0"/>
              </a:rPr>
              <a:t>por</a:t>
            </a:r>
            <a:r>
              <a:rPr lang="es-PE" sz="1200" dirty="0">
                <a:solidFill>
                  <a:srgbClr val="000000"/>
                </a:solidFill>
                <a:latin typeface="Arial" charset="0"/>
              </a:rPr>
              <a:t> </a:t>
            </a:r>
            <a:r>
              <a:rPr lang="es-PE" sz="1200" dirty="0">
                <a:solidFill>
                  <a:srgbClr val="000000"/>
                </a:solidFill>
                <a:highlight>
                  <a:srgbClr val="FFFF00"/>
                </a:highlight>
                <a:latin typeface="Arial" charset="0"/>
              </a:rPr>
              <a:t>zonas</a:t>
            </a:r>
            <a:r>
              <a:rPr lang="es-PE" sz="1200" dirty="0">
                <a:solidFill>
                  <a:srgbClr val="000000"/>
                </a:solidFill>
                <a:latin typeface="Arial" charset="0"/>
              </a:rPr>
              <a:t> </a:t>
            </a:r>
            <a:r>
              <a:rPr lang="es-PE" sz="1200" dirty="0">
                <a:solidFill>
                  <a:srgbClr val="000000"/>
                </a:solidFill>
                <a:highlight>
                  <a:srgbClr val="FFFF00"/>
                </a:highlight>
                <a:latin typeface="Arial" charset="0"/>
              </a:rPr>
              <a:t>peatonales</a:t>
            </a:r>
            <a:r>
              <a:rPr lang="es-PE" sz="1200" dirty="0">
                <a:solidFill>
                  <a:srgbClr val="000000"/>
                </a:solidFill>
                <a:latin typeface="Arial" charset="0"/>
              </a:rPr>
              <a:t>                                      	Montacarguistas certificados.</a:t>
            </a:r>
          </a:p>
          <a:p>
            <a:pPr defTabSz="685800" fontAlgn="base">
              <a:spcBef>
                <a:spcPct val="0"/>
              </a:spcBef>
              <a:spcAft>
                <a:spcPct val="0"/>
              </a:spcAft>
              <a:defRPr/>
            </a:pPr>
            <a:r>
              <a:rPr lang="es-PE" sz="1200" dirty="0">
                <a:solidFill>
                  <a:srgbClr val="000000"/>
                </a:solidFill>
                <a:latin typeface="Arial" charset="0"/>
              </a:rPr>
              <a:t>	Exámenes médicos ocupacionales.</a:t>
            </a:r>
          </a:p>
          <a:p>
            <a:pPr defTabSz="685800" fontAlgn="base">
              <a:spcBef>
                <a:spcPct val="0"/>
              </a:spcBef>
              <a:spcAft>
                <a:spcPct val="0"/>
              </a:spcAft>
              <a:defRPr/>
            </a:pPr>
            <a:r>
              <a:rPr lang="es-PE" sz="1200" dirty="0">
                <a:solidFill>
                  <a:srgbClr val="000000"/>
                </a:solidFill>
                <a:latin typeface="Arial" charset="0"/>
              </a:rPr>
              <a:t>	Prohibición de uso de celular durante tránsito</a:t>
            </a:r>
          </a:p>
        </p:txBody>
      </p:sp>
      <p:sp>
        <p:nvSpPr>
          <p:cNvPr id="23" name="Text Box 9">
            <a:extLst>
              <a:ext uri="{FF2B5EF4-FFF2-40B4-BE49-F238E27FC236}">
                <a16:creationId xmlns:a16="http://schemas.microsoft.com/office/drawing/2014/main" id="{06D2000F-C22A-D52D-13D4-BC6A2986962A}"/>
              </a:ext>
            </a:extLst>
          </p:cNvPr>
          <p:cNvSpPr txBox="1">
            <a:spLocks noChangeArrowheads="1"/>
          </p:cNvSpPr>
          <p:nvPr/>
        </p:nvSpPr>
        <p:spPr bwMode="auto">
          <a:xfrm>
            <a:off x="305554" y="3977809"/>
            <a:ext cx="229259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fontAlgn="base">
              <a:spcBef>
                <a:spcPct val="50000"/>
              </a:spcBef>
              <a:spcAft>
                <a:spcPct val="0"/>
              </a:spcAft>
              <a:buNone/>
            </a:pPr>
            <a:r>
              <a:rPr lang="es-ES" altLang="es-PE" sz="1050" b="1" dirty="0">
                <a:solidFill>
                  <a:srgbClr val="C00000"/>
                </a:solidFill>
              </a:rPr>
              <a:t>CONTROLES OPERACIONALES</a:t>
            </a:r>
          </a:p>
        </p:txBody>
      </p:sp>
      <p:pic>
        <p:nvPicPr>
          <p:cNvPr id="24" name="Imagen 23">
            <a:extLst>
              <a:ext uri="{FF2B5EF4-FFF2-40B4-BE49-F238E27FC236}">
                <a16:creationId xmlns:a16="http://schemas.microsoft.com/office/drawing/2014/main" id="{33C58371-0B52-F16F-92C4-67A4787B732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6121"/>
          <a:stretch/>
        </p:blipFill>
        <p:spPr>
          <a:xfrm>
            <a:off x="6968731" y="3752811"/>
            <a:ext cx="1869715" cy="1381684"/>
          </a:xfrm>
          <a:prstGeom prst="rect">
            <a:avLst/>
          </a:prstGeom>
          <a:ln w="28575">
            <a:solidFill>
              <a:srgbClr val="C00000"/>
            </a:solidFill>
          </a:ln>
        </p:spPr>
      </p:pic>
      <p:pic>
        <p:nvPicPr>
          <p:cNvPr id="25" name="Picture 2" descr="Resultado de imagen para señal de paso de montacargas">
            <a:extLst>
              <a:ext uri="{FF2B5EF4-FFF2-40B4-BE49-F238E27FC236}">
                <a16:creationId xmlns:a16="http://schemas.microsoft.com/office/drawing/2014/main" id="{6FE4564B-5CF6-8A17-40C0-45B94901F3F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1729" r="12267"/>
          <a:stretch/>
        </p:blipFill>
        <p:spPr bwMode="auto">
          <a:xfrm>
            <a:off x="4620545" y="3752808"/>
            <a:ext cx="2256029" cy="296832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6" name="Imagen 25">
            <a:extLst>
              <a:ext uri="{FF2B5EF4-FFF2-40B4-BE49-F238E27FC236}">
                <a16:creationId xmlns:a16="http://schemas.microsoft.com/office/drawing/2014/main" id="{50C38998-DAD2-0C5D-F76A-DC78924A5ABC}"/>
              </a:ext>
            </a:extLst>
          </p:cNvPr>
          <p:cNvPicPr>
            <a:picLocks noChangeAspect="1"/>
          </p:cNvPicPr>
          <p:nvPr/>
        </p:nvPicPr>
        <p:blipFill rotWithShape="1">
          <a:blip r:embed="rId6">
            <a:extLst>
              <a:ext uri="{28A0092B-C50C-407E-A947-70E740481C1C}">
                <a14:useLocalDpi xmlns:a14="http://schemas.microsoft.com/office/drawing/2010/main" val="0"/>
              </a:ext>
            </a:extLst>
          </a:blip>
          <a:srcRect l="22680" t="-642" r="9281"/>
          <a:stretch/>
        </p:blipFill>
        <p:spPr>
          <a:xfrm>
            <a:off x="6962214" y="5172377"/>
            <a:ext cx="1869714" cy="1548756"/>
          </a:xfrm>
          <a:prstGeom prst="rect">
            <a:avLst/>
          </a:prstGeom>
          <a:ln w="28575">
            <a:solidFill>
              <a:srgbClr val="C00000"/>
            </a:solidFill>
          </a:ln>
        </p:spPr>
      </p:pic>
      <p:pic>
        <p:nvPicPr>
          <p:cNvPr id="27" name="Imagen 26">
            <a:extLst>
              <a:ext uri="{FF2B5EF4-FFF2-40B4-BE49-F238E27FC236}">
                <a16:creationId xmlns:a16="http://schemas.microsoft.com/office/drawing/2014/main" id="{67CA1A0C-C342-EE13-680D-76E72CA4C9AB}"/>
              </a:ext>
            </a:extLst>
          </p:cNvPr>
          <p:cNvPicPr>
            <a:picLocks noChangeAspect="1"/>
          </p:cNvPicPr>
          <p:nvPr/>
        </p:nvPicPr>
        <p:blipFill>
          <a:blip r:embed="rId7"/>
          <a:stretch>
            <a:fillRect/>
          </a:stretch>
        </p:blipFill>
        <p:spPr>
          <a:xfrm>
            <a:off x="4375680" y="5216803"/>
            <a:ext cx="318449" cy="427823"/>
          </a:xfrm>
          <a:prstGeom prst="rect">
            <a:avLst/>
          </a:prstGeom>
        </p:spPr>
      </p:pic>
      <p:sp>
        <p:nvSpPr>
          <p:cNvPr id="28" name="CuadroTexto 27">
            <a:extLst>
              <a:ext uri="{FF2B5EF4-FFF2-40B4-BE49-F238E27FC236}">
                <a16:creationId xmlns:a16="http://schemas.microsoft.com/office/drawing/2014/main" id="{443F39EA-668F-10CC-6AA6-64309EAA1C8A}"/>
              </a:ext>
            </a:extLst>
          </p:cNvPr>
          <p:cNvSpPr txBox="1"/>
          <p:nvPr/>
        </p:nvSpPr>
        <p:spPr>
          <a:xfrm>
            <a:off x="0" y="298450"/>
            <a:ext cx="9141714" cy="655438"/>
          </a:xfrm>
          <a:prstGeom prst="rect">
            <a:avLst/>
          </a:prstGeom>
        </p:spPr>
        <p:txBody>
          <a:bodyPr vert="horz" lIns="68580" tIns="34290" rIns="68580" bIns="34290" rtlCol="0" anchor="b">
            <a:normAutofit/>
          </a:bodyPr>
          <a:lstStyle/>
          <a:p>
            <a:r>
              <a:rPr lang="es-ES" sz="2400" b="1" dirty="0">
                <a:solidFill>
                  <a:srgbClr val="BB1F6D"/>
                </a:solidFill>
                <a:latin typeface="Arial" panose="020B0604020202020204" pitchFamily="34" charset="0"/>
                <a:cs typeface="Arial" panose="020B0604020202020204" pitchFamily="34" charset="0"/>
              </a:rPr>
              <a:t>TRÁNSITO DE EQUIPOS MÓVILES</a:t>
            </a:r>
          </a:p>
        </p:txBody>
      </p:sp>
      <p:cxnSp>
        <p:nvCxnSpPr>
          <p:cNvPr id="29" name="Conector recto 28">
            <a:extLst>
              <a:ext uri="{FF2B5EF4-FFF2-40B4-BE49-F238E27FC236}">
                <a16:creationId xmlns:a16="http://schemas.microsoft.com/office/drawing/2014/main" id="{2E17E1E0-2A51-9D83-319F-CD6A4C60CC54}"/>
              </a:ext>
            </a:extLst>
          </p:cNvPr>
          <p:cNvCxnSpPr/>
          <p:nvPr/>
        </p:nvCxnSpPr>
        <p:spPr>
          <a:xfrm>
            <a:off x="0" y="974725"/>
            <a:ext cx="9144000" cy="0"/>
          </a:xfrm>
          <a:prstGeom prst="line">
            <a:avLst/>
          </a:prstGeom>
          <a:ln w="57150">
            <a:solidFill>
              <a:srgbClr val="BB1F6D"/>
            </a:solidFill>
          </a:ln>
        </p:spPr>
        <p:style>
          <a:lnRef idx="1">
            <a:schemeClr val="accent1"/>
          </a:lnRef>
          <a:fillRef idx="0">
            <a:schemeClr val="accent1"/>
          </a:fillRef>
          <a:effectRef idx="0">
            <a:schemeClr val="accent1"/>
          </a:effectRef>
          <a:fontRef idx="minor">
            <a:schemeClr val="tx1"/>
          </a:fontRef>
        </p:style>
      </p:cxnSp>
      <p:cxnSp>
        <p:nvCxnSpPr>
          <p:cNvPr id="30" name="Conector recto de flecha 29">
            <a:extLst>
              <a:ext uri="{FF2B5EF4-FFF2-40B4-BE49-F238E27FC236}">
                <a16:creationId xmlns:a16="http://schemas.microsoft.com/office/drawing/2014/main" id="{692C5519-F71E-4506-8408-1C13C9B16896}"/>
              </a:ext>
            </a:extLst>
          </p:cNvPr>
          <p:cNvCxnSpPr>
            <a:stCxn id="5" idx="3"/>
            <a:endCxn id="8" idx="1"/>
          </p:cNvCxnSpPr>
          <p:nvPr/>
        </p:nvCxnSpPr>
        <p:spPr>
          <a:xfrm>
            <a:off x="5558105" y="2580893"/>
            <a:ext cx="278606" cy="4317"/>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ector recto de flecha 30">
            <a:extLst>
              <a:ext uri="{FF2B5EF4-FFF2-40B4-BE49-F238E27FC236}">
                <a16:creationId xmlns:a16="http://schemas.microsoft.com/office/drawing/2014/main" id="{04D35ADD-082C-1898-77D7-594F80DA362C}"/>
              </a:ext>
            </a:extLst>
          </p:cNvPr>
          <p:cNvCxnSpPr>
            <a:cxnSpLocks/>
            <a:stCxn id="8" idx="3"/>
            <a:endCxn id="15" idx="1"/>
          </p:cNvCxnSpPr>
          <p:nvPr/>
        </p:nvCxnSpPr>
        <p:spPr>
          <a:xfrm flipV="1">
            <a:off x="7235247" y="2580893"/>
            <a:ext cx="278606" cy="4317"/>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ector recto 34">
            <a:extLst>
              <a:ext uri="{FF2B5EF4-FFF2-40B4-BE49-F238E27FC236}">
                <a16:creationId xmlns:a16="http://schemas.microsoft.com/office/drawing/2014/main" id="{687CDFE0-6706-E349-E95F-D0524ADB256D}"/>
              </a:ext>
            </a:extLst>
          </p:cNvPr>
          <p:cNvCxnSpPr/>
          <p:nvPr/>
        </p:nvCxnSpPr>
        <p:spPr>
          <a:xfrm>
            <a:off x="6962214" y="5172377"/>
            <a:ext cx="1869714" cy="154875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Conector recto 35">
            <a:extLst>
              <a:ext uri="{FF2B5EF4-FFF2-40B4-BE49-F238E27FC236}">
                <a16:creationId xmlns:a16="http://schemas.microsoft.com/office/drawing/2014/main" id="{FB6DD873-8647-C99C-3707-29936A343916}"/>
              </a:ext>
            </a:extLst>
          </p:cNvPr>
          <p:cNvCxnSpPr>
            <a:cxnSpLocks/>
          </p:cNvCxnSpPr>
          <p:nvPr/>
        </p:nvCxnSpPr>
        <p:spPr>
          <a:xfrm flipH="1">
            <a:off x="6968731" y="5168060"/>
            <a:ext cx="1863197" cy="154875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3398731"/>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9">
          <a:extLst>
            <a:ext uri="{FF2B5EF4-FFF2-40B4-BE49-F238E27FC236}">
              <a16:creationId xmlns:a16="http://schemas.microsoft.com/office/drawing/2014/main" id="{342DE5BB-8E40-70DA-06A9-9F209B36B9D2}"/>
            </a:ext>
          </a:extLst>
        </p:cNvPr>
        <p:cNvGrpSpPr/>
        <p:nvPr/>
      </p:nvGrpSpPr>
      <p:grpSpPr>
        <a:xfrm>
          <a:off x="0" y="0"/>
          <a:ext cx="0" cy="0"/>
          <a:chOff x="0" y="0"/>
          <a:chExt cx="0" cy="0"/>
        </a:xfrm>
      </p:grpSpPr>
      <p:sp>
        <p:nvSpPr>
          <p:cNvPr id="2" name="Rectangle 12">
            <a:extLst>
              <a:ext uri="{FF2B5EF4-FFF2-40B4-BE49-F238E27FC236}">
                <a16:creationId xmlns:a16="http://schemas.microsoft.com/office/drawing/2014/main" id="{1732C684-ADBD-AC2E-DD8D-27BA44A50FE7}"/>
              </a:ext>
            </a:extLst>
          </p:cNvPr>
          <p:cNvSpPr>
            <a:spLocks noChangeArrowheads="1"/>
          </p:cNvSpPr>
          <p:nvPr/>
        </p:nvSpPr>
        <p:spPr bwMode="auto">
          <a:xfrm>
            <a:off x="1403542" y="3658082"/>
            <a:ext cx="1620441" cy="656533"/>
          </a:xfrm>
          <a:prstGeom prst="rect">
            <a:avLst/>
          </a:prstGeom>
          <a:noFill/>
          <a:ln w="28575" algn="ctr">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fontAlgn="base">
              <a:spcBef>
                <a:spcPct val="0"/>
              </a:spcBef>
              <a:spcAft>
                <a:spcPct val="0"/>
              </a:spcAft>
              <a:buNone/>
            </a:pPr>
            <a:r>
              <a:rPr lang="es-ES" altLang="es-PE" sz="1050" b="1" dirty="0">
                <a:solidFill>
                  <a:srgbClr val="006600"/>
                </a:solidFill>
              </a:rPr>
              <a:t>PELIGRO</a:t>
            </a:r>
          </a:p>
          <a:p>
            <a:pPr algn="ctr" defTabSz="685800" fontAlgn="base">
              <a:spcBef>
                <a:spcPct val="0"/>
              </a:spcBef>
              <a:spcAft>
                <a:spcPct val="0"/>
              </a:spcAft>
              <a:buNone/>
            </a:pPr>
            <a:r>
              <a:rPr lang="es-ES" altLang="es-PE" sz="900" b="1" dirty="0">
                <a:solidFill>
                  <a:srgbClr val="000000"/>
                </a:solidFill>
              </a:rPr>
              <a:t>PIEZAS MECANICAS </a:t>
            </a:r>
          </a:p>
          <a:p>
            <a:pPr algn="ctr" defTabSz="685800" fontAlgn="base">
              <a:spcBef>
                <a:spcPct val="0"/>
              </a:spcBef>
              <a:spcAft>
                <a:spcPct val="0"/>
              </a:spcAft>
              <a:buNone/>
            </a:pPr>
            <a:r>
              <a:rPr lang="es-ES" altLang="es-PE" sz="900" b="1" dirty="0">
                <a:solidFill>
                  <a:srgbClr val="000000"/>
                </a:solidFill>
              </a:rPr>
              <a:t>       EN MOVIMIENTO	</a:t>
            </a:r>
          </a:p>
        </p:txBody>
      </p:sp>
      <p:sp>
        <p:nvSpPr>
          <p:cNvPr id="4" name="Rectangle 13">
            <a:extLst>
              <a:ext uri="{FF2B5EF4-FFF2-40B4-BE49-F238E27FC236}">
                <a16:creationId xmlns:a16="http://schemas.microsoft.com/office/drawing/2014/main" id="{A9014F09-B781-FA24-C124-DA3126C3C18F}"/>
              </a:ext>
            </a:extLst>
          </p:cNvPr>
          <p:cNvSpPr>
            <a:spLocks noChangeArrowheads="1"/>
          </p:cNvSpPr>
          <p:nvPr/>
        </p:nvSpPr>
        <p:spPr bwMode="auto">
          <a:xfrm>
            <a:off x="3780031" y="3658082"/>
            <a:ext cx="1565672" cy="656533"/>
          </a:xfrm>
          <a:prstGeom prst="rect">
            <a:avLst/>
          </a:prstGeom>
          <a:noFill/>
          <a:ln w="28575" algn="ctr">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fontAlgn="base">
              <a:spcBef>
                <a:spcPct val="0"/>
              </a:spcBef>
              <a:spcAft>
                <a:spcPct val="0"/>
              </a:spcAft>
              <a:buNone/>
            </a:pPr>
            <a:r>
              <a:rPr lang="es-ES" altLang="es-PE" sz="1050" b="1" dirty="0">
                <a:solidFill>
                  <a:srgbClr val="006600"/>
                </a:solidFill>
              </a:rPr>
              <a:t>RIESGO</a:t>
            </a:r>
          </a:p>
          <a:p>
            <a:pPr algn="ctr" defTabSz="685800" fontAlgn="base">
              <a:spcBef>
                <a:spcPct val="0"/>
              </a:spcBef>
              <a:spcAft>
                <a:spcPct val="0"/>
              </a:spcAft>
              <a:buNone/>
            </a:pPr>
            <a:r>
              <a:rPr lang="es-ES" altLang="es-PE" sz="900" b="1" dirty="0">
                <a:solidFill>
                  <a:srgbClr val="000000"/>
                </a:solidFill>
              </a:rPr>
              <a:t>CONTACTO CON</a:t>
            </a:r>
          </a:p>
          <a:p>
            <a:pPr algn="ctr" defTabSz="685800" fontAlgn="base">
              <a:spcBef>
                <a:spcPct val="0"/>
              </a:spcBef>
              <a:spcAft>
                <a:spcPct val="0"/>
              </a:spcAft>
              <a:buNone/>
            </a:pPr>
            <a:r>
              <a:rPr lang="es-ES" altLang="es-PE" sz="900" b="1" dirty="0">
                <a:solidFill>
                  <a:srgbClr val="000000"/>
                </a:solidFill>
              </a:rPr>
              <a:t>PIEZAS EN</a:t>
            </a:r>
          </a:p>
          <a:p>
            <a:pPr algn="ctr" defTabSz="685800" fontAlgn="base">
              <a:spcBef>
                <a:spcPct val="0"/>
              </a:spcBef>
              <a:spcAft>
                <a:spcPct val="0"/>
              </a:spcAft>
              <a:buNone/>
            </a:pPr>
            <a:r>
              <a:rPr lang="es-ES" altLang="es-PE" sz="900" b="1" dirty="0">
                <a:solidFill>
                  <a:srgbClr val="000000"/>
                </a:solidFill>
              </a:rPr>
              <a:t>MOVIMIENTO</a:t>
            </a:r>
          </a:p>
        </p:txBody>
      </p:sp>
      <p:sp>
        <p:nvSpPr>
          <p:cNvPr id="6" name="Rectangle 14">
            <a:extLst>
              <a:ext uri="{FF2B5EF4-FFF2-40B4-BE49-F238E27FC236}">
                <a16:creationId xmlns:a16="http://schemas.microsoft.com/office/drawing/2014/main" id="{817A18C2-9230-E4B0-6206-A24F7CFE3CF6}"/>
              </a:ext>
            </a:extLst>
          </p:cNvPr>
          <p:cNvSpPr>
            <a:spLocks noChangeArrowheads="1"/>
          </p:cNvSpPr>
          <p:nvPr/>
        </p:nvSpPr>
        <p:spPr bwMode="auto">
          <a:xfrm>
            <a:off x="6102940" y="3658082"/>
            <a:ext cx="1674019" cy="656533"/>
          </a:xfrm>
          <a:prstGeom prst="rect">
            <a:avLst/>
          </a:prstGeom>
          <a:noFill/>
          <a:ln w="28575" algn="ctr">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fontAlgn="base">
              <a:spcBef>
                <a:spcPct val="0"/>
              </a:spcBef>
              <a:spcAft>
                <a:spcPct val="0"/>
              </a:spcAft>
              <a:buNone/>
            </a:pPr>
            <a:r>
              <a:rPr lang="es-ES" altLang="es-PE" sz="1050" b="1" dirty="0">
                <a:solidFill>
                  <a:srgbClr val="006600"/>
                </a:solidFill>
              </a:rPr>
              <a:t>ACCIDENTE </a:t>
            </a:r>
          </a:p>
          <a:p>
            <a:pPr algn="ctr" defTabSz="685800" fontAlgn="base">
              <a:spcBef>
                <a:spcPct val="0"/>
              </a:spcBef>
              <a:spcAft>
                <a:spcPct val="0"/>
              </a:spcAft>
              <a:buNone/>
            </a:pPr>
            <a:r>
              <a:rPr lang="es-ES" altLang="es-PE" sz="900" b="1" dirty="0">
                <a:solidFill>
                  <a:srgbClr val="000000"/>
                </a:solidFill>
              </a:rPr>
              <a:t>CORTES, </a:t>
            </a:r>
          </a:p>
          <a:p>
            <a:pPr algn="ctr" defTabSz="685800" fontAlgn="base">
              <a:spcBef>
                <a:spcPct val="0"/>
              </a:spcBef>
              <a:spcAft>
                <a:spcPct val="0"/>
              </a:spcAft>
              <a:buNone/>
            </a:pPr>
            <a:r>
              <a:rPr lang="es-ES" altLang="es-PE" sz="900" b="1" dirty="0">
                <a:solidFill>
                  <a:srgbClr val="000000"/>
                </a:solidFill>
              </a:rPr>
              <a:t>AMPUTACIONES</a:t>
            </a:r>
            <a:endParaRPr lang="es-ES" altLang="es-PE" sz="1050" b="1" dirty="0">
              <a:solidFill>
                <a:srgbClr val="000000"/>
              </a:solidFill>
            </a:endParaRPr>
          </a:p>
        </p:txBody>
      </p:sp>
      <p:pic>
        <p:nvPicPr>
          <p:cNvPr id="7" name="Picture 45" descr="TOLENTINO 014 (2)">
            <a:extLst>
              <a:ext uri="{FF2B5EF4-FFF2-40B4-BE49-F238E27FC236}">
                <a16:creationId xmlns:a16="http://schemas.microsoft.com/office/drawing/2014/main" id="{A86119FA-A6DA-4E17-90C4-538A3E4286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8275" y="998541"/>
            <a:ext cx="3258161" cy="2441648"/>
          </a:xfrm>
          <a:prstGeom prst="rect">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pic>
      <p:pic>
        <p:nvPicPr>
          <p:cNvPr id="9" name="Imagen 8">
            <a:extLst>
              <a:ext uri="{FF2B5EF4-FFF2-40B4-BE49-F238E27FC236}">
                <a16:creationId xmlns:a16="http://schemas.microsoft.com/office/drawing/2014/main" id="{ED06A91B-849F-7A06-D1FA-5A071128DC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47135" y="998541"/>
            <a:ext cx="3255531" cy="2441649"/>
          </a:xfrm>
          <a:prstGeom prst="rect">
            <a:avLst/>
          </a:prstGeom>
          <a:ln w="28575">
            <a:solidFill>
              <a:srgbClr val="C00000"/>
            </a:solidFill>
          </a:ln>
        </p:spPr>
      </p:pic>
      <p:cxnSp>
        <p:nvCxnSpPr>
          <p:cNvPr id="14" name="Conector recto de flecha 13">
            <a:extLst>
              <a:ext uri="{FF2B5EF4-FFF2-40B4-BE49-F238E27FC236}">
                <a16:creationId xmlns:a16="http://schemas.microsoft.com/office/drawing/2014/main" id="{131A0CBF-9471-3BC2-B162-2D1600111DEF}"/>
              </a:ext>
            </a:extLst>
          </p:cNvPr>
          <p:cNvCxnSpPr>
            <a:stCxn id="2" idx="3"/>
            <a:endCxn id="4" idx="1"/>
          </p:cNvCxnSpPr>
          <p:nvPr/>
        </p:nvCxnSpPr>
        <p:spPr>
          <a:xfrm>
            <a:off x="3023983" y="3986349"/>
            <a:ext cx="756048"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a:extLst>
              <a:ext uri="{FF2B5EF4-FFF2-40B4-BE49-F238E27FC236}">
                <a16:creationId xmlns:a16="http://schemas.microsoft.com/office/drawing/2014/main" id="{8292FCEF-A569-6E04-3099-FFB6B73585D3}"/>
              </a:ext>
            </a:extLst>
          </p:cNvPr>
          <p:cNvCxnSpPr>
            <a:stCxn id="4" idx="3"/>
            <a:endCxn id="6" idx="1"/>
          </p:cNvCxnSpPr>
          <p:nvPr/>
        </p:nvCxnSpPr>
        <p:spPr>
          <a:xfrm>
            <a:off x="5345703" y="3986349"/>
            <a:ext cx="757237"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6" name="1 CuadroTexto">
            <a:extLst>
              <a:ext uri="{FF2B5EF4-FFF2-40B4-BE49-F238E27FC236}">
                <a16:creationId xmlns:a16="http://schemas.microsoft.com/office/drawing/2014/main" id="{E7BAC193-ABFF-0DB3-1EDC-5876D886B5F4}"/>
              </a:ext>
            </a:extLst>
          </p:cNvPr>
          <p:cNvSpPr txBox="1"/>
          <p:nvPr/>
        </p:nvSpPr>
        <p:spPr>
          <a:xfrm>
            <a:off x="305415" y="4742301"/>
            <a:ext cx="3474616" cy="1938992"/>
          </a:xfrm>
          <a:prstGeom prst="rect">
            <a:avLst/>
          </a:prstGeom>
          <a:noFill/>
          <a:ln w="28575">
            <a:solidFill>
              <a:srgbClr val="C00000"/>
            </a:solidFill>
          </a:ln>
        </p:spPr>
        <p:txBody>
          <a:bodyPr wrap="square">
            <a:spAutoFit/>
          </a:bodyPr>
          <a:lstStyle/>
          <a:p>
            <a:pPr defTabSz="685800" fontAlgn="base">
              <a:spcBef>
                <a:spcPct val="0"/>
              </a:spcBef>
              <a:spcAft>
                <a:spcPct val="0"/>
              </a:spcAft>
              <a:defRPr/>
            </a:pPr>
            <a:r>
              <a:rPr lang="es-PE" sz="1200" b="1" dirty="0">
                <a:solidFill>
                  <a:srgbClr val="006600"/>
                </a:solidFill>
                <a:latin typeface="Arial" charset="0"/>
              </a:rPr>
              <a:t>1. Control de Ingeniería:      </a:t>
            </a:r>
          </a:p>
          <a:p>
            <a:pPr defTabSz="685800" fontAlgn="base">
              <a:spcBef>
                <a:spcPct val="0"/>
              </a:spcBef>
              <a:spcAft>
                <a:spcPct val="0"/>
              </a:spcAft>
              <a:defRPr/>
            </a:pPr>
            <a:r>
              <a:rPr lang="es-PE" sz="1200" b="1" dirty="0">
                <a:solidFill>
                  <a:srgbClr val="006600"/>
                </a:solidFill>
                <a:latin typeface="Arial" charset="0"/>
              </a:rPr>
              <a:t>	</a:t>
            </a:r>
            <a:r>
              <a:rPr lang="es-PE" sz="1200" dirty="0">
                <a:solidFill>
                  <a:srgbClr val="000000"/>
                </a:solidFill>
                <a:latin typeface="Arial" charset="0"/>
              </a:rPr>
              <a:t>Implementación de guardas de seguridad.</a:t>
            </a:r>
          </a:p>
          <a:p>
            <a:pPr defTabSz="685800" fontAlgn="base">
              <a:spcBef>
                <a:spcPct val="0"/>
              </a:spcBef>
              <a:spcAft>
                <a:spcPct val="0"/>
              </a:spcAft>
              <a:defRPr/>
            </a:pPr>
            <a:r>
              <a:rPr lang="es-PE" sz="1200" dirty="0">
                <a:solidFill>
                  <a:srgbClr val="000000"/>
                </a:solidFill>
                <a:latin typeface="Arial" charset="0"/>
              </a:rPr>
              <a:t>	Sistema de bloqueo automático</a:t>
            </a:r>
          </a:p>
          <a:p>
            <a:pPr defTabSz="685800" fontAlgn="base">
              <a:spcBef>
                <a:spcPct val="0"/>
              </a:spcBef>
              <a:spcAft>
                <a:spcPct val="0"/>
              </a:spcAft>
              <a:defRPr/>
            </a:pPr>
            <a:r>
              <a:rPr lang="es-PE" sz="1200" dirty="0">
                <a:solidFill>
                  <a:srgbClr val="000000"/>
                </a:solidFill>
                <a:latin typeface="Arial" charset="0"/>
              </a:rPr>
              <a:t>	Botoneras de emergencia. </a:t>
            </a:r>
          </a:p>
          <a:p>
            <a:pPr defTabSz="685800" fontAlgn="base">
              <a:spcBef>
                <a:spcPct val="0"/>
              </a:spcBef>
              <a:spcAft>
                <a:spcPct val="0"/>
              </a:spcAft>
              <a:defRPr/>
            </a:pPr>
            <a:r>
              <a:rPr lang="es-PE" sz="1200" dirty="0">
                <a:solidFill>
                  <a:srgbClr val="000000"/>
                </a:solidFill>
                <a:latin typeface="Arial" charset="0"/>
              </a:rPr>
              <a:t>   </a:t>
            </a:r>
          </a:p>
          <a:p>
            <a:pPr defTabSz="685800" fontAlgn="base">
              <a:spcBef>
                <a:spcPct val="0"/>
              </a:spcBef>
              <a:spcAft>
                <a:spcPct val="0"/>
              </a:spcAft>
              <a:defRPr/>
            </a:pPr>
            <a:r>
              <a:rPr lang="es-PE" sz="1200" b="1" dirty="0">
                <a:solidFill>
                  <a:srgbClr val="006600"/>
                </a:solidFill>
                <a:latin typeface="Arial" charset="0"/>
              </a:rPr>
              <a:t>2. Control Administrativo:   </a:t>
            </a:r>
          </a:p>
          <a:p>
            <a:pPr defTabSz="685800" fontAlgn="base">
              <a:spcBef>
                <a:spcPct val="0"/>
              </a:spcBef>
              <a:spcAft>
                <a:spcPct val="0"/>
              </a:spcAft>
              <a:defRPr/>
            </a:pPr>
            <a:r>
              <a:rPr lang="es-PE" sz="1200" b="1" dirty="0">
                <a:solidFill>
                  <a:srgbClr val="006600"/>
                </a:solidFill>
                <a:latin typeface="Arial" charset="0"/>
              </a:rPr>
              <a:t>	</a:t>
            </a:r>
            <a:r>
              <a:rPr lang="es-PE" sz="1200" dirty="0">
                <a:solidFill>
                  <a:srgbClr val="000000"/>
                </a:solidFill>
                <a:latin typeface="Arial" charset="0"/>
              </a:rPr>
              <a:t>Señalización de advertencia.</a:t>
            </a:r>
          </a:p>
          <a:p>
            <a:pPr defTabSz="685800" fontAlgn="base">
              <a:spcBef>
                <a:spcPct val="0"/>
              </a:spcBef>
              <a:spcAft>
                <a:spcPct val="0"/>
              </a:spcAft>
              <a:defRPr/>
            </a:pPr>
            <a:r>
              <a:rPr lang="es-PE" sz="1200" dirty="0">
                <a:solidFill>
                  <a:srgbClr val="000000"/>
                </a:solidFill>
                <a:latin typeface="Arial" charset="0"/>
              </a:rPr>
              <a:t>	Cronograma de capacitaciones.</a:t>
            </a:r>
          </a:p>
          <a:p>
            <a:pPr defTabSz="685800" fontAlgn="base">
              <a:spcBef>
                <a:spcPct val="0"/>
              </a:spcBef>
              <a:spcAft>
                <a:spcPct val="0"/>
              </a:spcAft>
              <a:defRPr/>
            </a:pPr>
            <a:r>
              <a:rPr lang="es-PE" sz="1200" dirty="0">
                <a:solidFill>
                  <a:srgbClr val="000000"/>
                </a:solidFill>
                <a:latin typeface="Arial" charset="0"/>
              </a:rPr>
              <a:t>	Inspecciones de  seguridad.            </a:t>
            </a:r>
          </a:p>
        </p:txBody>
      </p:sp>
      <p:pic>
        <p:nvPicPr>
          <p:cNvPr id="17" name="Imagen 16">
            <a:extLst>
              <a:ext uri="{FF2B5EF4-FFF2-40B4-BE49-F238E27FC236}">
                <a16:creationId xmlns:a16="http://schemas.microsoft.com/office/drawing/2014/main" id="{07298C2D-7371-9C10-723E-4D5976B6A8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4272501" y="5130101"/>
            <a:ext cx="1938991" cy="1163394"/>
          </a:xfrm>
          <a:prstGeom prst="rect">
            <a:avLst/>
          </a:prstGeom>
          <a:ln w="28575">
            <a:solidFill>
              <a:srgbClr val="C00000"/>
            </a:solidFill>
          </a:ln>
        </p:spPr>
      </p:pic>
      <p:pic>
        <p:nvPicPr>
          <p:cNvPr id="18" name="Picture 2" descr="Resultado de imagen para señal de riesgo mecanico">
            <a:extLst>
              <a:ext uri="{FF2B5EF4-FFF2-40B4-BE49-F238E27FC236}">
                <a16:creationId xmlns:a16="http://schemas.microsoft.com/office/drawing/2014/main" id="{41D25467-B072-7785-E4F1-5FEF0504D1C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77553" y="4742302"/>
            <a:ext cx="1538883" cy="1938992"/>
          </a:xfrm>
          <a:prstGeom prst="rect">
            <a:avLst/>
          </a:prstGeom>
          <a:noFill/>
          <a:extLst>
            <a:ext uri="{909E8E84-426E-40DD-AFC4-6F175D3DCCD1}">
              <a14:hiddenFill xmlns:a14="http://schemas.microsoft.com/office/drawing/2010/main">
                <a:solidFill>
                  <a:srgbClr val="FFFFFF"/>
                </a:solidFill>
              </a14:hiddenFill>
            </a:ext>
          </a:extLst>
        </p:spPr>
      </p:pic>
      <p:pic>
        <p:nvPicPr>
          <p:cNvPr id="19" name="Imagen 18">
            <a:extLst>
              <a:ext uri="{FF2B5EF4-FFF2-40B4-BE49-F238E27FC236}">
                <a16:creationId xmlns:a16="http://schemas.microsoft.com/office/drawing/2014/main" id="{13FFB79B-FBEF-73F8-BF9D-C4180651C61E}"/>
              </a:ext>
            </a:extLst>
          </p:cNvPr>
          <p:cNvPicPr>
            <a:picLocks noChangeAspect="1"/>
          </p:cNvPicPr>
          <p:nvPr/>
        </p:nvPicPr>
        <p:blipFill>
          <a:blip r:embed="rId7"/>
          <a:stretch>
            <a:fillRect/>
          </a:stretch>
        </p:blipFill>
        <p:spPr>
          <a:xfrm>
            <a:off x="4060941" y="5664940"/>
            <a:ext cx="318449" cy="427823"/>
          </a:xfrm>
          <a:prstGeom prst="rect">
            <a:avLst/>
          </a:prstGeom>
        </p:spPr>
      </p:pic>
      <p:sp>
        <p:nvSpPr>
          <p:cNvPr id="20" name="CuadroTexto 19">
            <a:extLst>
              <a:ext uri="{FF2B5EF4-FFF2-40B4-BE49-F238E27FC236}">
                <a16:creationId xmlns:a16="http://schemas.microsoft.com/office/drawing/2014/main" id="{A0908F3E-2FDD-E826-F821-D87C37837E04}"/>
              </a:ext>
            </a:extLst>
          </p:cNvPr>
          <p:cNvSpPr txBox="1"/>
          <p:nvPr/>
        </p:nvSpPr>
        <p:spPr>
          <a:xfrm>
            <a:off x="0" y="6350"/>
            <a:ext cx="9141714" cy="655438"/>
          </a:xfrm>
          <a:prstGeom prst="rect">
            <a:avLst/>
          </a:prstGeom>
        </p:spPr>
        <p:txBody>
          <a:bodyPr vert="horz" lIns="68580" tIns="34290" rIns="68580" bIns="34290" rtlCol="0" anchor="b">
            <a:normAutofit/>
          </a:bodyPr>
          <a:lstStyle/>
          <a:p>
            <a:r>
              <a:rPr lang="es-ES" sz="2400" b="1" dirty="0">
                <a:solidFill>
                  <a:srgbClr val="BB1F6D"/>
                </a:solidFill>
                <a:latin typeface="Arial" panose="020B0604020202020204" pitchFamily="34" charset="0"/>
                <a:cs typeface="Arial" panose="020B0604020202020204" pitchFamily="34" charset="0"/>
              </a:rPr>
              <a:t>PARTES MÓVILES</a:t>
            </a:r>
          </a:p>
        </p:txBody>
      </p:sp>
      <p:cxnSp>
        <p:nvCxnSpPr>
          <p:cNvPr id="21" name="Conector recto 20">
            <a:extLst>
              <a:ext uri="{FF2B5EF4-FFF2-40B4-BE49-F238E27FC236}">
                <a16:creationId xmlns:a16="http://schemas.microsoft.com/office/drawing/2014/main" id="{684EE73D-5DEE-1F7F-9146-92E2358FECC1}"/>
              </a:ext>
            </a:extLst>
          </p:cNvPr>
          <p:cNvCxnSpPr/>
          <p:nvPr/>
        </p:nvCxnSpPr>
        <p:spPr>
          <a:xfrm>
            <a:off x="0" y="682625"/>
            <a:ext cx="9144000" cy="0"/>
          </a:xfrm>
          <a:prstGeom prst="line">
            <a:avLst/>
          </a:prstGeom>
          <a:ln w="57150">
            <a:solidFill>
              <a:srgbClr val="BB1F6D"/>
            </a:solidFill>
          </a:ln>
        </p:spPr>
        <p:style>
          <a:lnRef idx="1">
            <a:schemeClr val="accent1"/>
          </a:lnRef>
          <a:fillRef idx="0">
            <a:schemeClr val="accent1"/>
          </a:fillRef>
          <a:effectRef idx="0">
            <a:schemeClr val="accent1"/>
          </a:effectRef>
          <a:fontRef idx="minor">
            <a:schemeClr val="tx1"/>
          </a:fontRef>
        </p:style>
      </p:cxnSp>
      <p:sp>
        <p:nvSpPr>
          <p:cNvPr id="8" name="Text Box 9">
            <a:extLst>
              <a:ext uri="{FF2B5EF4-FFF2-40B4-BE49-F238E27FC236}">
                <a16:creationId xmlns:a16="http://schemas.microsoft.com/office/drawing/2014/main" id="{BF38201E-D1B4-3CD7-5BBE-C340ADA88355}"/>
              </a:ext>
            </a:extLst>
          </p:cNvPr>
          <p:cNvSpPr txBox="1">
            <a:spLocks noChangeArrowheads="1"/>
          </p:cNvSpPr>
          <p:nvPr/>
        </p:nvSpPr>
        <p:spPr bwMode="auto">
          <a:xfrm>
            <a:off x="305415" y="4454315"/>
            <a:ext cx="2296143"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fontAlgn="base">
              <a:spcBef>
                <a:spcPct val="50000"/>
              </a:spcBef>
              <a:spcAft>
                <a:spcPct val="0"/>
              </a:spcAft>
              <a:buNone/>
            </a:pPr>
            <a:r>
              <a:rPr lang="es-ES" altLang="es-PE" sz="1050" b="1" dirty="0">
                <a:solidFill>
                  <a:srgbClr val="C00000"/>
                </a:solidFill>
              </a:rPr>
              <a:t>CONTROLES OPERACIONALES</a:t>
            </a:r>
          </a:p>
        </p:txBody>
      </p:sp>
    </p:spTree>
    <p:extLst>
      <p:ext uri="{BB962C8B-B14F-4D97-AF65-F5344CB8AC3E}">
        <p14:creationId xmlns:p14="http://schemas.microsoft.com/office/powerpoint/2010/main" val="2290466334"/>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9">
          <a:extLst>
            <a:ext uri="{FF2B5EF4-FFF2-40B4-BE49-F238E27FC236}">
              <a16:creationId xmlns:a16="http://schemas.microsoft.com/office/drawing/2014/main" id="{2537A20D-A96D-334B-5BF6-8C099308BC8C}"/>
            </a:ext>
          </a:extLst>
        </p:cNvPr>
        <p:cNvGrpSpPr/>
        <p:nvPr/>
      </p:nvGrpSpPr>
      <p:grpSpPr>
        <a:xfrm>
          <a:off x="0" y="0"/>
          <a:ext cx="0" cy="0"/>
          <a:chOff x="0" y="0"/>
          <a:chExt cx="0" cy="0"/>
        </a:xfrm>
      </p:grpSpPr>
      <p:sp>
        <p:nvSpPr>
          <p:cNvPr id="4" name="Rectangle 12">
            <a:extLst>
              <a:ext uri="{FF2B5EF4-FFF2-40B4-BE49-F238E27FC236}">
                <a16:creationId xmlns:a16="http://schemas.microsoft.com/office/drawing/2014/main" id="{9E1C167F-1F6B-EF1D-83C8-D5C13F2A1173}"/>
              </a:ext>
            </a:extLst>
          </p:cNvPr>
          <p:cNvSpPr>
            <a:spLocks noChangeArrowheads="1"/>
          </p:cNvSpPr>
          <p:nvPr/>
        </p:nvSpPr>
        <p:spPr bwMode="auto">
          <a:xfrm>
            <a:off x="1289758" y="3098994"/>
            <a:ext cx="1738528" cy="630299"/>
          </a:xfrm>
          <a:prstGeom prst="rect">
            <a:avLst/>
          </a:prstGeom>
          <a:noFill/>
          <a:ln w="28575" algn="ctr">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fontAlgn="base">
              <a:spcBef>
                <a:spcPct val="0"/>
              </a:spcBef>
              <a:spcAft>
                <a:spcPct val="0"/>
              </a:spcAft>
              <a:buNone/>
            </a:pPr>
            <a:r>
              <a:rPr lang="es-ES" altLang="es-PE" sz="1050" b="1" dirty="0">
                <a:solidFill>
                  <a:srgbClr val="006600"/>
                </a:solidFill>
              </a:rPr>
              <a:t>PELIGRO</a:t>
            </a:r>
          </a:p>
          <a:p>
            <a:pPr algn="ctr" defTabSz="685800" fontAlgn="base">
              <a:spcBef>
                <a:spcPct val="0"/>
              </a:spcBef>
              <a:spcAft>
                <a:spcPct val="0"/>
              </a:spcAft>
              <a:buNone/>
            </a:pPr>
            <a:r>
              <a:rPr lang="es-ES" altLang="es-PE" sz="900" b="1" dirty="0">
                <a:solidFill>
                  <a:srgbClr val="000000"/>
                </a:solidFill>
              </a:rPr>
              <a:t>USO MATERIALES CALIENTES	</a:t>
            </a:r>
          </a:p>
        </p:txBody>
      </p:sp>
      <p:sp>
        <p:nvSpPr>
          <p:cNvPr id="5" name="Rectangle 13">
            <a:extLst>
              <a:ext uri="{FF2B5EF4-FFF2-40B4-BE49-F238E27FC236}">
                <a16:creationId xmlns:a16="http://schemas.microsoft.com/office/drawing/2014/main" id="{B70C94A6-8514-1573-69E4-240D0A4FCE71}"/>
              </a:ext>
            </a:extLst>
          </p:cNvPr>
          <p:cNvSpPr>
            <a:spLocks noChangeArrowheads="1"/>
          </p:cNvSpPr>
          <p:nvPr/>
        </p:nvSpPr>
        <p:spPr bwMode="auto">
          <a:xfrm>
            <a:off x="3724805" y="3098994"/>
            <a:ext cx="1460538" cy="630299"/>
          </a:xfrm>
          <a:prstGeom prst="rect">
            <a:avLst/>
          </a:prstGeom>
          <a:noFill/>
          <a:ln w="28575" algn="ctr">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fontAlgn="base">
              <a:spcBef>
                <a:spcPct val="0"/>
              </a:spcBef>
              <a:spcAft>
                <a:spcPct val="0"/>
              </a:spcAft>
              <a:buNone/>
            </a:pPr>
            <a:r>
              <a:rPr lang="es-ES" altLang="es-PE" sz="1050" b="1" dirty="0">
                <a:solidFill>
                  <a:srgbClr val="006600"/>
                </a:solidFill>
              </a:rPr>
              <a:t>RIESGO</a:t>
            </a:r>
          </a:p>
          <a:p>
            <a:pPr algn="ctr" defTabSz="685800" fontAlgn="base">
              <a:spcBef>
                <a:spcPct val="0"/>
              </a:spcBef>
              <a:spcAft>
                <a:spcPct val="0"/>
              </a:spcAft>
              <a:buNone/>
            </a:pPr>
            <a:r>
              <a:rPr lang="es-ES" altLang="es-PE" sz="900" b="1" dirty="0">
                <a:solidFill>
                  <a:srgbClr val="000000"/>
                </a:solidFill>
              </a:rPr>
              <a:t>PROBABILIDAD </a:t>
            </a:r>
          </a:p>
          <a:p>
            <a:pPr algn="ctr" defTabSz="685800" fontAlgn="base">
              <a:spcBef>
                <a:spcPct val="0"/>
              </a:spcBef>
              <a:spcAft>
                <a:spcPct val="0"/>
              </a:spcAft>
              <a:buNone/>
            </a:pPr>
            <a:r>
              <a:rPr lang="es-ES" altLang="es-PE" sz="900" b="1" dirty="0">
                <a:solidFill>
                  <a:srgbClr val="000000"/>
                </a:solidFill>
              </a:rPr>
              <a:t>DE QUEMADURA</a:t>
            </a:r>
          </a:p>
        </p:txBody>
      </p:sp>
      <p:sp>
        <p:nvSpPr>
          <p:cNvPr id="6" name="Rectangle 14">
            <a:extLst>
              <a:ext uri="{FF2B5EF4-FFF2-40B4-BE49-F238E27FC236}">
                <a16:creationId xmlns:a16="http://schemas.microsoft.com/office/drawing/2014/main" id="{14BD12DD-BEF6-9135-B997-510AE3CAB6C2}"/>
              </a:ext>
            </a:extLst>
          </p:cNvPr>
          <p:cNvSpPr>
            <a:spLocks noChangeArrowheads="1"/>
          </p:cNvSpPr>
          <p:nvPr/>
        </p:nvSpPr>
        <p:spPr bwMode="auto">
          <a:xfrm>
            <a:off x="5881861" y="3098993"/>
            <a:ext cx="1735323" cy="630299"/>
          </a:xfrm>
          <a:prstGeom prst="rect">
            <a:avLst/>
          </a:prstGeom>
          <a:noFill/>
          <a:ln w="28575" algn="ctr">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685800" fontAlgn="base">
              <a:spcBef>
                <a:spcPct val="0"/>
              </a:spcBef>
              <a:spcAft>
                <a:spcPct val="0"/>
              </a:spcAft>
              <a:buNone/>
            </a:pPr>
            <a:r>
              <a:rPr lang="es-ES" altLang="es-PE" sz="1050" b="1" dirty="0">
                <a:solidFill>
                  <a:srgbClr val="006600"/>
                </a:solidFill>
              </a:rPr>
              <a:t>ACCIDENTE </a:t>
            </a:r>
          </a:p>
          <a:p>
            <a:pPr algn="ctr" defTabSz="685800" fontAlgn="base">
              <a:spcBef>
                <a:spcPct val="0"/>
              </a:spcBef>
              <a:spcAft>
                <a:spcPct val="0"/>
              </a:spcAft>
              <a:buNone/>
            </a:pPr>
            <a:r>
              <a:rPr lang="es-ES" altLang="es-PE" sz="1050" b="1" dirty="0"/>
              <a:t>QUEMADURAS</a:t>
            </a:r>
          </a:p>
        </p:txBody>
      </p:sp>
      <p:pic>
        <p:nvPicPr>
          <p:cNvPr id="7" name="Imagen 6">
            <a:extLst>
              <a:ext uri="{FF2B5EF4-FFF2-40B4-BE49-F238E27FC236}">
                <a16:creationId xmlns:a16="http://schemas.microsoft.com/office/drawing/2014/main" id="{AD15C401-4524-E2C3-D635-498F43812E35}"/>
              </a:ext>
            </a:extLst>
          </p:cNvPr>
          <p:cNvPicPr>
            <a:picLocks noChangeAspect="1"/>
          </p:cNvPicPr>
          <p:nvPr/>
        </p:nvPicPr>
        <p:blipFill rotWithShape="1">
          <a:blip r:embed="rId3"/>
          <a:srcRect t="10198" b="9803"/>
          <a:stretch/>
        </p:blipFill>
        <p:spPr>
          <a:xfrm>
            <a:off x="5746058" y="910365"/>
            <a:ext cx="3111484" cy="1866891"/>
          </a:xfrm>
          <a:prstGeom prst="rect">
            <a:avLst/>
          </a:prstGeom>
          <a:ln w="28575">
            <a:solidFill>
              <a:srgbClr val="C00000"/>
            </a:solidFill>
          </a:ln>
        </p:spPr>
      </p:pic>
      <p:pic>
        <p:nvPicPr>
          <p:cNvPr id="8" name="Imagen 7">
            <a:extLst>
              <a:ext uri="{FF2B5EF4-FFF2-40B4-BE49-F238E27FC236}">
                <a16:creationId xmlns:a16="http://schemas.microsoft.com/office/drawing/2014/main" id="{71EF17E5-71D6-738C-E3FC-5B6AB0306E0B}"/>
              </a:ext>
            </a:extLst>
          </p:cNvPr>
          <p:cNvPicPr>
            <a:picLocks noChangeAspect="1"/>
          </p:cNvPicPr>
          <p:nvPr/>
        </p:nvPicPr>
        <p:blipFill rotWithShape="1">
          <a:blip r:embed="rId4"/>
          <a:srcRect t="17216" b="13514"/>
          <a:stretch/>
        </p:blipFill>
        <p:spPr>
          <a:xfrm>
            <a:off x="3560205" y="913052"/>
            <a:ext cx="2021304" cy="1866891"/>
          </a:xfrm>
          <a:prstGeom prst="rect">
            <a:avLst/>
          </a:prstGeom>
          <a:ln w="28575">
            <a:solidFill>
              <a:srgbClr val="C00000"/>
            </a:solidFill>
          </a:ln>
        </p:spPr>
      </p:pic>
      <p:pic>
        <p:nvPicPr>
          <p:cNvPr id="9" name="Imagen 8">
            <a:extLst>
              <a:ext uri="{FF2B5EF4-FFF2-40B4-BE49-F238E27FC236}">
                <a16:creationId xmlns:a16="http://schemas.microsoft.com/office/drawing/2014/main" id="{90443491-9433-C71A-5DD6-220590E289F5}"/>
              </a:ext>
            </a:extLst>
          </p:cNvPr>
          <p:cNvPicPr>
            <a:picLocks noChangeAspect="1"/>
          </p:cNvPicPr>
          <p:nvPr/>
        </p:nvPicPr>
        <p:blipFill>
          <a:blip r:embed="rId5"/>
          <a:stretch>
            <a:fillRect/>
          </a:stretch>
        </p:blipFill>
        <p:spPr>
          <a:xfrm>
            <a:off x="286458" y="910366"/>
            <a:ext cx="3111484" cy="1866891"/>
          </a:xfrm>
          <a:prstGeom prst="rect">
            <a:avLst/>
          </a:prstGeom>
          <a:ln w="28575">
            <a:solidFill>
              <a:srgbClr val="C00000"/>
            </a:solidFill>
          </a:ln>
        </p:spPr>
      </p:pic>
      <p:cxnSp>
        <p:nvCxnSpPr>
          <p:cNvPr id="14" name="Conector recto de flecha 13">
            <a:extLst>
              <a:ext uri="{FF2B5EF4-FFF2-40B4-BE49-F238E27FC236}">
                <a16:creationId xmlns:a16="http://schemas.microsoft.com/office/drawing/2014/main" id="{5F2DA9B5-D6BF-5BFB-FF3B-038B9030185E}"/>
              </a:ext>
            </a:extLst>
          </p:cNvPr>
          <p:cNvCxnSpPr>
            <a:stCxn id="4" idx="3"/>
            <a:endCxn id="5" idx="1"/>
          </p:cNvCxnSpPr>
          <p:nvPr/>
        </p:nvCxnSpPr>
        <p:spPr>
          <a:xfrm>
            <a:off x="3028286" y="3414144"/>
            <a:ext cx="696519"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a:extLst>
              <a:ext uri="{FF2B5EF4-FFF2-40B4-BE49-F238E27FC236}">
                <a16:creationId xmlns:a16="http://schemas.microsoft.com/office/drawing/2014/main" id="{7E1DF932-24DF-130A-929B-78CE8C7A6EBC}"/>
              </a:ext>
            </a:extLst>
          </p:cNvPr>
          <p:cNvCxnSpPr>
            <a:stCxn id="5" idx="3"/>
            <a:endCxn id="6" idx="1"/>
          </p:cNvCxnSpPr>
          <p:nvPr/>
        </p:nvCxnSpPr>
        <p:spPr>
          <a:xfrm flipV="1">
            <a:off x="5185343" y="3414143"/>
            <a:ext cx="696518" cy="1"/>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6" name="1 CuadroTexto">
            <a:extLst>
              <a:ext uri="{FF2B5EF4-FFF2-40B4-BE49-F238E27FC236}">
                <a16:creationId xmlns:a16="http://schemas.microsoft.com/office/drawing/2014/main" id="{1BA93AE4-5D8A-5139-3A9E-80A42DC483B2}"/>
              </a:ext>
            </a:extLst>
          </p:cNvPr>
          <p:cNvSpPr txBox="1"/>
          <p:nvPr/>
        </p:nvSpPr>
        <p:spPr>
          <a:xfrm>
            <a:off x="286458" y="4323501"/>
            <a:ext cx="3522518" cy="2308324"/>
          </a:xfrm>
          <a:prstGeom prst="rect">
            <a:avLst/>
          </a:prstGeom>
          <a:noFill/>
          <a:ln w="28575">
            <a:solidFill>
              <a:srgbClr val="C00000"/>
            </a:solidFill>
          </a:ln>
        </p:spPr>
        <p:txBody>
          <a:bodyPr wrap="square">
            <a:spAutoFit/>
          </a:bodyPr>
          <a:lstStyle/>
          <a:p>
            <a:pPr defTabSz="685800" fontAlgn="base">
              <a:spcBef>
                <a:spcPct val="0"/>
              </a:spcBef>
              <a:spcAft>
                <a:spcPct val="0"/>
              </a:spcAft>
              <a:defRPr/>
            </a:pPr>
            <a:r>
              <a:rPr lang="es-PE" sz="1200" b="1" dirty="0">
                <a:solidFill>
                  <a:srgbClr val="006600"/>
                </a:solidFill>
                <a:latin typeface="Arial" charset="0"/>
              </a:rPr>
              <a:t>1. Control de Ingeniería:     </a:t>
            </a:r>
          </a:p>
          <a:p>
            <a:pPr defTabSz="685800" fontAlgn="base">
              <a:spcBef>
                <a:spcPct val="0"/>
              </a:spcBef>
              <a:spcAft>
                <a:spcPct val="0"/>
              </a:spcAft>
              <a:defRPr/>
            </a:pPr>
            <a:r>
              <a:rPr lang="es-PE" sz="1200" b="1" dirty="0">
                <a:solidFill>
                  <a:srgbClr val="006600"/>
                </a:solidFill>
                <a:latin typeface="Arial" charset="0"/>
              </a:rPr>
              <a:t>	</a:t>
            </a:r>
            <a:r>
              <a:rPr lang="es-PE" sz="1200" dirty="0">
                <a:solidFill>
                  <a:srgbClr val="000000"/>
                </a:solidFill>
                <a:latin typeface="Arial" charset="0"/>
              </a:rPr>
              <a:t>Aislamiento de los equipos e instalaciones</a:t>
            </a:r>
          </a:p>
          <a:p>
            <a:pPr defTabSz="685800" fontAlgn="base">
              <a:spcBef>
                <a:spcPct val="0"/>
              </a:spcBef>
              <a:spcAft>
                <a:spcPct val="0"/>
              </a:spcAft>
              <a:defRPr/>
            </a:pPr>
            <a:r>
              <a:rPr lang="es-PE" sz="1200" dirty="0">
                <a:solidFill>
                  <a:srgbClr val="000000"/>
                </a:solidFill>
                <a:latin typeface="Arial" charset="0"/>
              </a:rPr>
              <a:t>	Manejo seguro de instalaciones y equipos</a:t>
            </a:r>
          </a:p>
          <a:p>
            <a:pPr defTabSz="685800" fontAlgn="base">
              <a:spcBef>
                <a:spcPct val="0"/>
              </a:spcBef>
              <a:spcAft>
                <a:spcPct val="0"/>
              </a:spcAft>
              <a:defRPr/>
            </a:pPr>
            <a:endParaRPr lang="es-PE" sz="1200" dirty="0">
              <a:solidFill>
                <a:srgbClr val="000000"/>
              </a:solidFill>
              <a:latin typeface="Arial" charset="0"/>
            </a:endParaRPr>
          </a:p>
          <a:p>
            <a:pPr fontAlgn="base">
              <a:spcBef>
                <a:spcPct val="0"/>
              </a:spcBef>
              <a:spcAft>
                <a:spcPct val="0"/>
              </a:spcAft>
              <a:defRPr/>
            </a:pPr>
            <a:r>
              <a:rPr lang="es-PE" sz="1200" b="1" dirty="0">
                <a:solidFill>
                  <a:srgbClr val="006600"/>
                </a:solidFill>
                <a:latin typeface="Arial" charset="0"/>
              </a:rPr>
              <a:t>2. Control Administrativo:   </a:t>
            </a:r>
          </a:p>
          <a:p>
            <a:pPr defTabSz="685800" fontAlgn="base">
              <a:spcBef>
                <a:spcPct val="0"/>
              </a:spcBef>
              <a:spcAft>
                <a:spcPct val="0"/>
              </a:spcAft>
              <a:defRPr/>
            </a:pPr>
            <a:r>
              <a:rPr lang="es-PE" sz="1200" b="1" dirty="0">
                <a:solidFill>
                  <a:srgbClr val="006600"/>
                </a:solidFill>
                <a:latin typeface="Arial" charset="0"/>
              </a:rPr>
              <a:t>	</a:t>
            </a:r>
            <a:r>
              <a:rPr lang="es-PE" sz="1200" dirty="0">
                <a:solidFill>
                  <a:srgbClr val="000000"/>
                </a:solidFill>
                <a:latin typeface="Arial" charset="0"/>
              </a:rPr>
              <a:t>Capacitación / señalización / procedimientos</a:t>
            </a:r>
          </a:p>
          <a:p>
            <a:pPr defTabSz="685800" fontAlgn="base">
              <a:spcBef>
                <a:spcPct val="0"/>
              </a:spcBef>
              <a:spcAft>
                <a:spcPct val="0"/>
              </a:spcAft>
              <a:defRPr/>
            </a:pPr>
            <a:endParaRPr lang="es-PE" sz="1200" dirty="0">
              <a:solidFill>
                <a:srgbClr val="000000"/>
              </a:solidFill>
              <a:latin typeface="Arial" charset="0"/>
            </a:endParaRPr>
          </a:p>
          <a:p>
            <a:pPr defTabSz="685800" fontAlgn="base">
              <a:spcBef>
                <a:spcPct val="0"/>
              </a:spcBef>
              <a:spcAft>
                <a:spcPct val="0"/>
              </a:spcAft>
              <a:defRPr/>
            </a:pPr>
            <a:r>
              <a:rPr lang="es-PE" sz="1200" b="1" dirty="0">
                <a:solidFill>
                  <a:srgbClr val="006600"/>
                </a:solidFill>
                <a:latin typeface="Arial" charset="0"/>
              </a:rPr>
              <a:t>3. Uso de EPP:	</a:t>
            </a:r>
          </a:p>
          <a:p>
            <a:pPr defTabSz="685800" fontAlgn="base">
              <a:spcBef>
                <a:spcPct val="0"/>
              </a:spcBef>
              <a:spcAft>
                <a:spcPct val="0"/>
              </a:spcAft>
              <a:defRPr/>
            </a:pPr>
            <a:r>
              <a:rPr lang="es-PE" sz="1200" b="1" dirty="0">
                <a:solidFill>
                  <a:srgbClr val="006600"/>
                </a:solidFill>
                <a:latin typeface="Arial" charset="0"/>
              </a:rPr>
              <a:t>	</a:t>
            </a:r>
            <a:r>
              <a:rPr lang="es-PE" sz="1200" dirty="0">
                <a:latin typeface="Arial" charset="0"/>
              </a:rPr>
              <a:t>Guantes protección térmica. </a:t>
            </a:r>
            <a:endParaRPr lang="es-PE" sz="1200" dirty="0">
              <a:solidFill>
                <a:srgbClr val="000000"/>
              </a:solidFill>
              <a:latin typeface="Arial" charset="0"/>
            </a:endParaRPr>
          </a:p>
        </p:txBody>
      </p:sp>
      <p:pic>
        <p:nvPicPr>
          <p:cNvPr id="17" name="Picture 2" descr="Resultado de imagen para señal de riesgo caliente">
            <a:extLst>
              <a:ext uri="{FF2B5EF4-FFF2-40B4-BE49-F238E27FC236}">
                <a16:creationId xmlns:a16="http://schemas.microsoft.com/office/drawing/2014/main" id="{90C06601-BCD8-8E7C-82C9-28D84606265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39036" y="4323502"/>
            <a:ext cx="1738174" cy="230832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8" name="Picture 4" descr="Resultado de imagen para guantes termicos">
            <a:extLst>
              <a:ext uri="{FF2B5EF4-FFF2-40B4-BE49-F238E27FC236}">
                <a16:creationId xmlns:a16="http://schemas.microsoft.com/office/drawing/2014/main" id="{2C180198-472B-A631-82A9-DBF75072ACA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639" t="2044" r="8491" b="-2044"/>
          <a:stretch/>
        </p:blipFill>
        <p:spPr bwMode="auto">
          <a:xfrm>
            <a:off x="4798949" y="4323502"/>
            <a:ext cx="1959068" cy="2308324"/>
          </a:xfrm>
          <a:prstGeom prst="rect">
            <a:avLst/>
          </a:prstGeom>
          <a:noFill/>
          <a:ln w="28575">
            <a:solidFill>
              <a:srgbClr val="C00000"/>
            </a:solidFill>
          </a:ln>
          <a:extLst>
            <a:ext uri="{909E8E84-426E-40DD-AFC4-6F175D3DCCD1}">
              <a14:hiddenFill xmlns:a14="http://schemas.microsoft.com/office/drawing/2010/main">
                <a:solidFill>
                  <a:srgbClr val="FFFFFF"/>
                </a:solidFill>
              </a14:hiddenFill>
            </a:ext>
          </a:extLst>
        </p:spPr>
      </p:pic>
      <p:pic>
        <p:nvPicPr>
          <p:cNvPr id="19" name="Imagen 18">
            <a:extLst>
              <a:ext uri="{FF2B5EF4-FFF2-40B4-BE49-F238E27FC236}">
                <a16:creationId xmlns:a16="http://schemas.microsoft.com/office/drawing/2014/main" id="{150770D0-02DF-503A-7F58-ADB7273BC19E}"/>
              </a:ext>
            </a:extLst>
          </p:cNvPr>
          <p:cNvPicPr>
            <a:picLocks noChangeAspect="1"/>
          </p:cNvPicPr>
          <p:nvPr/>
        </p:nvPicPr>
        <p:blipFill>
          <a:blip r:embed="rId8"/>
          <a:stretch>
            <a:fillRect/>
          </a:stretch>
        </p:blipFill>
        <p:spPr>
          <a:xfrm>
            <a:off x="4184195" y="5263751"/>
            <a:ext cx="318449" cy="427823"/>
          </a:xfrm>
          <a:prstGeom prst="rect">
            <a:avLst/>
          </a:prstGeom>
        </p:spPr>
      </p:pic>
      <p:sp>
        <p:nvSpPr>
          <p:cNvPr id="20" name="Text Box 9">
            <a:extLst>
              <a:ext uri="{FF2B5EF4-FFF2-40B4-BE49-F238E27FC236}">
                <a16:creationId xmlns:a16="http://schemas.microsoft.com/office/drawing/2014/main" id="{E0CD0E99-54DE-43A1-0513-C1C12B542FBA}"/>
              </a:ext>
            </a:extLst>
          </p:cNvPr>
          <p:cNvSpPr txBox="1">
            <a:spLocks noChangeArrowheads="1"/>
          </p:cNvSpPr>
          <p:nvPr/>
        </p:nvSpPr>
        <p:spPr bwMode="auto">
          <a:xfrm>
            <a:off x="286458" y="4051030"/>
            <a:ext cx="2296143"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fontAlgn="base">
              <a:spcBef>
                <a:spcPct val="50000"/>
              </a:spcBef>
              <a:spcAft>
                <a:spcPct val="0"/>
              </a:spcAft>
              <a:buNone/>
            </a:pPr>
            <a:r>
              <a:rPr lang="es-ES" altLang="es-PE" sz="1050" b="1" dirty="0">
                <a:solidFill>
                  <a:srgbClr val="C00000"/>
                </a:solidFill>
              </a:rPr>
              <a:t>CONTROLES OPERACIONALES</a:t>
            </a:r>
          </a:p>
        </p:txBody>
      </p:sp>
      <p:sp>
        <p:nvSpPr>
          <p:cNvPr id="21" name="CuadroTexto 20">
            <a:extLst>
              <a:ext uri="{FF2B5EF4-FFF2-40B4-BE49-F238E27FC236}">
                <a16:creationId xmlns:a16="http://schemas.microsoft.com/office/drawing/2014/main" id="{2BEEC21D-A5E6-40A2-42F0-2E442DF53594}"/>
              </a:ext>
            </a:extLst>
          </p:cNvPr>
          <p:cNvSpPr txBox="1"/>
          <p:nvPr/>
        </p:nvSpPr>
        <p:spPr>
          <a:xfrm>
            <a:off x="0" y="31750"/>
            <a:ext cx="9141714" cy="655438"/>
          </a:xfrm>
          <a:prstGeom prst="rect">
            <a:avLst/>
          </a:prstGeom>
        </p:spPr>
        <p:txBody>
          <a:bodyPr vert="horz" lIns="68580" tIns="34290" rIns="68580" bIns="34290" rtlCol="0" anchor="b">
            <a:normAutofit/>
          </a:bodyPr>
          <a:lstStyle/>
          <a:p>
            <a:r>
              <a:rPr lang="es-ES" sz="2400" b="1" dirty="0">
                <a:solidFill>
                  <a:srgbClr val="BB1F6D"/>
                </a:solidFill>
                <a:latin typeface="Arial" panose="020B0604020202020204" pitchFamily="34" charset="0"/>
                <a:cs typeface="Arial" panose="020B0604020202020204" pitchFamily="34" charset="0"/>
              </a:rPr>
              <a:t>SUPERFICIES CALIENTES</a:t>
            </a:r>
          </a:p>
        </p:txBody>
      </p:sp>
      <p:cxnSp>
        <p:nvCxnSpPr>
          <p:cNvPr id="22" name="Conector recto 21">
            <a:extLst>
              <a:ext uri="{FF2B5EF4-FFF2-40B4-BE49-F238E27FC236}">
                <a16:creationId xmlns:a16="http://schemas.microsoft.com/office/drawing/2014/main" id="{61E807CB-5B53-CFD2-DF0D-F2923AB2523A}"/>
              </a:ext>
            </a:extLst>
          </p:cNvPr>
          <p:cNvCxnSpPr/>
          <p:nvPr/>
        </p:nvCxnSpPr>
        <p:spPr>
          <a:xfrm>
            <a:off x="0" y="708025"/>
            <a:ext cx="9144000" cy="0"/>
          </a:xfrm>
          <a:prstGeom prst="line">
            <a:avLst/>
          </a:prstGeom>
          <a:ln w="57150">
            <a:solidFill>
              <a:srgbClr val="BB1F6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4106811"/>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2323B-C569-C122-711D-4FB897C9A36B}"/>
            </a:ext>
          </a:extLst>
        </p:cNvPr>
        <p:cNvGrpSpPr/>
        <p:nvPr/>
      </p:nvGrpSpPr>
      <p:grpSpPr>
        <a:xfrm>
          <a:off x="0" y="0"/>
          <a:ext cx="0" cy="0"/>
          <a:chOff x="0" y="0"/>
          <a:chExt cx="0" cy="0"/>
        </a:xfrm>
      </p:grpSpPr>
      <p:pic>
        <p:nvPicPr>
          <p:cNvPr id="5" name="Imagen 4" descr="Patrón de fondo&#10;&#10;Descripción generada automáticamente">
            <a:extLst>
              <a:ext uri="{FF2B5EF4-FFF2-40B4-BE49-F238E27FC236}">
                <a16:creationId xmlns:a16="http://schemas.microsoft.com/office/drawing/2014/main" id="{193FBA29-E083-5BB1-6839-0C9AECDF6F69}"/>
              </a:ext>
            </a:extLst>
          </p:cNvPr>
          <p:cNvPicPr>
            <a:picLocks noChangeAspect="1"/>
          </p:cNvPicPr>
          <p:nvPr/>
        </p:nvPicPr>
        <p:blipFill>
          <a:blip r:embed="rId3">
            <a:alphaModFix amt="78000"/>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4880107" y="0"/>
            <a:ext cx="4267637" cy="6858000"/>
          </a:xfrm>
          <a:prstGeom prst="rect">
            <a:avLst/>
          </a:prstGeom>
          <a:effectLst/>
        </p:spPr>
      </p:pic>
      <p:sp>
        <p:nvSpPr>
          <p:cNvPr id="6" name="CuadroTexto 5">
            <a:extLst>
              <a:ext uri="{FF2B5EF4-FFF2-40B4-BE49-F238E27FC236}">
                <a16:creationId xmlns:a16="http://schemas.microsoft.com/office/drawing/2014/main" id="{C035BFC4-C0C8-8831-D866-8466D4FA85A3}"/>
              </a:ext>
            </a:extLst>
          </p:cNvPr>
          <p:cNvSpPr txBox="1"/>
          <p:nvPr/>
        </p:nvSpPr>
        <p:spPr>
          <a:xfrm>
            <a:off x="5206488" y="2039014"/>
            <a:ext cx="3766062" cy="2319866"/>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s-MX" sz="2925" dirty="0">
                <a:solidFill>
                  <a:schemeClr val="bg1"/>
                </a:solidFill>
                <a:latin typeface="Poppins ExtraBold"/>
                <a:cs typeface="Poppins ExtraBold"/>
              </a:rPr>
              <a:t>CONTROLES</a:t>
            </a:r>
          </a:p>
          <a:p>
            <a:endParaRPr lang="es-MX" sz="2925" dirty="0">
              <a:solidFill>
                <a:schemeClr val="bg1"/>
              </a:solidFill>
              <a:latin typeface="Poppins ExtraBold"/>
              <a:cs typeface="Poppins ExtraBold"/>
            </a:endParaRPr>
          </a:p>
          <a:p>
            <a:r>
              <a:rPr lang="es-MX" sz="2925" dirty="0">
                <a:solidFill>
                  <a:schemeClr val="bg1"/>
                </a:solidFill>
                <a:latin typeface="Poppins ExtraBold"/>
                <a:cs typeface="Poppins ExtraBold"/>
              </a:rPr>
              <a:t>EQUIPOS DE PROTECCIÓN PERSONAL – EPP’S</a:t>
            </a:r>
          </a:p>
        </p:txBody>
      </p:sp>
      <p:pic>
        <p:nvPicPr>
          <p:cNvPr id="2" name="Imagen 1">
            <a:extLst>
              <a:ext uri="{FF2B5EF4-FFF2-40B4-BE49-F238E27FC236}">
                <a16:creationId xmlns:a16="http://schemas.microsoft.com/office/drawing/2014/main" id="{8F5E5B00-F0C0-34E5-65D8-8C20B07206E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534448"/>
            <a:ext cx="4880107" cy="5789103"/>
          </a:xfrm>
          <a:prstGeom prst="rect">
            <a:avLst/>
          </a:prstGeom>
          <a:ln w="19050">
            <a:solidFill>
              <a:srgbClr val="FFC000"/>
            </a:solidFill>
          </a:ln>
        </p:spPr>
      </p:pic>
    </p:spTree>
    <p:extLst>
      <p:ext uri="{BB962C8B-B14F-4D97-AF65-F5344CB8AC3E}">
        <p14:creationId xmlns:p14="http://schemas.microsoft.com/office/powerpoint/2010/main" val="32268587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D4C10-773E-DDE6-DF4F-796B577A7953}"/>
            </a:ext>
          </a:extLst>
        </p:cNvPr>
        <p:cNvGrpSpPr/>
        <p:nvPr/>
      </p:nvGrpSpPr>
      <p:grpSpPr>
        <a:xfrm>
          <a:off x="0" y="0"/>
          <a:ext cx="0" cy="0"/>
          <a:chOff x="0" y="0"/>
          <a:chExt cx="0" cy="0"/>
        </a:xfrm>
      </p:grpSpPr>
      <p:sp>
        <p:nvSpPr>
          <p:cNvPr id="3" name="CustomShape 2">
            <a:extLst>
              <a:ext uri="{FF2B5EF4-FFF2-40B4-BE49-F238E27FC236}">
                <a16:creationId xmlns:a16="http://schemas.microsoft.com/office/drawing/2014/main" id="{1F1374F7-499E-3F85-EC96-C726E141B6E8}"/>
              </a:ext>
            </a:extLst>
          </p:cNvPr>
          <p:cNvSpPr/>
          <p:nvPr/>
        </p:nvSpPr>
        <p:spPr>
          <a:xfrm>
            <a:off x="64535" y="1436718"/>
            <a:ext cx="4708815" cy="1047893"/>
          </a:xfrm>
          <a:prstGeom prst="rect">
            <a:avLst/>
          </a:prstGeom>
          <a:noFill/>
          <a:ln w="9360">
            <a:noFill/>
          </a:ln>
        </p:spPr>
        <p:style>
          <a:lnRef idx="0">
            <a:scrgbClr r="0" g="0" b="0"/>
          </a:lnRef>
          <a:fillRef idx="0">
            <a:scrgbClr r="0" g="0" b="0"/>
          </a:fillRef>
          <a:effectRef idx="0">
            <a:scrgbClr r="0" g="0" b="0"/>
          </a:effectRef>
          <a:fontRef idx="minor"/>
        </p:style>
        <p:txBody>
          <a:bodyPr lIns="67500" tIns="33750" rIns="67500" bIns="33750"/>
          <a:lstStyle/>
          <a:p>
            <a:pPr algn="just">
              <a:lnSpc>
                <a:spcPct val="100000"/>
              </a:lnSpc>
            </a:pPr>
            <a:r>
              <a:rPr lang="es-ES" sz="1200" dirty="0">
                <a:solidFill>
                  <a:schemeClr val="tx1">
                    <a:lumMod val="65000"/>
                    <a:lumOff val="35000"/>
                  </a:schemeClr>
                </a:solidFill>
                <a:latin typeface="Arial" panose="020B0604020202020204" pitchFamily="34" charset="0"/>
                <a:cs typeface="Arial" panose="020B0604020202020204" pitchFamily="34" charset="0"/>
              </a:rPr>
              <a:t>Es todo implemento que actúa como barrera para </a:t>
            </a:r>
            <a:r>
              <a:rPr lang="es-ES" sz="1200" b="1" dirty="0">
                <a:solidFill>
                  <a:schemeClr val="tx1">
                    <a:lumMod val="65000"/>
                    <a:lumOff val="35000"/>
                  </a:schemeClr>
                </a:solidFill>
                <a:latin typeface="Arial" panose="020B0604020202020204" pitchFamily="34" charset="0"/>
                <a:cs typeface="Arial" panose="020B0604020202020204" pitchFamily="34" charset="0"/>
              </a:rPr>
              <a:t>proteger el cuerpo o una extremidad del trabajador ante ciertos peligros presentes en el trabajo</a:t>
            </a:r>
            <a:r>
              <a:rPr lang="es-ES" sz="1200" dirty="0">
                <a:solidFill>
                  <a:schemeClr val="tx1">
                    <a:lumMod val="65000"/>
                    <a:lumOff val="35000"/>
                  </a:schemeClr>
                </a:solidFill>
                <a:latin typeface="Arial" panose="020B0604020202020204" pitchFamily="34" charset="0"/>
                <a:cs typeface="Arial" panose="020B0604020202020204" pitchFamily="34" charset="0"/>
              </a:rPr>
              <a:t>, previniendo que se lesione o enferme por golpes, caídas, abrasiones, punciones, intoxicaciones , irritaciones, heridas, etc.</a:t>
            </a:r>
            <a:endParaRPr sz="12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4" name="Marcador de texto 29">
            <a:extLst>
              <a:ext uri="{FF2B5EF4-FFF2-40B4-BE49-F238E27FC236}">
                <a16:creationId xmlns:a16="http://schemas.microsoft.com/office/drawing/2014/main" id="{61B8179E-9125-BA10-1855-448167DD1D95}"/>
              </a:ext>
            </a:extLst>
          </p:cNvPr>
          <p:cNvSpPr txBox="1">
            <a:spLocks/>
          </p:cNvSpPr>
          <p:nvPr/>
        </p:nvSpPr>
        <p:spPr>
          <a:xfrm>
            <a:off x="64536" y="897583"/>
            <a:ext cx="4708814" cy="407917"/>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419" sz="1800" b="1" dirty="0">
                <a:solidFill>
                  <a:srgbClr val="C00000"/>
                </a:solidFill>
              </a:rPr>
              <a:t>¿Qué son los </a:t>
            </a:r>
            <a:r>
              <a:rPr lang="es-419" sz="1800" b="1" dirty="0" err="1">
                <a:solidFill>
                  <a:srgbClr val="C00000"/>
                </a:solidFill>
              </a:rPr>
              <a:t>EPP’s</a:t>
            </a:r>
            <a:r>
              <a:rPr lang="es-419" sz="1800" b="1" dirty="0">
                <a:solidFill>
                  <a:srgbClr val="C00000"/>
                </a:solidFill>
              </a:rPr>
              <a:t>?</a:t>
            </a:r>
            <a:endParaRPr lang="es-PE" sz="1800" b="1" dirty="0">
              <a:solidFill>
                <a:srgbClr val="C00000"/>
              </a:solidFill>
            </a:endParaRPr>
          </a:p>
        </p:txBody>
      </p:sp>
      <p:pic>
        <p:nvPicPr>
          <p:cNvPr id="7" name="10 Imagen">
            <a:extLst>
              <a:ext uri="{FF2B5EF4-FFF2-40B4-BE49-F238E27FC236}">
                <a16:creationId xmlns:a16="http://schemas.microsoft.com/office/drawing/2014/main" id="{7B9C2039-418F-2EB3-E2B0-CBEAC77323F4}"/>
              </a:ext>
            </a:extLst>
          </p:cNvPr>
          <p:cNvPicPr/>
          <p:nvPr/>
        </p:nvPicPr>
        <p:blipFill>
          <a:blip r:embed="rId3" cstate="email"/>
          <a:stretch/>
        </p:blipFill>
        <p:spPr>
          <a:xfrm>
            <a:off x="767067" y="2484612"/>
            <a:ext cx="3361926" cy="3690764"/>
          </a:xfrm>
          <a:prstGeom prst="rect">
            <a:avLst/>
          </a:prstGeom>
          <a:ln>
            <a:noFill/>
          </a:ln>
          <a:effectLst/>
        </p:spPr>
      </p:pic>
      <p:sp>
        <p:nvSpPr>
          <p:cNvPr id="8" name="Rectángulo 7">
            <a:extLst>
              <a:ext uri="{FF2B5EF4-FFF2-40B4-BE49-F238E27FC236}">
                <a16:creationId xmlns:a16="http://schemas.microsoft.com/office/drawing/2014/main" id="{F561E67C-9A2E-595B-7130-8DB9BD73ACA4}"/>
              </a:ext>
            </a:extLst>
          </p:cNvPr>
          <p:cNvSpPr/>
          <p:nvPr/>
        </p:nvSpPr>
        <p:spPr>
          <a:xfrm>
            <a:off x="64535" y="6175375"/>
            <a:ext cx="4708815" cy="415498"/>
          </a:xfrm>
          <a:prstGeom prst="rect">
            <a:avLst/>
          </a:prstGeom>
        </p:spPr>
        <p:txBody>
          <a:bodyPr wrap="square">
            <a:spAutoFit/>
          </a:bodyPr>
          <a:lstStyle/>
          <a:p>
            <a:pPr algn="just"/>
            <a:r>
              <a:rPr lang="es-ES" sz="1050" b="1" dirty="0">
                <a:solidFill>
                  <a:srgbClr val="C00000"/>
                </a:solidFill>
                <a:latin typeface="Arial" panose="020B0604020202020204" pitchFamily="34" charset="0"/>
              </a:rPr>
              <a:t>Importante: </a:t>
            </a:r>
            <a:r>
              <a:rPr lang="es-ES" sz="1050" dirty="0">
                <a:solidFill>
                  <a:schemeClr val="tx1">
                    <a:lumMod val="65000"/>
                    <a:lumOff val="35000"/>
                  </a:schemeClr>
                </a:solidFill>
                <a:latin typeface="Arial" panose="020B0604020202020204" pitchFamily="34" charset="0"/>
              </a:rPr>
              <a:t>En caso de tener el EPP deteriorado o en mal estado, se debe solicitar el cambio con el jefe o supervisor inmediato. </a:t>
            </a:r>
            <a:endParaRPr lang="es-ES" sz="1050" dirty="0">
              <a:solidFill>
                <a:schemeClr val="tx1">
                  <a:lumMod val="65000"/>
                  <a:lumOff val="35000"/>
                </a:schemeClr>
              </a:solidFill>
            </a:endParaRPr>
          </a:p>
        </p:txBody>
      </p:sp>
      <p:pic>
        <p:nvPicPr>
          <p:cNvPr id="11" name="Picture 6" descr="http://propinsa.com/wp-content/uploads/2015/06/lentes-de-seguridad-1.jpg">
            <a:extLst>
              <a:ext uri="{FF2B5EF4-FFF2-40B4-BE49-F238E27FC236}">
                <a16:creationId xmlns:a16="http://schemas.microsoft.com/office/drawing/2014/main" id="{67530743-022B-2F45-6D4B-68667643C892}"/>
              </a:ext>
            </a:extLst>
          </p:cNvPr>
          <p:cNvPicPr>
            <a:picLocks noChangeAspect="1" noChangeArrowheads="1"/>
          </p:cNvPicPr>
          <p:nvPr/>
        </p:nvPicPr>
        <p:blipFill>
          <a:blip r:embed="rId4">
            <a:clrChange>
              <a:clrFrom>
                <a:srgbClr val="FFFFFF"/>
              </a:clrFrom>
              <a:clrTo>
                <a:srgbClr val="FFFFFF">
                  <a:alpha val="0"/>
                </a:srgbClr>
              </a:clrTo>
            </a:clrChange>
          </a:blip>
          <a:srcRect t="19810" b="23886"/>
          <a:stretch>
            <a:fillRect/>
          </a:stretch>
        </p:blipFill>
        <p:spPr bwMode="auto">
          <a:xfrm>
            <a:off x="7633628" y="1066734"/>
            <a:ext cx="1248419" cy="702902"/>
          </a:xfrm>
          <a:prstGeom prst="rect">
            <a:avLst/>
          </a:prstGeom>
          <a:noFill/>
        </p:spPr>
      </p:pic>
      <p:pic>
        <p:nvPicPr>
          <p:cNvPr id="13" name="Picture 10" descr="http://www.caran.com.ar/Imagenes/productos/arneses/arnes_cr45.jpg">
            <a:extLst>
              <a:ext uri="{FF2B5EF4-FFF2-40B4-BE49-F238E27FC236}">
                <a16:creationId xmlns:a16="http://schemas.microsoft.com/office/drawing/2014/main" id="{0B62250F-640C-38F6-29A5-DCC5C42B3057}"/>
              </a:ext>
            </a:extLst>
          </p:cNvPr>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7919230" y="3909210"/>
            <a:ext cx="1117260" cy="2152589"/>
          </a:xfrm>
          <a:prstGeom prst="rect">
            <a:avLst/>
          </a:prstGeom>
          <a:noFill/>
        </p:spPr>
      </p:pic>
      <p:pic>
        <p:nvPicPr>
          <p:cNvPr id="14" name="Picture 12" descr="http://3mcollision.com/media/catalog/product/cache/1/image/9df78eab33525d08d6e5fb8d27136e95/0/7/07001.jpg">
            <a:extLst>
              <a:ext uri="{FF2B5EF4-FFF2-40B4-BE49-F238E27FC236}">
                <a16:creationId xmlns:a16="http://schemas.microsoft.com/office/drawing/2014/main" id="{097B873B-8E89-3B8F-681D-F24F48A76E47}"/>
              </a:ext>
            </a:extLst>
          </p:cNvPr>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5236806" y="5093820"/>
            <a:ext cx="1471751" cy="1471751"/>
          </a:xfrm>
          <a:prstGeom prst="rect">
            <a:avLst/>
          </a:prstGeom>
          <a:noFill/>
        </p:spPr>
      </p:pic>
      <p:sp>
        <p:nvSpPr>
          <p:cNvPr id="15" name="8 Elipse">
            <a:extLst>
              <a:ext uri="{FF2B5EF4-FFF2-40B4-BE49-F238E27FC236}">
                <a16:creationId xmlns:a16="http://schemas.microsoft.com/office/drawing/2014/main" id="{273A6F5D-2E7B-ABBB-E6AA-392499471146}"/>
              </a:ext>
            </a:extLst>
          </p:cNvPr>
          <p:cNvSpPr/>
          <p:nvPr/>
        </p:nvSpPr>
        <p:spPr>
          <a:xfrm rot="21442472">
            <a:off x="5517763" y="1587738"/>
            <a:ext cx="3145949" cy="1428214"/>
          </a:xfrm>
          <a:prstGeom prst="ellipse">
            <a:avLst/>
          </a:prstGeom>
        </p:spPr>
        <p:style>
          <a:lnRef idx="2">
            <a:schemeClr val="dk1"/>
          </a:lnRef>
          <a:fillRef idx="1">
            <a:schemeClr val="lt1"/>
          </a:fillRef>
          <a:effectRef idx="0">
            <a:schemeClr val="dk1"/>
          </a:effectRef>
          <a:fontRef idx="minor">
            <a:schemeClr val="dk1"/>
          </a:fontRef>
        </p:style>
        <p:txBody>
          <a:bodyPr wrap="square">
            <a:spAutoFit/>
          </a:bodyPr>
          <a:lstStyle/>
          <a:p>
            <a:pPr algn="ctr">
              <a:spcBef>
                <a:spcPts val="488"/>
              </a:spcBef>
            </a:pPr>
            <a:r>
              <a:rPr lang="es-PE" sz="1200" dirty="0">
                <a:latin typeface="Arial"/>
                <a:cs typeface="Arial"/>
              </a:rPr>
              <a:t>Los EPP básicos para la </a:t>
            </a:r>
            <a:r>
              <a:rPr lang="es-PE" sz="1200" b="1" dirty="0">
                <a:latin typeface="Arial"/>
                <a:cs typeface="Arial"/>
              </a:rPr>
              <a:t>permanencia en planta </a:t>
            </a:r>
            <a:r>
              <a:rPr lang="es-PE" sz="1200" dirty="0">
                <a:latin typeface="Arial"/>
                <a:cs typeface="Arial"/>
              </a:rPr>
              <a:t>son: Calzado de seguridad, protector auditivo, lentes de seguridad.</a:t>
            </a:r>
            <a:endParaRPr lang="es-PE" sz="1200" dirty="0"/>
          </a:p>
        </p:txBody>
      </p:sp>
      <p:sp>
        <p:nvSpPr>
          <p:cNvPr id="16" name="CuadroTexto 15">
            <a:extLst>
              <a:ext uri="{FF2B5EF4-FFF2-40B4-BE49-F238E27FC236}">
                <a16:creationId xmlns:a16="http://schemas.microsoft.com/office/drawing/2014/main" id="{B3AD0344-7509-6352-73E6-F425AF03A6C6}"/>
              </a:ext>
            </a:extLst>
          </p:cNvPr>
          <p:cNvSpPr txBox="1"/>
          <p:nvPr/>
        </p:nvSpPr>
        <p:spPr>
          <a:xfrm>
            <a:off x="0" y="6350"/>
            <a:ext cx="9141714" cy="655438"/>
          </a:xfrm>
          <a:prstGeom prst="rect">
            <a:avLst/>
          </a:prstGeom>
        </p:spPr>
        <p:txBody>
          <a:bodyPr vert="horz" lIns="68580" tIns="34290" rIns="68580" bIns="34290" rtlCol="0" anchor="b">
            <a:normAutofit/>
          </a:bodyPr>
          <a:lstStyle/>
          <a:p>
            <a:r>
              <a:rPr lang="es-ES" sz="2400" b="1" dirty="0">
                <a:solidFill>
                  <a:srgbClr val="BB1F6D"/>
                </a:solidFill>
                <a:latin typeface="Arial" panose="020B0604020202020204" pitchFamily="34" charset="0"/>
                <a:cs typeface="Arial" panose="020B0604020202020204" pitchFamily="34" charset="0"/>
              </a:rPr>
              <a:t>EQUIPOS DE PROTECCIÓN PERSONAL – EPP’s</a:t>
            </a:r>
          </a:p>
        </p:txBody>
      </p:sp>
      <p:cxnSp>
        <p:nvCxnSpPr>
          <p:cNvPr id="17" name="Conector recto 16">
            <a:extLst>
              <a:ext uri="{FF2B5EF4-FFF2-40B4-BE49-F238E27FC236}">
                <a16:creationId xmlns:a16="http://schemas.microsoft.com/office/drawing/2014/main" id="{CB10BB63-0E28-8FFD-A53B-7B6283A5318F}"/>
              </a:ext>
            </a:extLst>
          </p:cNvPr>
          <p:cNvCxnSpPr/>
          <p:nvPr/>
        </p:nvCxnSpPr>
        <p:spPr>
          <a:xfrm>
            <a:off x="0" y="682625"/>
            <a:ext cx="9144000" cy="0"/>
          </a:xfrm>
          <a:prstGeom prst="line">
            <a:avLst/>
          </a:prstGeom>
          <a:ln w="57150">
            <a:solidFill>
              <a:srgbClr val="BB1F6D"/>
            </a:solidFill>
          </a:ln>
        </p:spPr>
        <p:style>
          <a:lnRef idx="1">
            <a:schemeClr val="accent1"/>
          </a:lnRef>
          <a:fillRef idx="0">
            <a:schemeClr val="accent1"/>
          </a:fillRef>
          <a:effectRef idx="0">
            <a:schemeClr val="accent1"/>
          </a:effectRef>
          <a:fontRef idx="minor">
            <a:schemeClr val="tx1"/>
          </a:fontRef>
        </p:style>
      </p:cxnSp>
      <p:sp>
        <p:nvSpPr>
          <p:cNvPr id="18" name="12 Elipse">
            <a:extLst>
              <a:ext uri="{FF2B5EF4-FFF2-40B4-BE49-F238E27FC236}">
                <a16:creationId xmlns:a16="http://schemas.microsoft.com/office/drawing/2014/main" id="{4C9A7164-CBFD-DEA8-7DD8-E3A4FC4E1D92}"/>
              </a:ext>
            </a:extLst>
          </p:cNvPr>
          <p:cNvSpPr/>
          <p:nvPr/>
        </p:nvSpPr>
        <p:spPr>
          <a:xfrm rot="596183">
            <a:off x="5368597" y="3398130"/>
            <a:ext cx="2679920" cy="1947565"/>
          </a:xfrm>
          <a:prstGeom prst="ellipse">
            <a:avLst/>
          </a:prstGeom>
        </p:spPr>
        <p:style>
          <a:lnRef idx="2">
            <a:schemeClr val="dk1"/>
          </a:lnRef>
          <a:fillRef idx="1">
            <a:schemeClr val="lt1"/>
          </a:fillRef>
          <a:effectRef idx="0">
            <a:schemeClr val="dk1"/>
          </a:effectRef>
          <a:fontRef idx="minor">
            <a:schemeClr val="dk1"/>
          </a:fontRef>
        </p:style>
        <p:txBody>
          <a:bodyPr wrap="square">
            <a:spAutoFit/>
          </a:bodyPr>
          <a:lstStyle/>
          <a:p>
            <a:pPr algn="ctr">
              <a:spcBef>
                <a:spcPts val="488"/>
              </a:spcBef>
            </a:pPr>
            <a:r>
              <a:rPr lang="es-PE" sz="1200" dirty="0">
                <a:latin typeface="Arial"/>
                <a:cs typeface="Arial"/>
              </a:rPr>
              <a:t>Es obligatorio usar EPP específicos </a:t>
            </a:r>
            <a:r>
              <a:rPr lang="es-PE" sz="1200" b="1" dirty="0">
                <a:latin typeface="Arial"/>
                <a:cs typeface="Arial"/>
              </a:rPr>
              <a:t>de acuerdo al tipo de trabajo </a:t>
            </a:r>
            <a:r>
              <a:rPr lang="es-PE" sz="1200" dirty="0">
                <a:latin typeface="Arial"/>
                <a:cs typeface="Arial"/>
              </a:rPr>
              <a:t>a realizarse, pudiendo ser: Guantes, arnés de seguridad, respiradores más filtros, otros.</a:t>
            </a:r>
            <a:endParaRPr lang="es-PE" sz="1200" dirty="0"/>
          </a:p>
        </p:txBody>
      </p:sp>
      <p:pic>
        <p:nvPicPr>
          <p:cNvPr id="10" name="Picture 4" descr="http://www.gprpersonalprotectiveequipment.com/856-home_default/3m-peltor-optime-98-over-the-head-earmuffs-hearing-conservation-h9a.jpg">
            <a:extLst>
              <a:ext uri="{FF2B5EF4-FFF2-40B4-BE49-F238E27FC236}">
                <a16:creationId xmlns:a16="http://schemas.microsoft.com/office/drawing/2014/main" id="{CDAAE45F-F68A-6B83-3EB4-9D04B83EB216}"/>
              </a:ext>
            </a:extLst>
          </p:cNvPr>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rot="839020">
            <a:off x="7074997" y="2685366"/>
            <a:ext cx="1117260" cy="1117263"/>
          </a:xfrm>
          <a:prstGeom prst="rect">
            <a:avLst/>
          </a:prstGeom>
          <a:noFill/>
        </p:spPr>
      </p:pic>
      <p:pic>
        <p:nvPicPr>
          <p:cNvPr id="12" name="Picture 8" descr="http://www.bo.all.biz/img/bo/catalog/middle/6441.jpeg">
            <a:extLst>
              <a:ext uri="{FF2B5EF4-FFF2-40B4-BE49-F238E27FC236}">
                <a16:creationId xmlns:a16="http://schemas.microsoft.com/office/drawing/2014/main" id="{3F29315A-1371-BE51-14CA-09EFE732F524}"/>
              </a:ext>
            </a:extLst>
          </p:cNvPr>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4715203" y="3407778"/>
            <a:ext cx="1117260" cy="1307193"/>
          </a:xfrm>
          <a:prstGeom prst="rect">
            <a:avLst/>
          </a:prstGeom>
          <a:noFill/>
        </p:spPr>
      </p:pic>
      <p:pic>
        <p:nvPicPr>
          <p:cNvPr id="9" name="Picture 2" descr="http://img.directindustry.es/images_di/photo-g/37557-2485697.jpg">
            <a:extLst>
              <a:ext uri="{FF2B5EF4-FFF2-40B4-BE49-F238E27FC236}">
                <a16:creationId xmlns:a16="http://schemas.microsoft.com/office/drawing/2014/main" id="{76B77DCA-1477-BF0A-4B30-924AE30B9250}"/>
              </a:ext>
            </a:extLst>
          </p:cNvPr>
          <p:cNvPicPr>
            <a:picLocks noChangeAspect="1" noChangeArrowheads="1"/>
          </p:cNvPicPr>
          <p:nvPr/>
        </p:nvPicPr>
        <p:blipFill>
          <a:blip r:embed="rId9">
            <a:clrChange>
              <a:clrFrom>
                <a:srgbClr val="FFFFFF"/>
              </a:clrFrom>
              <a:clrTo>
                <a:srgbClr val="FFFFFF">
                  <a:alpha val="0"/>
                </a:srgbClr>
              </a:clrTo>
            </a:clrChange>
          </a:blip>
          <a:srcRect/>
          <a:stretch>
            <a:fillRect/>
          </a:stretch>
        </p:blipFill>
        <p:spPr bwMode="auto">
          <a:xfrm>
            <a:off x="4938894" y="1160306"/>
            <a:ext cx="1371428" cy="1065064"/>
          </a:xfrm>
          <a:prstGeom prst="rect">
            <a:avLst/>
          </a:prstGeom>
          <a:noFill/>
        </p:spPr>
      </p:pic>
    </p:spTree>
    <p:extLst>
      <p:ext uri="{BB962C8B-B14F-4D97-AF65-F5344CB8AC3E}">
        <p14:creationId xmlns:p14="http://schemas.microsoft.com/office/powerpoint/2010/main" val="35538997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8">
            <a:extLst>
              <a:ext uri="{FF2B5EF4-FFF2-40B4-BE49-F238E27FC236}">
                <a16:creationId xmlns:a16="http://schemas.microsoft.com/office/drawing/2014/main" id="{ED093670-3475-D041-847B-8AA2558DD87B}"/>
              </a:ext>
            </a:extLst>
          </p:cNvPr>
          <p:cNvPicPr>
            <a:picLocks noChangeAspect="1"/>
          </p:cNvPicPr>
          <p:nvPr/>
        </p:nvPicPr>
        <p:blipFill>
          <a:blip r:embed="rId2"/>
          <a:stretch>
            <a:fillRect/>
          </a:stretch>
        </p:blipFill>
        <p:spPr>
          <a:xfrm>
            <a:off x="55615" y="65667"/>
            <a:ext cx="1988647" cy="679353"/>
          </a:xfrm>
          <a:prstGeom prst="rect">
            <a:avLst/>
          </a:prstGeom>
        </p:spPr>
      </p:pic>
      <p:sp>
        <p:nvSpPr>
          <p:cNvPr id="7" name="1 Título">
            <a:extLst>
              <a:ext uri="{FF2B5EF4-FFF2-40B4-BE49-F238E27FC236}">
                <a16:creationId xmlns:a16="http://schemas.microsoft.com/office/drawing/2014/main" id="{F8246A3C-2F89-8D4C-BFA5-461163DAA22F}"/>
              </a:ext>
            </a:extLst>
          </p:cNvPr>
          <p:cNvSpPr txBox="1">
            <a:spLocks/>
          </p:cNvSpPr>
          <p:nvPr/>
        </p:nvSpPr>
        <p:spPr>
          <a:xfrm>
            <a:off x="3091634" y="256350"/>
            <a:ext cx="5917285" cy="42593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s-419" sz="2400" b="1" dirty="0">
                <a:solidFill>
                  <a:schemeClr val="tx1">
                    <a:lumMod val="50000"/>
                    <a:lumOff val="50000"/>
                  </a:schemeClr>
                </a:solidFill>
                <a:latin typeface="Arial" panose="020B0604020202020204" pitchFamily="34" charset="0"/>
                <a:cs typeface="Arial" panose="020B0604020202020204" pitchFamily="34" charset="0"/>
              </a:rPr>
              <a:t>CONCEPTOS BASICOS</a:t>
            </a:r>
            <a:endParaRPr lang="es-PE" sz="24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8" name="Rectángulo 7">
            <a:extLst>
              <a:ext uri="{FF2B5EF4-FFF2-40B4-BE49-F238E27FC236}">
                <a16:creationId xmlns:a16="http://schemas.microsoft.com/office/drawing/2014/main" id="{DAB4CFE8-C1B8-460C-BD0D-19550A7175B8}"/>
              </a:ext>
            </a:extLst>
          </p:cNvPr>
          <p:cNvSpPr/>
          <p:nvPr/>
        </p:nvSpPr>
        <p:spPr>
          <a:xfrm>
            <a:off x="135081" y="1072063"/>
            <a:ext cx="8833624" cy="4461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PE" sz="1511" dirty="0">
                <a:solidFill>
                  <a:schemeClr val="bg1">
                    <a:lumMod val="50000"/>
                  </a:schemeClr>
                </a:solidFill>
                <a:cs typeface="Arial" panose="020B0604020202020204" pitchFamily="34" charset="0"/>
              </a:rPr>
              <a:t>Para evitar </a:t>
            </a:r>
            <a:r>
              <a:rPr lang="es-PE" sz="1511" b="1" dirty="0">
                <a:solidFill>
                  <a:srgbClr val="FFC000"/>
                </a:solidFill>
                <a:cs typeface="Arial" panose="020B0604020202020204" pitchFamily="34" charset="0"/>
              </a:rPr>
              <a:t>incidentes peligrosos </a:t>
            </a:r>
            <a:r>
              <a:rPr lang="es-PE" sz="1511" dirty="0">
                <a:solidFill>
                  <a:schemeClr val="bg1">
                    <a:lumMod val="50000"/>
                  </a:schemeClr>
                </a:solidFill>
                <a:cs typeface="Arial" panose="020B0604020202020204" pitchFamily="34" charset="0"/>
              </a:rPr>
              <a:t>o </a:t>
            </a:r>
            <a:r>
              <a:rPr lang="es-PE" sz="1511" b="1" dirty="0">
                <a:solidFill>
                  <a:srgbClr val="C00000"/>
                </a:solidFill>
                <a:cs typeface="Arial" panose="020B0604020202020204" pitchFamily="34" charset="0"/>
              </a:rPr>
              <a:t>accidentes de trabajo</a:t>
            </a:r>
            <a:r>
              <a:rPr lang="es-PE" sz="1511" dirty="0">
                <a:solidFill>
                  <a:schemeClr val="bg1">
                    <a:lumMod val="50000"/>
                  </a:schemeClr>
                </a:solidFill>
                <a:cs typeface="Arial" panose="020B0604020202020204" pitchFamily="34" charset="0"/>
              </a:rPr>
              <a:t>, debo prevenir posibles </a:t>
            </a:r>
            <a:r>
              <a:rPr lang="es-PE" sz="1511" u="sng" dirty="0">
                <a:solidFill>
                  <a:schemeClr val="bg1">
                    <a:lumMod val="50000"/>
                  </a:schemeClr>
                </a:solidFill>
                <a:cs typeface="Arial" panose="020B0604020202020204" pitchFamily="34" charset="0"/>
              </a:rPr>
              <a:t>condiciones</a:t>
            </a:r>
            <a:r>
              <a:rPr lang="es-PE" sz="1511" dirty="0">
                <a:solidFill>
                  <a:schemeClr val="bg1">
                    <a:lumMod val="50000"/>
                  </a:schemeClr>
                </a:solidFill>
                <a:cs typeface="Arial" panose="020B0604020202020204" pitchFamily="34" charset="0"/>
              </a:rPr>
              <a:t> o </a:t>
            </a:r>
            <a:r>
              <a:rPr lang="es-PE" sz="1511" u="sng" dirty="0">
                <a:solidFill>
                  <a:schemeClr val="bg1">
                    <a:lumMod val="50000"/>
                  </a:schemeClr>
                </a:solidFill>
                <a:cs typeface="Arial" panose="020B0604020202020204" pitchFamily="34" charset="0"/>
              </a:rPr>
              <a:t>actos</a:t>
            </a:r>
            <a:r>
              <a:rPr lang="es-PE" sz="1511" dirty="0">
                <a:solidFill>
                  <a:schemeClr val="bg1">
                    <a:lumMod val="50000"/>
                  </a:schemeClr>
                </a:solidFill>
                <a:cs typeface="Arial" panose="020B0604020202020204" pitchFamily="34" charset="0"/>
              </a:rPr>
              <a:t> inseguros. </a:t>
            </a:r>
          </a:p>
        </p:txBody>
      </p:sp>
      <p:sp>
        <p:nvSpPr>
          <p:cNvPr id="9" name="Rectángulo 8">
            <a:extLst>
              <a:ext uri="{FF2B5EF4-FFF2-40B4-BE49-F238E27FC236}">
                <a16:creationId xmlns:a16="http://schemas.microsoft.com/office/drawing/2014/main" id="{460C5962-AD67-41FA-9684-C0DD52CE2E7A}"/>
              </a:ext>
            </a:extLst>
          </p:cNvPr>
          <p:cNvSpPr/>
          <p:nvPr/>
        </p:nvSpPr>
        <p:spPr>
          <a:xfrm>
            <a:off x="135080" y="5745663"/>
            <a:ext cx="2135154" cy="665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PE" sz="1200" dirty="0">
                <a:solidFill>
                  <a:schemeClr val="bg1">
                    <a:lumMod val="50000"/>
                  </a:schemeClr>
                </a:solidFill>
                <a:cs typeface="Arial" panose="020B0604020202020204" pitchFamily="34" charset="0"/>
              </a:rPr>
              <a:t>Es toda </a:t>
            </a:r>
            <a:r>
              <a:rPr lang="es-PE" sz="1200" b="1" dirty="0">
                <a:solidFill>
                  <a:schemeClr val="bg1">
                    <a:lumMod val="50000"/>
                  </a:schemeClr>
                </a:solidFill>
                <a:cs typeface="Arial" panose="020B0604020202020204" pitchFamily="34" charset="0"/>
              </a:rPr>
              <a:t>condición</a:t>
            </a:r>
            <a:r>
              <a:rPr lang="es-PE" sz="1200" dirty="0">
                <a:solidFill>
                  <a:schemeClr val="bg1">
                    <a:lumMod val="50000"/>
                  </a:schemeClr>
                </a:solidFill>
                <a:cs typeface="Arial" panose="020B0604020202020204" pitchFamily="34" charset="0"/>
              </a:rPr>
              <a:t> en el </a:t>
            </a:r>
            <a:r>
              <a:rPr lang="es-PE" sz="1200" u="sng" dirty="0">
                <a:solidFill>
                  <a:schemeClr val="bg1">
                    <a:lumMod val="50000"/>
                  </a:schemeClr>
                </a:solidFill>
                <a:cs typeface="Arial" panose="020B0604020202020204" pitchFamily="34" charset="0"/>
              </a:rPr>
              <a:t>entorno</a:t>
            </a:r>
            <a:r>
              <a:rPr lang="es-PE" sz="1200" dirty="0">
                <a:solidFill>
                  <a:schemeClr val="bg1">
                    <a:lumMod val="50000"/>
                  </a:schemeClr>
                </a:solidFill>
                <a:cs typeface="Arial" panose="020B0604020202020204" pitchFamily="34" charset="0"/>
              </a:rPr>
              <a:t> del trabajo que puede causar un accidente. </a:t>
            </a:r>
            <a:endParaRPr lang="es-PE" sz="1100" dirty="0">
              <a:solidFill>
                <a:schemeClr val="bg1">
                  <a:lumMod val="50000"/>
                </a:schemeClr>
              </a:solidFill>
              <a:cs typeface="Arial" panose="020B0604020202020204" pitchFamily="34" charset="0"/>
            </a:endParaRPr>
          </a:p>
        </p:txBody>
      </p:sp>
      <p:sp>
        <p:nvSpPr>
          <p:cNvPr id="10" name="Rectángulo 9">
            <a:extLst>
              <a:ext uri="{FF2B5EF4-FFF2-40B4-BE49-F238E27FC236}">
                <a16:creationId xmlns:a16="http://schemas.microsoft.com/office/drawing/2014/main" id="{460C5962-AD67-41FA-9684-C0DD52CE2E7A}"/>
              </a:ext>
            </a:extLst>
          </p:cNvPr>
          <p:cNvSpPr/>
          <p:nvPr/>
        </p:nvSpPr>
        <p:spPr>
          <a:xfrm>
            <a:off x="2389501" y="5745663"/>
            <a:ext cx="2135153" cy="88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PE" sz="1200" dirty="0">
                <a:solidFill>
                  <a:schemeClr val="bg1">
                    <a:lumMod val="50000"/>
                  </a:schemeClr>
                </a:solidFill>
                <a:cs typeface="Arial" panose="020B0604020202020204" pitchFamily="34" charset="0"/>
              </a:rPr>
              <a:t>Es toda </a:t>
            </a:r>
            <a:r>
              <a:rPr lang="es-PE" sz="1200" b="1" dirty="0">
                <a:solidFill>
                  <a:schemeClr val="bg1">
                    <a:lumMod val="50000"/>
                  </a:schemeClr>
                </a:solidFill>
                <a:cs typeface="Arial" panose="020B0604020202020204" pitchFamily="34" charset="0"/>
              </a:rPr>
              <a:t>acción o practica incorrecta </a:t>
            </a:r>
            <a:r>
              <a:rPr lang="es-PE" sz="1200" dirty="0">
                <a:solidFill>
                  <a:schemeClr val="bg1">
                    <a:lumMod val="50000"/>
                  </a:schemeClr>
                </a:solidFill>
                <a:cs typeface="Arial" panose="020B0604020202020204" pitchFamily="34" charset="0"/>
              </a:rPr>
              <a:t>ejecutada por el </a:t>
            </a:r>
            <a:r>
              <a:rPr lang="es-PE" sz="1200" u="sng" dirty="0">
                <a:solidFill>
                  <a:schemeClr val="bg1">
                    <a:lumMod val="50000"/>
                  </a:schemeClr>
                </a:solidFill>
                <a:cs typeface="Arial" panose="020B0604020202020204" pitchFamily="34" charset="0"/>
              </a:rPr>
              <a:t>trabajador</a:t>
            </a:r>
            <a:r>
              <a:rPr lang="es-PE" sz="1200" dirty="0">
                <a:solidFill>
                  <a:schemeClr val="bg1">
                    <a:lumMod val="50000"/>
                  </a:schemeClr>
                </a:solidFill>
                <a:cs typeface="Arial" panose="020B0604020202020204" pitchFamily="34" charset="0"/>
              </a:rPr>
              <a:t> que puede provocar un accidente. </a:t>
            </a:r>
            <a:endParaRPr lang="es-PE" sz="1100" dirty="0">
              <a:solidFill>
                <a:schemeClr val="bg1">
                  <a:lumMod val="50000"/>
                </a:schemeClr>
              </a:solidFill>
              <a:cs typeface="Arial" panose="020B0604020202020204" pitchFamily="34" charset="0"/>
            </a:endParaRPr>
          </a:p>
        </p:txBody>
      </p:sp>
      <p:sp>
        <p:nvSpPr>
          <p:cNvPr id="11" name="Rectángulo 10">
            <a:extLst>
              <a:ext uri="{FF2B5EF4-FFF2-40B4-BE49-F238E27FC236}">
                <a16:creationId xmlns:a16="http://schemas.microsoft.com/office/drawing/2014/main" id="{460C5962-AD67-41FA-9684-C0DD52CE2E7A}"/>
              </a:ext>
            </a:extLst>
          </p:cNvPr>
          <p:cNvSpPr/>
          <p:nvPr/>
        </p:nvSpPr>
        <p:spPr>
          <a:xfrm>
            <a:off x="4643921" y="5745663"/>
            <a:ext cx="2103720" cy="88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200" dirty="0">
                <a:solidFill>
                  <a:schemeClr val="bg1">
                    <a:lumMod val="50000"/>
                  </a:schemeClr>
                </a:solidFill>
                <a:cs typeface="Arial" panose="020B0604020202020204" pitchFamily="34" charset="0"/>
              </a:rPr>
              <a:t>Evento no deseado, que bajo diferentes circunstancias </a:t>
            </a:r>
            <a:r>
              <a:rPr lang="es-MX" sz="1200" b="1" dirty="0">
                <a:solidFill>
                  <a:schemeClr val="bg1">
                    <a:lumMod val="50000"/>
                  </a:schemeClr>
                </a:solidFill>
                <a:cs typeface="Arial" panose="020B0604020202020204" pitchFamily="34" charset="0"/>
              </a:rPr>
              <a:t>PUDO </a:t>
            </a:r>
            <a:r>
              <a:rPr lang="es-MX" sz="1200" dirty="0">
                <a:solidFill>
                  <a:schemeClr val="bg1">
                    <a:lumMod val="50000"/>
                  </a:schemeClr>
                </a:solidFill>
                <a:cs typeface="Arial" panose="020B0604020202020204" pitchFamily="34" charset="0"/>
              </a:rPr>
              <a:t>haber causado una lesión en el trabajador. </a:t>
            </a:r>
          </a:p>
        </p:txBody>
      </p:sp>
      <p:sp>
        <p:nvSpPr>
          <p:cNvPr id="12" name="CustomShape 2">
            <a:extLst>
              <a:ext uri="{FF2B5EF4-FFF2-40B4-BE49-F238E27FC236}">
                <a16:creationId xmlns:a16="http://schemas.microsoft.com/office/drawing/2014/main" id="{0A5D3940-AE8E-2647-884D-D822C5D02C8E}"/>
              </a:ext>
            </a:extLst>
          </p:cNvPr>
          <p:cNvSpPr/>
          <p:nvPr/>
        </p:nvSpPr>
        <p:spPr>
          <a:xfrm>
            <a:off x="6787856" y="5679651"/>
            <a:ext cx="2180848" cy="9498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419" sz="1200" dirty="0">
                <a:solidFill>
                  <a:schemeClr val="bg1">
                    <a:lumMod val="50000"/>
                  </a:schemeClr>
                </a:solidFill>
                <a:cs typeface="Arial" panose="020B0604020202020204" pitchFamily="34" charset="0"/>
              </a:rPr>
              <a:t>Evento no deseado, que bajo diferentes circunstancias </a:t>
            </a:r>
            <a:r>
              <a:rPr lang="es-419" sz="1200" b="1" dirty="0">
                <a:solidFill>
                  <a:schemeClr val="bg1">
                    <a:lumMod val="50000"/>
                  </a:schemeClr>
                </a:solidFill>
                <a:cs typeface="Arial" panose="020B0604020202020204" pitchFamily="34" charset="0"/>
              </a:rPr>
              <a:t>CAUSA</a:t>
            </a:r>
            <a:r>
              <a:rPr lang="es-419" sz="1200" dirty="0">
                <a:solidFill>
                  <a:schemeClr val="bg1">
                    <a:lumMod val="50000"/>
                  </a:schemeClr>
                </a:solidFill>
                <a:cs typeface="Arial" panose="020B0604020202020204" pitchFamily="34" charset="0"/>
              </a:rPr>
              <a:t> lesiones, enfermedades o daños a la propiedad.</a:t>
            </a:r>
            <a:endParaRPr sz="1200" dirty="0">
              <a:solidFill>
                <a:schemeClr val="bg1">
                  <a:lumMod val="50000"/>
                </a:schemeClr>
              </a:solidFill>
              <a:cs typeface="Arial" panose="020B0604020202020204" pitchFamily="34" charset="0"/>
            </a:endParaRPr>
          </a:p>
        </p:txBody>
      </p:sp>
      <p:pic>
        <p:nvPicPr>
          <p:cNvPr id="4" name="Imagen 3"/>
          <p:cNvPicPr>
            <a:picLocks noChangeAspect="1"/>
          </p:cNvPicPr>
          <p:nvPr/>
        </p:nvPicPr>
        <p:blipFill>
          <a:blip r:embed="rId3"/>
          <a:stretch>
            <a:fillRect/>
          </a:stretch>
        </p:blipFill>
        <p:spPr>
          <a:xfrm>
            <a:off x="135080" y="2214720"/>
            <a:ext cx="8833624" cy="3577674"/>
          </a:xfrm>
          <a:prstGeom prst="rect">
            <a:avLst/>
          </a:prstGeom>
        </p:spPr>
      </p:pic>
      <p:sp>
        <p:nvSpPr>
          <p:cNvPr id="14" name="Marcador de texto 29">
            <a:extLst>
              <a:ext uri="{FF2B5EF4-FFF2-40B4-BE49-F238E27FC236}">
                <a16:creationId xmlns:a16="http://schemas.microsoft.com/office/drawing/2014/main" id="{A85C4EFB-E2B8-8949-9C62-2723153E4EE6}"/>
              </a:ext>
            </a:extLst>
          </p:cNvPr>
          <p:cNvSpPr txBox="1">
            <a:spLocks/>
          </p:cNvSpPr>
          <p:nvPr/>
        </p:nvSpPr>
        <p:spPr>
          <a:xfrm>
            <a:off x="361052" y="1756174"/>
            <a:ext cx="1683210" cy="5321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419" sz="1400" b="1" dirty="0">
                <a:solidFill>
                  <a:schemeClr val="accent2">
                    <a:lumMod val="75000"/>
                  </a:schemeClr>
                </a:solidFill>
              </a:rPr>
              <a:t>CONDICION INSEGURO</a:t>
            </a:r>
            <a:endParaRPr lang="es-PE" sz="1400" b="1" dirty="0">
              <a:solidFill>
                <a:schemeClr val="accent2">
                  <a:lumMod val="75000"/>
                </a:schemeClr>
              </a:solidFill>
            </a:endParaRPr>
          </a:p>
        </p:txBody>
      </p:sp>
      <p:sp>
        <p:nvSpPr>
          <p:cNvPr id="15" name="Marcador de texto 29">
            <a:extLst>
              <a:ext uri="{FF2B5EF4-FFF2-40B4-BE49-F238E27FC236}">
                <a16:creationId xmlns:a16="http://schemas.microsoft.com/office/drawing/2014/main" id="{A85C4EFB-E2B8-8949-9C62-2723153E4EE6}"/>
              </a:ext>
            </a:extLst>
          </p:cNvPr>
          <p:cNvSpPr txBox="1">
            <a:spLocks/>
          </p:cNvSpPr>
          <p:nvPr/>
        </p:nvSpPr>
        <p:spPr>
          <a:xfrm>
            <a:off x="2815129" y="1755691"/>
            <a:ext cx="1283891" cy="5321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419" sz="1400" b="1" dirty="0">
                <a:solidFill>
                  <a:srgbClr val="7030A0"/>
                </a:solidFill>
              </a:rPr>
              <a:t>ACTO INSEGURO</a:t>
            </a:r>
            <a:endParaRPr lang="es-PE" sz="1400" b="1" dirty="0">
              <a:solidFill>
                <a:srgbClr val="7030A0"/>
              </a:solidFill>
            </a:endParaRPr>
          </a:p>
        </p:txBody>
      </p:sp>
      <p:sp>
        <p:nvSpPr>
          <p:cNvPr id="16" name="Marcador de texto 29">
            <a:extLst>
              <a:ext uri="{FF2B5EF4-FFF2-40B4-BE49-F238E27FC236}">
                <a16:creationId xmlns:a16="http://schemas.microsoft.com/office/drawing/2014/main" id="{A85C4EFB-E2B8-8949-9C62-2723153E4EE6}"/>
              </a:ext>
            </a:extLst>
          </p:cNvPr>
          <p:cNvSpPr txBox="1">
            <a:spLocks/>
          </p:cNvSpPr>
          <p:nvPr/>
        </p:nvSpPr>
        <p:spPr>
          <a:xfrm>
            <a:off x="7131242" y="1786276"/>
            <a:ext cx="1494073" cy="5321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419" sz="1400" b="1" dirty="0">
                <a:solidFill>
                  <a:srgbClr val="FF0000"/>
                </a:solidFill>
              </a:rPr>
              <a:t>ACCIDENTE DE TRABAJO</a:t>
            </a:r>
            <a:endParaRPr lang="es-PE" sz="1400" b="1" dirty="0">
              <a:solidFill>
                <a:srgbClr val="FF0000"/>
              </a:solidFill>
            </a:endParaRPr>
          </a:p>
        </p:txBody>
      </p:sp>
      <p:sp>
        <p:nvSpPr>
          <p:cNvPr id="17" name="Marcador de texto 29">
            <a:extLst>
              <a:ext uri="{FF2B5EF4-FFF2-40B4-BE49-F238E27FC236}">
                <a16:creationId xmlns:a16="http://schemas.microsoft.com/office/drawing/2014/main" id="{A85C4EFB-E2B8-8949-9C62-2723153E4EE6}"/>
              </a:ext>
            </a:extLst>
          </p:cNvPr>
          <p:cNvSpPr txBox="1">
            <a:spLocks/>
          </p:cNvSpPr>
          <p:nvPr/>
        </p:nvSpPr>
        <p:spPr>
          <a:xfrm>
            <a:off x="4920641" y="1756174"/>
            <a:ext cx="1494073" cy="5321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419" sz="1400" b="1" dirty="0">
                <a:solidFill>
                  <a:schemeClr val="accent4"/>
                </a:solidFill>
              </a:rPr>
              <a:t>INCIDENTE DE TRABAJO</a:t>
            </a:r>
            <a:endParaRPr lang="es-PE" sz="1400" b="1" dirty="0">
              <a:solidFill>
                <a:schemeClr val="accent4"/>
              </a:solidFill>
            </a:endParaRPr>
          </a:p>
        </p:txBody>
      </p:sp>
      <p:sp>
        <p:nvSpPr>
          <p:cNvPr id="18" name="Rectángulo 17">
            <a:extLst>
              <a:ext uri="{FF2B5EF4-FFF2-40B4-BE49-F238E27FC236}">
                <a16:creationId xmlns:a16="http://schemas.microsoft.com/office/drawing/2014/main" id="{460C5962-AD67-41FA-9684-C0DD52CE2E7A}"/>
              </a:ext>
            </a:extLst>
          </p:cNvPr>
          <p:cNvSpPr/>
          <p:nvPr/>
        </p:nvSpPr>
        <p:spPr>
          <a:xfrm>
            <a:off x="361052" y="5126758"/>
            <a:ext cx="1762675" cy="4483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b="1" dirty="0">
                <a:solidFill>
                  <a:schemeClr val="tx1">
                    <a:lumMod val="95000"/>
                    <a:lumOff val="5000"/>
                  </a:schemeClr>
                </a:solidFill>
                <a:cs typeface="Arial" panose="020B0604020202020204" pitchFamily="34" charset="0"/>
              </a:rPr>
              <a:t>Equipo en mal estado</a:t>
            </a:r>
            <a:endParaRPr lang="es-PE" sz="1100" b="1" dirty="0">
              <a:solidFill>
                <a:schemeClr val="tx1">
                  <a:lumMod val="95000"/>
                  <a:lumOff val="5000"/>
                </a:schemeClr>
              </a:solidFill>
              <a:cs typeface="Arial" panose="020B0604020202020204" pitchFamily="34" charset="0"/>
            </a:endParaRPr>
          </a:p>
        </p:txBody>
      </p:sp>
      <p:sp>
        <p:nvSpPr>
          <p:cNvPr id="19" name="Rectángulo 18">
            <a:extLst>
              <a:ext uri="{FF2B5EF4-FFF2-40B4-BE49-F238E27FC236}">
                <a16:creationId xmlns:a16="http://schemas.microsoft.com/office/drawing/2014/main" id="{460C5962-AD67-41FA-9684-C0DD52CE2E7A}"/>
              </a:ext>
            </a:extLst>
          </p:cNvPr>
          <p:cNvSpPr/>
          <p:nvPr/>
        </p:nvSpPr>
        <p:spPr>
          <a:xfrm>
            <a:off x="2575738" y="5116278"/>
            <a:ext cx="1762675" cy="4483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b="1" dirty="0">
                <a:solidFill>
                  <a:schemeClr val="tx1">
                    <a:lumMod val="95000"/>
                    <a:lumOff val="5000"/>
                  </a:schemeClr>
                </a:solidFill>
                <a:cs typeface="Arial" panose="020B0604020202020204" pitchFamily="34" charset="0"/>
              </a:rPr>
              <a:t>Personal distraído y sin usar </a:t>
            </a:r>
            <a:r>
              <a:rPr lang="es-MX" sz="1200" b="1" dirty="0" err="1">
                <a:solidFill>
                  <a:schemeClr val="tx1">
                    <a:lumMod val="95000"/>
                    <a:lumOff val="5000"/>
                  </a:schemeClr>
                </a:solidFill>
                <a:cs typeface="Arial" panose="020B0604020202020204" pitchFamily="34" charset="0"/>
              </a:rPr>
              <a:t>EPP’s</a:t>
            </a:r>
            <a:r>
              <a:rPr lang="es-MX" sz="1200" b="1" dirty="0">
                <a:solidFill>
                  <a:schemeClr val="tx1">
                    <a:lumMod val="95000"/>
                    <a:lumOff val="5000"/>
                  </a:schemeClr>
                </a:solidFill>
                <a:cs typeface="Arial" panose="020B0604020202020204" pitchFamily="34" charset="0"/>
              </a:rPr>
              <a:t> correspondientes</a:t>
            </a:r>
            <a:endParaRPr lang="es-PE" sz="1100" b="1" dirty="0">
              <a:solidFill>
                <a:schemeClr val="tx1">
                  <a:lumMod val="95000"/>
                  <a:lumOff val="5000"/>
                </a:schemeClr>
              </a:solidFill>
              <a:cs typeface="Arial" panose="020B0604020202020204" pitchFamily="34" charset="0"/>
            </a:endParaRPr>
          </a:p>
        </p:txBody>
      </p:sp>
      <p:sp>
        <p:nvSpPr>
          <p:cNvPr id="20" name="Rectángulo 19">
            <a:extLst>
              <a:ext uri="{FF2B5EF4-FFF2-40B4-BE49-F238E27FC236}">
                <a16:creationId xmlns:a16="http://schemas.microsoft.com/office/drawing/2014/main" id="{460C5962-AD67-41FA-9684-C0DD52CE2E7A}"/>
              </a:ext>
            </a:extLst>
          </p:cNvPr>
          <p:cNvSpPr/>
          <p:nvPr/>
        </p:nvSpPr>
        <p:spPr>
          <a:xfrm>
            <a:off x="4786339" y="5095288"/>
            <a:ext cx="1762675" cy="4483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b="1" dirty="0">
                <a:solidFill>
                  <a:schemeClr val="tx1">
                    <a:lumMod val="95000"/>
                    <a:lumOff val="5000"/>
                  </a:schemeClr>
                </a:solidFill>
                <a:cs typeface="Arial" panose="020B0604020202020204" pitchFamily="34" charset="0"/>
              </a:rPr>
              <a:t>La caja pudo caer sobre los trabajadores</a:t>
            </a:r>
            <a:endParaRPr lang="es-PE" sz="1100" b="1" dirty="0">
              <a:solidFill>
                <a:schemeClr val="tx1">
                  <a:lumMod val="95000"/>
                  <a:lumOff val="5000"/>
                </a:schemeClr>
              </a:solidFill>
              <a:cs typeface="Arial" panose="020B0604020202020204" pitchFamily="34" charset="0"/>
            </a:endParaRPr>
          </a:p>
        </p:txBody>
      </p:sp>
      <p:sp>
        <p:nvSpPr>
          <p:cNvPr id="21" name="Rectángulo 20">
            <a:extLst>
              <a:ext uri="{FF2B5EF4-FFF2-40B4-BE49-F238E27FC236}">
                <a16:creationId xmlns:a16="http://schemas.microsoft.com/office/drawing/2014/main" id="{460C5962-AD67-41FA-9684-C0DD52CE2E7A}"/>
              </a:ext>
            </a:extLst>
          </p:cNvPr>
          <p:cNvSpPr/>
          <p:nvPr/>
        </p:nvSpPr>
        <p:spPr>
          <a:xfrm>
            <a:off x="6976988" y="5118007"/>
            <a:ext cx="1762675" cy="4483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b="1" dirty="0">
                <a:solidFill>
                  <a:schemeClr val="tx1">
                    <a:lumMod val="95000"/>
                    <a:lumOff val="5000"/>
                  </a:schemeClr>
                </a:solidFill>
                <a:cs typeface="Arial" panose="020B0604020202020204" pitchFamily="34" charset="0"/>
              </a:rPr>
              <a:t>La caja cayo sobre los trabajadores</a:t>
            </a:r>
            <a:endParaRPr lang="es-PE" sz="1100" b="1" dirty="0">
              <a:solidFill>
                <a:schemeClr val="tx1">
                  <a:lumMod val="95000"/>
                  <a:lumOff val="5000"/>
                </a:schemeClr>
              </a:solidFill>
              <a:cs typeface="Arial" panose="020B0604020202020204" pitchFamily="34" charset="0"/>
            </a:endParaRPr>
          </a:p>
        </p:txBody>
      </p:sp>
    </p:spTree>
    <p:extLst>
      <p:ext uri="{BB962C8B-B14F-4D97-AF65-F5344CB8AC3E}">
        <p14:creationId xmlns:p14="http://schemas.microsoft.com/office/powerpoint/2010/main" val="26738295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8">
            <a:extLst>
              <a:ext uri="{FF2B5EF4-FFF2-40B4-BE49-F238E27FC236}">
                <a16:creationId xmlns:a16="http://schemas.microsoft.com/office/drawing/2014/main" id="{ED093670-3475-D041-847B-8AA2558DD87B}"/>
              </a:ext>
            </a:extLst>
          </p:cNvPr>
          <p:cNvPicPr>
            <a:picLocks noChangeAspect="1"/>
          </p:cNvPicPr>
          <p:nvPr/>
        </p:nvPicPr>
        <p:blipFill>
          <a:blip r:embed="rId3"/>
          <a:stretch>
            <a:fillRect/>
          </a:stretch>
        </p:blipFill>
        <p:spPr>
          <a:xfrm>
            <a:off x="135080" y="101922"/>
            <a:ext cx="1988647" cy="679353"/>
          </a:xfrm>
          <a:prstGeom prst="rect">
            <a:avLst/>
          </a:prstGeom>
        </p:spPr>
      </p:pic>
      <p:sp>
        <p:nvSpPr>
          <p:cNvPr id="16" name="Rectángulo 15">
            <a:extLst>
              <a:ext uri="{FF2B5EF4-FFF2-40B4-BE49-F238E27FC236}">
                <a16:creationId xmlns:a16="http://schemas.microsoft.com/office/drawing/2014/main" id="{DAB4CFE8-C1B8-460C-BD0D-19550A7175B8}"/>
              </a:ext>
            </a:extLst>
          </p:cNvPr>
          <p:cNvSpPr/>
          <p:nvPr/>
        </p:nvSpPr>
        <p:spPr>
          <a:xfrm>
            <a:off x="2002549" y="1439917"/>
            <a:ext cx="5007852" cy="7268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PE" sz="1511" dirty="0">
                <a:solidFill>
                  <a:schemeClr val="bg1">
                    <a:lumMod val="50000"/>
                  </a:schemeClr>
                </a:solidFill>
                <a:cs typeface="Arial" panose="020B0604020202020204" pitchFamily="34" charset="0"/>
              </a:rPr>
              <a:t>Es una enfermedad contraída a causa del trabajo o la exposición al medio en el cual se encuentra trabajando, causado por agentes físicos, químicos o biológicos.</a:t>
            </a:r>
          </a:p>
        </p:txBody>
      </p:sp>
      <p:sp>
        <p:nvSpPr>
          <p:cNvPr id="18" name="1 Título">
            <a:extLst>
              <a:ext uri="{FF2B5EF4-FFF2-40B4-BE49-F238E27FC236}">
                <a16:creationId xmlns:a16="http://schemas.microsoft.com/office/drawing/2014/main" id="{F8246A3C-2F89-8D4C-BFA5-461163DAA22F}"/>
              </a:ext>
            </a:extLst>
          </p:cNvPr>
          <p:cNvSpPr txBox="1">
            <a:spLocks/>
          </p:cNvSpPr>
          <p:nvPr/>
        </p:nvSpPr>
        <p:spPr>
          <a:xfrm>
            <a:off x="3091634" y="256350"/>
            <a:ext cx="5917285" cy="42593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s-419" sz="2400" b="1" dirty="0">
                <a:solidFill>
                  <a:schemeClr val="tx1">
                    <a:lumMod val="50000"/>
                    <a:lumOff val="50000"/>
                  </a:schemeClr>
                </a:solidFill>
                <a:latin typeface="Arial" panose="020B0604020202020204" pitchFamily="34" charset="0"/>
                <a:cs typeface="Arial" panose="020B0604020202020204" pitchFamily="34" charset="0"/>
              </a:rPr>
              <a:t>CONCEPTOS BASICOS</a:t>
            </a:r>
            <a:endParaRPr lang="es-PE" sz="24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0" name="Marcador de texto 29">
            <a:extLst>
              <a:ext uri="{FF2B5EF4-FFF2-40B4-BE49-F238E27FC236}">
                <a16:creationId xmlns:a16="http://schemas.microsoft.com/office/drawing/2014/main" id="{52C0B49C-0655-0D4C-A378-4EC51F14AF59}"/>
              </a:ext>
            </a:extLst>
          </p:cNvPr>
          <p:cNvSpPr txBox="1">
            <a:spLocks/>
          </p:cNvSpPr>
          <p:nvPr/>
        </p:nvSpPr>
        <p:spPr>
          <a:xfrm>
            <a:off x="1913211" y="993031"/>
            <a:ext cx="5307395" cy="4468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419" sz="2400" b="1" dirty="0">
                <a:solidFill>
                  <a:srgbClr val="C00000"/>
                </a:solidFill>
              </a:rPr>
              <a:t>¿Qué es una enfermedad ocupacional?</a:t>
            </a:r>
            <a:endParaRPr lang="es-PE" sz="2400" b="1" dirty="0">
              <a:solidFill>
                <a:srgbClr val="C00000"/>
              </a:solidFill>
            </a:endParaRPr>
          </a:p>
        </p:txBody>
      </p:sp>
      <p:pic>
        <p:nvPicPr>
          <p:cNvPr id="2052" name="Picture 4" descr="Sordera - Iconos gratis de asistencia sanitaria y médica"/>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706994" y="3223604"/>
            <a:ext cx="985172" cy="98517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Dermatitis Atópica Vectores Libres de Derechos - iStock"/>
          <p:cNvPicPr>
            <a:picLocks noChangeAspect="1" noChangeArrowheads="1"/>
          </p:cNvPicPr>
          <p:nvPr/>
        </p:nvPicPr>
        <p:blipFill rotWithShape="1">
          <a:blip r:embed="rId5">
            <a:extLst>
              <a:ext uri="{28A0092B-C50C-407E-A947-70E740481C1C}">
                <a14:useLocalDpi xmlns:a14="http://schemas.microsoft.com/office/drawing/2010/main" val="0"/>
              </a:ext>
            </a:extLst>
          </a:blip>
          <a:srcRect l="7128" t="33912" r="53205" b="11636"/>
          <a:stretch/>
        </p:blipFill>
        <p:spPr bwMode="auto">
          <a:xfrm>
            <a:off x="2870420" y="3083405"/>
            <a:ext cx="819807" cy="112537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Dolor lumbar dolor en el cuello hernia de disco espinal iconos de  computadora, dolor de espalda, diverso, azul, ángulo png | PNGWing"/>
          <p:cNvPicPr>
            <a:picLocks noChangeAspect="1" noChangeArrowheads="1"/>
          </p:cNvPicPr>
          <p:nvPr/>
        </p:nvPicPr>
        <p:blipFill>
          <a:blip r:embed="rId6" cstate="hqprint">
            <a:extLst>
              <a:ext uri="{BEBA8EAE-BF5A-486C-A8C5-ECC9F3942E4B}">
                <a14:imgProps xmlns:a14="http://schemas.microsoft.com/office/drawing/2010/main">
                  <a14:imgLayer r:embed="rId7">
                    <a14:imgEffect>
                      <a14:backgroundRemoval t="0" b="99783" l="0" r="100000">
                        <a14:foregroundMark x1="48478" y1="17065" x2="48478" y2="17065"/>
                        <a14:foregroundMark x1="47826" y1="41304" x2="47826" y2="41304"/>
                        <a14:foregroundMark x1="78804" y1="58261" x2="78804" y2="58261"/>
                        <a14:foregroundMark x1="9783" y1="40326" x2="9783" y2="40326"/>
                        <a14:foregroundMark x1="12391" y1="51196" x2="12391" y2="51196"/>
                        <a14:foregroundMark x1="15870" y1="59239" x2="15870" y2="59239"/>
                        <a14:foregroundMark x1="26087" y1="70761" x2="26087" y2="70761"/>
                        <a14:foregroundMark x1="27717" y1="68478" x2="27717" y2="68478"/>
                        <a14:foregroundMark x1="66413" y1="72609" x2="66413" y2="72609"/>
                        <a14:foregroundMark x1="64130" y1="74565" x2="64130" y2="74565"/>
                        <a14:foregroundMark x1="93804" y1="34891" x2="93804" y2="34891"/>
                        <a14:foregroundMark x1="92609" y1="37174" x2="92609" y2="37174"/>
                        <a14:foregroundMark x1="36957" y1="3261" x2="36957" y2="3261"/>
                        <a14:foregroundMark x1="33804" y1="3261" x2="33804" y2="3261"/>
                      </a14:backgroundRemoval>
                    </a14:imgEffect>
                  </a14:imgLayer>
                </a14:imgProps>
              </a:ext>
              <a:ext uri="{28A0092B-C50C-407E-A947-70E740481C1C}">
                <a14:useLocalDpi xmlns:a14="http://schemas.microsoft.com/office/drawing/2010/main" val="0"/>
              </a:ext>
            </a:extLst>
          </a:blip>
          <a:srcRect/>
          <a:stretch>
            <a:fillRect/>
          </a:stretch>
        </p:blipFill>
        <p:spPr bwMode="auto">
          <a:xfrm>
            <a:off x="4711436" y="3023908"/>
            <a:ext cx="1184868" cy="118486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Ilustración de Icono De Silicosis Icono De Silicosis Moda Vector Plano  Sobre Fondo Blanco De La Colección De Enfermedades y más Vectores Libres de  Derechos de Silicosis - iStock"/>
          <p:cNvPicPr>
            <a:picLocks noChangeAspect="1" noChangeArrowheads="1"/>
          </p:cNvPicPr>
          <p:nvPr/>
        </p:nvPicPr>
        <p:blipFill rotWithShape="1">
          <a:blip r:embed="rId8">
            <a:extLst>
              <a:ext uri="{28A0092B-C50C-407E-A947-70E740481C1C}">
                <a14:useLocalDpi xmlns:a14="http://schemas.microsoft.com/office/drawing/2010/main" val="0"/>
              </a:ext>
            </a:extLst>
          </a:blip>
          <a:srcRect l="26085" t="14845" r="25905" b="28656"/>
          <a:stretch/>
        </p:blipFill>
        <p:spPr bwMode="auto">
          <a:xfrm>
            <a:off x="7031907" y="2974451"/>
            <a:ext cx="1090913" cy="1283782"/>
          </a:xfrm>
          <a:prstGeom prst="rect">
            <a:avLst/>
          </a:prstGeom>
          <a:noFill/>
          <a:extLst>
            <a:ext uri="{909E8E84-426E-40DD-AFC4-6F175D3DCCD1}">
              <a14:hiddenFill xmlns:a14="http://schemas.microsoft.com/office/drawing/2010/main">
                <a:solidFill>
                  <a:srgbClr val="FFFFFF"/>
                </a:solidFill>
              </a14:hiddenFill>
            </a:ext>
          </a:extLst>
        </p:spPr>
      </p:pic>
      <p:sp>
        <p:nvSpPr>
          <p:cNvPr id="24" name="Marcador de texto 29">
            <a:extLst>
              <a:ext uri="{FF2B5EF4-FFF2-40B4-BE49-F238E27FC236}">
                <a16:creationId xmlns:a16="http://schemas.microsoft.com/office/drawing/2014/main" id="{52C0B49C-0655-0D4C-A378-4EC51F14AF59}"/>
              </a:ext>
            </a:extLst>
          </p:cNvPr>
          <p:cNvSpPr txBox="1">
            <a:spLocks/>
          </p:cNvSpPr>
          <p:nvPr/>
        </p:nvSpPr>
        <p:spPr>
          <a:xfrm>
            <a:off x="841538" y="2446589"/>
            <a:ext cx="7450739" cy="4468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419" sz="1800" b="1" dirty="0">
                <a:solidFill>
                  <a:srgbClr val="FFC000"/>
                </a:solidFill>
              </a:rPr>
              <a:t>Entre las enfermedades ocupacionales más comunes que hay son:</a:t>
            </a:r>
            <a:endParaRPr lang="es-PE" sz="1800" b="1" dirty="0">
              <a:solidFill>
                <a:srgbClr val="FFC000"/>
              </a:solidFill>
            </a:endParaRPr>
          </a:p>
        </p:txBody>
      </p:sp>
      <p:sp>
        <p:nvSpPr>
          <p:cNvPr id="26" name="Marcador de texto 29">
            <a:extLst>
              <a:ext uri="{FF2B5EF4-FFF2-40B4-BE49-F238E27FC236}">
                <a16:creationId xmlns:a16="http://schemas.microsoft.com/office/drawing/2014/main" id="{A85C4EFB-E2B8-8949-9C62-2723153E4EE6}"/>
              </a:ext>
            </a:extLst>
          </p:cNvPr>
          <p:cNvSpPr txBox="1">
            <a:spLocks/>
          </p:cNvSpPr>
          <p:nvPr/>
        </p:nvSpPr>
        <p:spPr>
          <a:xfrm>
            <a:off x="629320" y="4289752"/>
            <a:ext cx="1283891" cy="2660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419" sz="1400" b="1" dirty="0">
                <a:solidFill>
                  <a:schemeClr val="tx1">
                    <a:lumMod val="65000"/>
                    <a:lumOff val="35000"/>
                  </a:schemeClr>
                </a:solidFill>
              </a:rPr>
              <a:t>Hipoacusia</a:t>
            </a:r>
            <a:endParaRPr lang="es-PE" sz="1400" b="1" dirty="0">
              <a:solidFill>
                <a:schemeClr val="tx1">
                  <a:lumMod val="65000"/>
                  <a:lumOff val="35000"/>
                </a:schemeClr>
              </a:solidFill>
            </a:endParaRPr>
          </a:p>
        </p:txBody>
      </p:sp>
      <p:sp>
        <p:nvSpPr>
          <p:cNvPr id="28" name="Marcador de texto 29">
            <a:extLst>
              <a:ext uri="{FF2B5EF4-FFF2-40B4-BE49-F238E27FC236}">
                <a16:creationId xmlns:a16="http://schemas.microsoft.com/office/drawing/2014/main" id="{A85C4EFB-E2B8-8949-9C62-2723153E4EE6}"/>
              </a:ext>
            </a:extLst>
          </p:cNvPr>
          <p:cNvSpPr txBox="1">
            <a:spLocks/>
          </p:cNvSpPr>
          <p:nvPr/>
        </p:nvSpPr>
        <p:spPr>
          <a:xfrm>
            <a:off x="2768176" y="4289752"/>
            <a:ext cx="1283891" cy="2660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419" sz="1400" b="1" dirty="0">
                <a:solidFill>
                  <a:schemeClr val="tx1">
                    <a:lumMod val="65000"/>
                    <a:lumOff val="35000"/>
                  </a:schemeClr>
                </a:solidFill>
              </a:rPr>
              <a:t>Dermatitis Alérgica</a:t>
            </a:r>
            <a:endParaRPr lang="es-PE" sz="1400" b="1" dirty="0">
              <a:solidFill>
                <a:schemeClr val="tx1">
                  <a:lumMod val="65000"/>
                  <a:lumOff val="35000"/>
                </a:schemeClr>
              </a:solidFill>
            </a:endParaRPr>
          </a:p>
        </p:txBody>
      </p:sp>
      <p:sp>
        <p:nvSpPr>
          <p:cNvPr id="30" name="Marcador de texto 29">
            <a:extLst>
              <a:ext uri="{FF2B5EF4-FFF2-40B4-BE49-F238E27FC236}">
                <a16:creationId xmlns:a16="http://schemas.microsoft.com/office/drawing/2014/main" id="{A85C4EFB-E2B8-8949-9C62-2723153E4EE6}"/>
              </a:ext>
            </a:extLst>
          </p:cNvPr>
          <p:cNvSpPr txBox="1">
            <a:spLocks/>
          </p:cNvSpPr>
          <p:nvPr/>
        </p:nvSpPr>
        <p:spPr>
          <a:xfrm>
            <a:off x="4661924" y="4289752"/>
            <a:ext cx="1283891" cy="2660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419" sz="1400" b="1" dirty="0">
                <a:solidFill>
                  <a:schemeClr val="tx1">
                    <a:lumMod val="65000"/>
                    <a:lumOff val="35000"/>
                  </a:schemeClr>
                </a:solidFill>
              </a:rPr>
              <a:t>Lumbalgia</a:t>
            </a:r>
            <a:endParaRPr lang="es-PE" sz="1400" b="1" dirty="0">
              <a:solidFill>
                <a:schemeClr val="tx1">
                  <a:lumMod val="65000"/>
                  <a:lumOff val="35000"/>
                </a:schemeClr>
              </a:solidFill>
            </a:endParaRPr>
          </a:p>
        </p:txBody>
      </p:sp>
      <p:sp>
        <p:nvSpPr>
          <p:cNvPr id="31" name="Marcador de texto 29">
            <a:extLst>
              <a:ext uri="{FF2B5EF4-FFF2-40B4-BE49-F238E27FC236}">
                <a16:creationId xmlns:a16="http://schemas.microsoft.com/office/drawing/2014/main" id="{A85C4EFB-E2B8-8949-9C62-2723153E4EE6}"/>
              </a:ext>
            </a:extLst>
          </p:cNvPr>
          <p:cNvSpPr txBox="1">
            <a:spLocks/>
          </p:cNvSpPr>
          <p:nvPr/>
        </p:nvSpPr>
        <p:spPr>
          <a:xfrm>
            <a:off x="6975830" y="4289752"/>
            <a:ext cx="1283891" cy="2660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419" sz="1400" b="1" dirty="0">
                <a:solidFill>
                  <a:schemeClr val="tx1">
                    <a:lumMod val="65000"/>
                    <a:lumOff val="35000"/>
                  </a:schemeClr>
                </a:solidFill>
              </a:rPr>
              <a:t>Silicosis</a:t>
            </a:r>
            <a:endParaRPr lang="es-PE" sz="1400" b="1" dirty="0">
              <a:solidFill>
                <a:schemeClr val="tx1">
                  <a:lumMod val="65000"/>
                  <a:lumOff val="35000"/>
                </a:schemeClr>
              </a:solidFill>
            </a:endParaRPr>
          </a:p>
        </p:txBody>
      </p:sp>
      <p:sp>
        <p:nvSpPr>
          <p:cNvPr id="32" name="Marcador de texto 29">
            <a:extLst>
              <a:ext uri="{FF2B5EF4-FFF2-40B4-BE49-F238E27FC236}">
                <a16:creationId xmlns:a16="http://schemas.microsoft.com/office/drawing/2014/main" id="{52C0B49C-0655-0D4C-A378-4EC51F14AF59}"/>
              </a:ext>
            </a:extLst>
          </p:cNvPr>
          <p:cNvSpPr txBox="1">
            <a:spLocks/>
          </p:cNvSpPr>
          <p:nvPr/>
        </p:nvSpPr>
        <p:spPr>
          <a:xfrm>
            <a:off x="781105" y="4943958"/>
            <a:ext cx="7450739" cy="4468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419" sz="1800" b="1" dirty="0">
                <a:solidFill>
                  <a:srgbClr val="FFC000"/>
                </a:solidFill>
              </a:rPr>
              <a:t>También existen las enfermedades psicosociales</a:t>
            </a:r>
            <a:endParaRPr lang="es-PE" sz="1800" b="1" dirty="0">
              <a:solidFill>
                <a:srgbClr val="FFC000"/>
              </a:solidFill>
            </a:endParaRPr>
          </a:p>
        </p:txBody>
      </p:sp>
      <p:pic>
        <p:nvPicPr>
          <p:cNvPr id="2060" name="Picture 12" descr="Estrés laboral - ¿Qué es?, ¿Por qué se produce?, síntomas y más"/>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rcRect l="36330" t="16498" r="36267" b="17663"/>
          <a:stretch/>
        </p:blipFill>
        <p:spPr bwMode="auto">
          <a:xfrm>
            <a:off x="1818142" y="5348936"/>
            <a:ext cx="950034" cy="1141315"/>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La Depresión, El Trastorno Depresivo Mayor, Iconos De Equipo imagen png -  imagen transparente descarga gratuita"/>
          <p:cNvPicPr>
            <a:picLocks noChangeAspect="1" noChangeArrowheads="1"/>
          </p:cNvPicPr>
          <p:nvPr/>
        </p:nvPicPr>
        <p:blipFill>
          <a:blip r:embed="rId11" cstate="hqprint">
            <a:extLst>
              <a:ext uri="{BEBA8EAE-BF5A-486C-A8C5-ECC9F3942E4B}">
                <a14:imgProps xmlns:a14="http://schemas.microsoft.com/office/drawing/2010/main">
                  <a14:imgLayer r:embed="rId12">
                    <a14:imgEffect>
                      <a14:backgroundRemoval t="0" b="99630" l="0" r="100000">
                        <a14:foregroundMark x1="58111" y1="28889" x2="58111" y2="28889"/>
                        <a14:foregroundMark x1="89778" y1="11481" x2="89778" y2="11481"/>
                        <a14:foregroundMark x1="34667" y1="86944" x2="34667" y2="86944"/>
                      </a14:backgroundRemoval>
                    </a14:imgEffect>
                  </a14:imgLayer>
                </a14:imgProps>
              </a:ext>
              <a:ext uri="{28A0092B-C50C-407E-A947-70E740481C1C}">
                <a14:useLocalDpi xmlns:a14="http://schemas.microsoft.com/office/drawing/2010/main" val="0"/>
              </a:ext>
            </a:extLst>
          </a:blip>
          <a:srcRect/>
          <a:stretch>
            <a:fillRect/>
          </a:stretch>
        </p:blipFill>
        <p:spPr bwMode="auto">
          <a:xfrm>
            <a:off x="3887799" y="5446365"/>
            <a:ext cx="823637" cy="988364"/>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Ansiedad - Iconos gratis de usuario"/>
          <p:cNvPicPr>
            <a:picLocks noChangeAspect="1" noChangeArrowheads="1"/>
          </p:cNvPicPr>
          <p:nvPr/>
        </p:nvPicPr>
        <p:blipFill>
          <a:blip r:embed="rId13" cstate="hqprint">
            <a:extLst>
              <a:ext uri="{28A0092B-C50C-407E-A947-70E740481C1C}">
                <a14:useLocalDpi xmlns:a14="http://schemas.microsoft.com/office/drawing/2010/main" val="0"/>
              </a:ext>
            </a:extLst>
          </a:blip>
          <a:srcRect/>
          <a:stretch>
            <a:fillRect/>
          </a:stretch>
        </p:blipFill>
        <p:spPr bwMode="auto">
          <a:xfrm>
            <a:off x="5831059" y="5530953"/>
            <a:ext cx="935420" cy="935420"/>
          </a:xfrm>
          <a:prstGeom prst="rect">
            <a:avLst/>
          </a:prstGeom>
          <a:noFill/>
          <a:extLst>
            <a:ext uri="{909E8E84-426E-40DD-AFC4-6F175D3DCCD1}">
              <a14:hiddenFill xmlns:a14="http://schemas.microsoft.com/office/drawing/2010/main">
                <a:solidFill>
                  <a:srgbClr val="FFFFFF"/>
                </a:solidFill>
              </a14:hiddenFill>
            </a:ext>
          </a:extLst>
        </p:spPr>
      </p:pic>
      <p:sp>
        <p:nvSpPr>
          <p:cNvPr id="33" name="Marcador de texto 29">
            <a:extLst>
              <a:ext uri="{FF2B5EF4-FFF2-40B4-BE49-F238E27FC236}">
                <a16:creationId xmlns:a16="http://schemas.microsoft.com/office/drawing/2014/main" id="{A85C4EFB-E2B8-8949-9C62-2723153E4EE6}"/>
              </a:ext>
            </a:extLst>
          </p:cNvPr>
          <p:cNvSpPr txBox="1">
            <a:spLocks/>
          </p:cNvSpPr>
          <p:nvPr/>
        </p:nvSpPr>
        <p:spPr>
          <a:xfrm>
            <a:off x="1651213" y="6518076"/>
            <a:ext cx="1283891" cy="2660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419" sz="1400" b="1" dirty="0">
                <a:solidFill>
                  <a:schemeClr val="tx1">
                    <a:lumMod val="65000"/>
                    <a:lumOff val="35000"/>
                  </a:schemeClr>
                </a:solidFill>
              </a:rPr>
              <a:t>Estrés Laboral</a:t>
            </a:r>
            <a:endParaRPr lang="es-PE" sz="1400" b="1" dirty="0">
              <a:solidFill>
                <a:schemeClr val="tx1">
                  <a:lumMod val="65000"/>
                  <a:lumOff val="35000"/>
                </a:schemeClr>
              </a:solidFill>
            </a:endParaRPr>
          </a:p>
        </p:txBody>
      </p:sp>
      <p:sp>
        <p:nvSpPr>
          <p:cNvPr id="34" name="Marcador de texto 29">
            <a:extLst>
              <a:ext uri="{FF2B5EF4-FFF2-40B4-BE49-F238E27FC236}">
                <a16:creationId xmlns:a16="http://schemas.microsoft.com/office/drawing/2014/main" id="{A85C4EFB-E2B8-8949-9C62-2723153E4EE6}"/>
              </a:ext>
            </a:extLst>
          </p:cNvPr>
          <p:cNvSpPr txBox="1">
            <a:spLocks/>
          </p:cNvSpPr>
          <p:nvPr/>
        </p:nvSpPr>
        <p:spPr>
          <a:xfrm>
            <a:off x="3657671" y="6518076"/>
            <a:ext cx="1283891" cy="2660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419" sz="1400" b="1" dirty="0">
                <a:solidFill>
                  <a:schemeClr val="tx1">
                    <a:lumMod val="65000"/>
                    <a:lumOff val="35000"/>
                  </a:schemeClr>
                </a:solidFill>
              </a:rPr>
              <a:t>Depresión</a:t>
            </a:r>
            <a:endParaRPr lang="es-PE" sz="1400" b="1" dirty="0">
              <a:solidFill>
                <a:schemeClr val="tx1">
                  <a:lumMod val="65000"/>
                  <a:lumOff val="35000"/>
                </a:schemeClr>
              </a:solidFill>
            </a:endParaRPr>
          </a:p>
        </p:txBody>
      </p:sp>
      <p:sp>
        <p:nvSpPr>
          <p:cNvPr id="35" name="Marcador de texto 29">
            <a:extLst>
              <a:ext uri="{FF2B5EF4-FFF2-40B4-BE49-F238E27FC236}">
                <a16:creationId xmlns:a16="http://schemas.microsoft.com/office/drawing/2014/main" id="{A85C4EFB-E2B8-8949-9C62-2723153E4EE6}"/>
              </a:ext>
            </a:extLst>
          </p:cNvPr>
          <p:cNvSpPr txBox="1">
            <a:spLocks/>
          </p:cNvSpPr>
          <p:nvPr/>
        </p:nvSpPr>
        <p:spPr>
          <a:xfrm>
            <a:off x="5656823" y="6490251"/>
            <a:ext cx="1283891" cy="2660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419" sz="1400" b="1" dirty="0">
                <a:solidFill>
                  <a:schemeClr val="tx1">
                    <a:lumMod val="65000"/>
                    <a:lumOff val="35000"/>
                  </a:schemeClr>
                </a:solidFill>
              </a:rPr>
              <a:t>Ansiedad</a:t>
            </a:r>
            <a:endParaRPr lang="es-PE" sz="1400" b="1" dirty="0">
              <a:solidFill>
                <a:schemeClr val="tx1">
                  <a:lumMod val="65000"/>
                  <a:lumOff val="35000"/>
                </a:schemeClr>
              </a:solidFill>
            </a:endParaRPr>
          </a:p>
        </p:txBody>
      </p:sp>
    </p:spTree>
    <p:extLst>
      <p:ext uri="{BB962C8B-B14F-4D97-AF65-F5344CB8AC3E}">
        <p14:creationId xmlns:p14="http://schemas.microsoft.com/office/powerpoint/2010/main" val="37315912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AA0000"/>
        </a:solidFill>
        <a:effectLst/>
      </p:bgPr>
    </p:bg>
    <p:spTree>
      <p:nvGrpSpPr>
        <p:cNvPr id="1" name=""/>
        <p:cNvGrpSpPr/>
        <p:nvPr/>
      </p:nvGrpSpPr>
      <p:grpSpPr>
        <a:xfrm>
          <a:off x="0" y="0"/>
          <a:ext cx="0" cy="0"/>
          <a:chOff x="0" y="0"/>
          <a:chExt cx="0" cy="0"/>
        </a:xfrm>
      </p:grpSpPr>
      <p:sp>
        <p:nvSpPr>
          <p:cNvPr id="2" name="Subtítulo 6">
            <a:extLst>
              <a:ext uri="{FF2B5EF4-FFF2-40B4-BE49-F238E27FC236}">
                <a16:creationId xmlns:a16="http://schemas.microsoft.com/office/drawing/2014/main" id="{1DAFC5A3-212B-4CFF-9E1A-A89C28D3DBB2}"/>
              </a:ext>
            </a:extLst>
          </p:cNvPr>
          <p:cNvSpPr txBox="1">
            <a:spLocks/>
          </p:cNvSpPr>
          <p:nvPr/>
        </p:nvSpPr>
        <p:spPr>
          <a:xfrm>
            <a:off x="440478" y="2695580"/>
            <a:ext cx="1933253" cy="13388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PE" sz="9600" dirty="0">
                <a:solidFill>
                  <a:srgbClr val="FFFF00"/>
                </a:solidFill>
              </a:rPr>
              <a:t>05</a:t>
            </a:r>
          </a:p>
        </p:txBody>
      </p:sp>
      <p:sp>
        <p:nvSpPr>
          <p:cNvPr id="3" name="Título 5">
            <a:extLst>
              <a:ext uri="{FF2B5EF4-FFF2-40B4-BE49-F238E27FC236}">
                <a16:creationId xmlns:a16="http://schemas.microsoft.com/office/drawing/2014/main" id="{52771F28-DEBE-45B5-B466-B5AE86AEB4DF}"/>
              </a:ext>
            </a:extLst>
          </p:cNvPr>
          <p:cNvSpPr txBox="1">
            <a:spLocks/>
          </p:cNvSpPr>
          <p:nvPr/>
        </p:nvSpPr>
        <p:spPr>
          <a:xfrm>
            <a:off x="2123729" y="2636912"/>
            <a:ext cx="6712212" cy="1456211"/>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3200" b="1" dirty="0">
                <a:solidFill>
                  <a:srgbClr val="FFFFFF"/>
                </a:solidFill>
                <a:latin typeface="Arial" panose="020B0604020202020204" pitchFamily="34" charset="0"/>
                <a:cs typeface="Arial" panose="020B0604020202020204" pitchFamily="34" charset="0"/>
              </a:rPr>
              <a:t>IDENTIFICACIÓN Y PERMISO DE </a:t>
            </a:r>
            <a:r>
              <a:rPr lang="x-none" sz="3200" b="1" dirty="0">
                <a:solidFill>
                  <a:srgbClr val="FFFFFF"/>
                </a:solidFill>
                <a:latin typeface="Arial" panose="020B0604020202020204" pitchFamily="34" charset="0"/>
                <a:cs typeface="Arial" panose="020B0604020202020204" pitchFamily="34" charset="0"/>
              </a:rPr>
              <a:t>TRABAJO</a:t>
            </a:r>
            <a:endParaRPr lang="es-PE" sz="3200" b="1" dirty="0">
              <a:solidFill>
                <a:srgbClr val="FFFFFF"/>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CDFE3784-5A4F-416D-8804-BD9FB6C3142A}"/>
              </a:ext>
            </a:extLst>
          </p:cNvPr>
          <p:cNvPicPr>
            <a:picLocks noChangeAspect="1" noChangeArrowheads="1"/>
          </p:cNvPicPr>
          <p:nvPr/>
        </p:nvPicPr>
        <p:blipFill>
          <a:blip r:embed="rId2"/>
          <a:srcRect/>
          <a:stretch>
            <a:fillRect/>
          </a:stretch>
        </p:blipFill>
        <p:spPr bwMode="auto">
          <a:xfrm>
            <a:off x="1995105" y="2799218"/>
            <a:ext cx="61613" cy="1131601"/>
          </a:xfrm>
          <a:prstGeom prst="rect">
            <a:avLst/>
          </a:prstGeom>
          <a:noFill/>
          <a:ln w="9525">
            <a:noFill/>
            <a:miter lim="800000"/>
            <a:headEnd/>
            <a:tailEnd/>
          </a:ln>
          <a:effectLst/>
        </p:spPr>
      </p:pic>
    </p:spTree>
    <p:extLst>
      <p:ext uri="{BB962C8B-B14F-4D97-AF65-F5344CB8AC3E}">
        <p14:creationId xmlns:p14="http://schemas.microsoft.com/office/powerpoint/2010/main" val="13939655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AA0000"/>
        </a:solidFill>
        <a:effectLst/>
      </p:bgPr>
    </p:bg>
    <p:spTree>
      <p:nvGrpSpPr>
        <p:cNvPr id="1" name=""/>
        <p:cNvGrpSpPr/>
        <p:nvPr/>
      </p:nvGrpSpPr>
      <p:grpSpPr>
        <a:xfrm>
          <a:off x="0" y="0"/>
          <a:ext cx="0" cy="0"/>
          <a:chOff x="0" y="0"/>
          <a:chExt cx="0" cy="0"/>
        </a:xfrm>
      </p:grpSpPr>
      <p:sp>
        <p:nvSpPr>
          <p:cNvPr id="2" name="Subtítulo 6">
            <a:extLst>
              <a:ext uri="{FF2B5EF4-FFF2-40B4-BE49-F238E27FC236}">
                <a16:creationId xmlns:a16="http://schemas.microsoft.com/office/drawing/2014/main" id="{1DAFC5A3-212B-4CFF-9E1A-A89C28D3DBB2}"/>
              </a:ext>
            </a:extLst>
          </p:cNvPr>
          <p:cNvSpPr txBox="1">
            <a:spLocks/>
          </p:cNvSpPr>
          <p:nvPr/>
        </p:nvSpPr>
        <p:spPr>
          <a:xfrm>
            <a:off x="440478" y="2695580"/>
            <a:ext cx="1933253" cy="13388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PE" sz="9600">
                <a:solidFill>
                  <a:srgbClr val="FFFF00"/>
                </a:solidFill>
              </a:rPr>
              <a:t>01</a:t>
            </a:r>
          </a:p>
        </p:txBody>
      </p:sp>
      <p:sp>
        <p:nvSpPr>
          <p:cNvPr id="3" name="Título 5">
            <a:extLst>
              <a:ext uri="{FF2B5EF4-FFF2-40B4-BE49-F238E27FC236}">
                <a16:creationId xmlns:a16="http://schemas.microsoft.com/office/drawing/2014/main" id="{52771F28-DEBE-45B5-B466-B5AE86AEB4DF}"/>
              </a:ext>
            </a:extLst>
          </p:cNvPr>
          <p:cNvSpPr txBox="1">
            <a:spLocks/>
          </p:cNvSpPr>
          <p:nvPr/>
        </p:nvSpPr>
        <p:spPr>
          <a:xfrm>
            <a:off x="2123728" y="2636912"/>
            <a:ext cx="7138083" cy="1456211"/>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3200" b="1" dirty="0">
                <a:solidFill>
                  <a:srgbClr val="FFFFFF"/>
                </a:solidFill>
                <a:latin typeface="Arial" panose="020B0604020202020204" pitchFamily="34" charset="0"/>
                <a:cs typeface="Arial" panose="020B0604020202020204" pitchFamily="34" charset="0"/>
              </a:rPr>
              <a:t>SEDES DE </a:t>
            </a:r>
            <a:r>
              <a:rPr lang="x-none" sz="3200" b="1" dirty="0">
                <a:solidFill>
                  <a:srgbClr val="FFFFFF"/>
                </a:solidFill>
                <a:latin typeface="Arial" panose="020B0604020202020204" pitchFamily="34" charset="0"/>
                <a:cs typeface="Arial" panose="020B0604020202020204" pitchFamily="34" charset="0"/>
              </a:rPr>
              <a:t>MEDIFARMA</a:t>
            </a:r>
            <a:endParaRPr lang="es-PE" sz="3200" b="1" dirty="0">
              <a:solidFill>
                <a:srgbClr val="FFFFFF"/>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CDFE3784-5A4F-416D-8804-BD9FB6C3142A}"/>
              </a:ext>
            </a:extLst>
          </p:cNvPr>
          <p:cNvPicPr>
            <a:picLocks noChangeAspect="1" noChangeArrowheads="1"/>
          </p:cNvPicPr>
          <p:nvPr/>
        </p:nvPicPr>
        <p:blipFill>
          <a:blip r:embed="rId2"/>
          <a:srcRect/>
          <a:stretch>
            <a:fillRect/>
          </a:stretch>
        </p:blipFill>
        <p:spPr bwMode="auto">
          <a:xfrm>
            <a:off x="1995105" y="2799218"/>
            <a:ext cx="61613" cy="1131601"/>
          </a:xfrm>
          <a:prstGeom prst="rect">
            <a:avLst/>
          </a:prstGeom>
          <a:noFill/>
          <a:ln w="9525">
            <a:noFill/>
            <a:miter lim="800000"/>
            <a:headEnd/>
            <a:tailEnd/>
          </a:ln>
          <a:effectLst/>
        </p:spPr>
      </p:pic>
    </p:spTree>
    <p:extLst>
      <p:ext uri="{BB962C8B-B14F-4D97-AF65-F5344CB8AC3E}">
        <p14:creationId xmlns:p14="http://schemas.microsoft.com/office/powerpoint/2010/main" val="4127907622"/>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utoShape 2">
            <a:extLst>
              <a:ext uri="{FF2B5EF4-FFF2-40B4-BE49-F238E27FC236}">
                <a16:creationId xmlns:a16="http://schemas.microsoft.com/office/drawing/2014/main" id="{02B95C03-B287-48A4-9585-A89E19830858}"/>
              </a:ext>
            </a:extLst>
          </p:cNvPr>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a:p>
        </p:txBody>
      </p:sp>
      <p:sp>
        <p:nvSpPr>
          <p:cNvPr id="22" name="Marcador de texto 29">
            <a:extLst>
              <a:ext uri="{FF2B5EF4-FFF2-40B4-BE49-F238E27FC236}">
                <a16:creationId xmlns:a16="http://schemas.microsoft.com/office/drawing/2014/main" id="{CE1E6BBD-01EF-4BA3-8249-65A60664CEB2}"/>
              </a:ext>
            </a:extLst>
          </p:cNvPr>
          <p:cNvSpPr txBox="1">
            <a:spLocks/>
          </p:cNvSpPr>
          <p:nvPr/>
        </p:nvSpPr>
        <p:spPr>
          <a:xfrm>
            <a:off x="2344728" y="4248020"/>
            <a:ext cx="1939240" cy="2880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1200" b="1">
                <a:solidFill>
                  <a:schemeClr val="tx2">
                    <a:lumMod val="50000"/>
                  </a:schemeClr>
                </a:solidFill>
              </a:rPr>
              <a:t>Lado Posterior</a:t>
            </a:r>
          </a:p>
        </p:txBody>
      </p:sp>
      <p:sp>
        <p:nvSpPr>
          <p:cNvPr id="25" name="Marcador de texto 29">
            <a:extLst>
              <a:ext uri="{FF2B5EF4-FFF2-40B4-BE49-F238E27FC236}">
                <a16:creationId xmlns:a16="http://schemas.microsoft.com/office/drawing/2014/main" id="{603C1F14-FAB9-4B6E-B91C-EF517BD901EE}"/>
              </a:ext>
            </a:extLst>
          </p:cNvPr>
          <p:cNvSpPr txBox="1">
            <a:spLocks/>
          </p:cNvSpPr>
          <p:nvPr/>
        </p:nvSpPr>
        <p:spPr>
          <a:xfrm>
            <a:off x="496231" y="1310987"/>
            <a:ext cx="3563701" cy="48032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1600" b="1" dirty="0" err="1">
                <a:solidFill>
                  <a:schemeClr val="tx1">
                    <a:lumMod val="65000"/>
                    <a:lumOff val="35000"/>
                  </a:schemeClr>
                </a:solidFill>
              </a:rPr>
              <a:t>Fotocheck</a:t>
            </a:r>
            <a:r>
              <a:rPr lang="es-PE" sz="1600" b="1" dirty="0">
                <a:solidFill>
                  <a:schemeClr val="tx1">
                    <a:lumMod val="65000"/>
                    <a:lumOff val="35000"/>
                  </a:schemeClr>
                </a:solidFill>
              </a:rPr>
              <a:t> para Visitas Administrativas/Operativas</a:t>
            </a:r>
          </a:p>
        </p:txBody>
      </p:sp>
      <p:pic>
        <p:nvPicPr>
          <p:cNvPr id="19" name="Imagen 18">
            <a:extLst>
              <a:ext uri="{FF2B5EF4-FFF2-40B4-BE49-F238E27FC236}">
                <a16:creationId xmlns:a16="http://schemas.microsoft.com/office/drawing/2014/main" id="{C814F738-910E-4252-A092-1148F71F37AA}"/>
              </a:ext>
            </a:extLst>
          </p:cNvPr>
          <p:cNvPicPr>
            <a:picLocks noChangeAspect="1"/>
          </p:cNvPicPr>
          <p:nvPr/>
        </p:nvPicPr>
        <p:blipFill>
          <a:blip r:embed="rId2" cstate="hqprint">
            <a:duotone>
              <a:schemeClr val="bg2">
                <a:shade val="45000"/>
                <a:satMod val="135000"/>
              </a:schemeClr>
              <a:prstClr val="white"/>
            </a:duotone>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47255" y="116632"/>
            <a:ext cx="1727352" cy="480328"/>
          </a:xfrm>
          <a:prstGeom prst="rect">
            <a:avLst/>
          </a:prstGeom>
        </p:spPr>
      </p:pic>
      <p:sp>
        <p:nvSpPr>
          <p:cNvPr id="21" name="1 Título">
            <a:extLst>
              <a:ext uri="{FF2B5EF4-FFF2-40B4-BE49-F238E27FC236}">
                <a16:creationId xmlns:a16="http://schemas.microsoft.com/office/drawing/2014/main" id="{B6921AAE-DF86-4B6F-BB40-9E0787A25736}"/>
              </a:ext>
            </a:extLst>
          </p:cNvPr>
          <p:cNvSpPr txBox="1">
            <a:spLocks/>
          </p:cNvSpPr>
          <p:nvPr/>
        </p:nvSpPr>
        <p:spPr>
          <a:xfrm>
            <a:off x="4572000" y="266699"/>
            <a:ext cx="4457700" cy="330261"/>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s-PE" sz="2000" b="1">
                <a:solidFill>
                  <a:schemeClr val="bg1">
                    <a:lumMod val="65000"/>
                  </a:schemeClr>
                </a:solidFill>
                <a:latin typeface="Arial" pitchFamily="34" charset="0"/>
                <a:cs typeface="Arial" pitchFamily="34" charset="0"/>
              </a:rPr>
              <a:t>PERMISOS DE INGRESO</a:t>
            </a:r>
          </a:p>
        </p:txBody>
      </p:sp>
      <p:sp>
        <p:nvSpPr>
          <p:cNvPr id="26" name="Marcador de texto 29">
            <a:extLst>
              <a:ext uri="{FF2B5EF4-FFF2-40B4-BE49-F238E27FC236}">
                <a16:creationId xmlns:a16="http://schemas.microsoft.com/office/drawing/2014/main" id="{88968A8A-68C0-42C8-8158-03066A4963D7}"/>
              </a:ext>
            </a:extLst>
          </p:cNvPr>
          <p:cNvSpPr txBox="1">
            <a:spLocks/>
          </p:cNvSpPr>
          <p:nvPr/>
        </p:nvSpPr>
        <p:spPr>
          <a:xfrm>
            <a:off x="365825" y="4253522"/>
            <a:ext cx="1939240" cy="2518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1200" b="1">
                <a:solidFill>
                  <a:schemeClr val="tx2">
                    <a:lumMod val="50000"/>
                  </a:schemeClr>
                </a:solidFill>
              </a:rPr>
              <a:t>Lado Principal</a:t>
            </a:r>
          </a:p>
        </p:txBody>
      </p:sp>
      <p:pic>
        <p:nvPicPr>
          <p:cNvPr id="5" name="Imagen 4">
            <a:extLst>
              <a:ext uri="{FF2B5EF4-FFF2-40B4-BE49-F238E27FC236}">
                <a16:creationId xmlns:a16="http://schemas.microsoft.com/office/drawing/2014/main" id="{24AC0A87-24F9-4F3F-81AA-03ACB94876BC}"/>
              </a:ext>
            </a:extLst>
          </p:cNvPr>
          <p:cNvPicPr>
            <a:picLocks noChangeAspect="1"/>
          </p:cNvPicPr>
          <p:nvPr/>
        </p:nvPicPr>
        <p:blipFill>
          <a:blip r:embed="rId4"/>
          <a:srcRect l="1319" t="811" b="950"/>
          <a:stretch>
            <a:fillRect/>
          </a:stretch>
        </p:blipFill>
        <p:spPr>
          <a:xfrm>
            <a:off x="518939" y="1877031"/>
            <a:ext cx="1698586" cy="2348245"/>
          </a:xfrm>
          <a:prstGeom prst="rect">
            <a:avLst/>
          </a:prstGeom>
        </p:spPr>
      </p:pic>
      <p:sp>
        <p:nvSpPr>
          <p:cNvPr id="18" name="Marcador de texto 29">
            <a:extLst>
              <a:ext uri="{FF2B5EF4-FFF2-40B4-BE49-F238E27FC236}">
                <a16:creationId xmlns:a16="http://schemas.microsoft.com/office/drawing/2014/main" id="{27DB3E9A-7E49-4FF7-A451-B894C86D0F96}"/>
              </a:ext>
            </a:extLst>
          </p:cNvPr>
          <p:cNvSpPr txBox="1">
            <a:spLocks/>
          </p:cNvSpPr>
          <p:nvPr/>
        </p:nvSpPr>
        <p:spPr>
          <a:xfrm>
            <a:off x="5162023" y="1310988"/>
            <a:ext cx="3370573" cy="48032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1600" b="1" dirty="0" err="1">
                <a:solidFill>
                  <a:schemeClr val="tx1">
                    <a:lumMod val="65000"/>
                    <a:lumOff val="35000"/>
                  </a:schemeClr>
                </a:solidFill>
              </a:rPr>
              <a:t>Fotocheck</a:t>
            </a:r>
            <a:r>
              <a:rPr lang="es-PE" sz="1600" b="1" dirty="0">
                <a:solidFill>
                  <a:schemeClr val="tx1">
                    <a:lumMod val="65000"/>
                    <a:lumOff val="35000"/>
                  </a:schemeClr>
                </a:solidFill>
              </a:rPr>
              <a:t> para Prevencionistas</a:t>
            </a:r>
          </a:p>
        </p:txBody>
      </p:sp>
      <p:sp>
        <p:nvSpPr>
          <p:cNvPr id="20" name="Marcador de texto 29">
            <a:extLst>
              <a:ext uri="{FF2B5EF4-FFF2-40B4-BE49-F238E27FC236}">
                <a16:creationId xmlns:a16="http://schemas.microsoft.com/office/drawing/2014/main" id="{331E210B-B080-4AF5-99A2-8B41C43BDDBD}"/>
              </a:ext>
            </a:extLst>
          </p:cNvPr>
          <p:cNvSpPr txBox="1">
            <a:spLocks/>
          </p:cNvSpPr>
          <p:nvPr/>
        </p:nvSpPr>
        <p:spPr>
          <a:xfrm>
            <a:off x="905157" y="774593"/>
            <a:ext cx="7384457" cy="30525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2000" b="1" dirty="0">
                <a:solidFill>
                  <a:srgbClr val="C00000"/>
                </a:solidFill>
              </a:rPr>
              <a:t>PARA VISITAS ADMINISTRATIVAS/OPERATIVAS Y PREVENCIONISTAS</a:t>
            </a:r>
          </a:p>
        </p:txBody>
      </p:sp>
      <p:pic>
        <p:nvPicPr>
          <p:cNvPr id="4" name="Imagen 3">
            <a:extLst>
              <a:ext uri="{FF2B5EF4-FFF2-40B4-BE49-F238E27FC236}">
                <a16:creationId xmlns:a16="http://schemas.microsoft.com/office/drawing/2014/main" id="{858DAB43-7339-4D56-9560-8D386A87B93D}"/>
              </a:ext>
            </a:extLst>
          </p:cNvPr>
          <p:cNvPicPr>
            <a:picLocks noChangeAspect="1"/>
          </p:cNvPicPr>
          <p:nvPr/>
        </p:nvPicPr>
        <p:blipFill>
          <a:blip r:embed="rId5"/>
          <a:srcRect t="1019" b="1105"/>
          <a:stretch>
            <a:fillRect/>
          </a:stretch>
        </p:blipFill>
        <p:spPr>
          <a:xfrm>
            <a:off x="5162023" y="1816506"/>
            <a:ext cx="1698586" cy="2419852"/>
          </a:xfrm>
          <a:prstGeom prst="rect">
            <a:avLst/>
          </a:prstGeom>
        </p:spPr>
      </p:pic>
      <p:pic>
        <p:nvPicPr>
          <p:cNvPr id="11" name="Imagen 10">
            <a:extLst>
              <a:ext uri="{FF2B5EF4-FFF2-40B4-BE49-F238E27FC236}">
                <a16:creationId xmlns:a16="http://schemas.microsoft.com/office/drawing/2014/main" id="{D490D5C1-1B69-4ADC-8195-B52F3BF68637}"/>
              </a:ext>
            </a:extLst>
          </p:cNvPr>
          <p:cNvPicPr>
            <a:picLocks noChangeAspect="1"/>
          </p:cNvPicPr>
          <p:nvPr/>
        </p:nvPicPr>
        <p:blipFill>
          <a:blip r:embed="rId6"/>
          <a:srcRect t="857" b="898"/>
          <a:stretch>
            <a:fillRect/>
          </a:stretch>
        </p:blipFill>
        <p:spPr>
          <a:xfrm>
            <a:off x="7034230" y="1808696"/>
            <a:ext cx="1703965" cy="2424232"/>
          </a:xfrm>
          <a:prstGeom prst="rect">
            <a:avLst/>
          </a:prstGeom>
        </p:spPr>
      </p:pic>
      <p:sp>
        <p:nvSpPr>
          <p:cNvPr id="24" name="Marcador de texto 29">
            <a:extLst>
              <a:ext uri="{FF2B5EF4-FFF2-40B4-BE49-F238E27FC236}">
                <a16:creationId xmlns:a16="http://schemas.microsoft.com/office/drawing/2014/main" id="{28BCC63F-30E9-4A23-89AD-5C0B6ABE99BC}"/>
              </a:ext>
            </a:extLst>
          </p:cNvPr>
          <p:cNvSpPr txBox="1">
            <a:spLocks/>
          </p:cNvSpPr>
          <p:nvPr/>
        </p:nvSpPr>
        <p:spPr>
          <a:xfrm>
            <a:off x="6953240" y="4258119"/>
            <a:ext cx="1939240" cy="2880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1200" b="1">
                <a:solidFill>
                  <a:schemeClr val="tx2">
                    <a:lumMod val="50000"/>
                  </a:schemeClr>
                </a:solidFill>
              </a:rPr>
              <a:t>Lado Posterior</a:t>
            </a:r>
          </a:p>
        </p:txBody>
      </p:sp>
      <p:sp>
        <p:nvSpPr>
          <p:cNvPr id="27" name="Marcador de texto 29">
            <a:extLst>
              <a:ext uri="{FF2B5EF4-FFF2-40B4-BE49-F238E27FC236}">
                <a16:creationId xmlns:a16="http://schemas.microsoft.com/office/drawing/2014/main" id="{D301CF22-FF36-4786-9F73-33D415B4591B}"/>
              </a:ext>
            </a:extLst>
          </p:cNvPr>
          <p:cNvSpPr txBox="1">
            <a:spLocks/>
          </p:cNvSpPr>
          <p:nvPr/>
        </p:nvSpPr>
        <p:spPr>
          <a:xfrm>
            <a:off x="4974337" y="4263621"/>
            <a:ext cx="1939240" cy="2518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1200" b="1">
                <a:solidFill>
                  <a:schemeClr val="tx2">
                    <a:lumMod val="50000"/>
                  </a:schemeClr>
                </a:solidFill>
              </a:rPr>
              <a:t>Lado Principal</a:t>
            </a:r>
          </a:p>
        </p:txBody>
      </p:sp>
      <p:pic>
        <p:nvPicPr>
          <p:cNvPr id="13" name="Imagen 12">
            <a:extLst>
              <a:ext uri="{FF2B5EF4-FFF2-40B4-BE49-F238E27FC236}">
                <a16:creationId xmlns:a16="http://schemas.microsoft.com/office/drawing/2014/main" id="{A5417091-19A1-4A3E-84B5-2C33B4FA8901}"/>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15679" y="4515430"/>
            <a:ext cx="1652639" cy="2203518"/>
          </a:xfrm>
          <a:prstGeom prst="rect">
            <a:avLst/>
          </a:prstGeom>
          <a:ln>
            <a:solidFill>
              <a:schemeClr val="bg1">
                <a:lumMod val="65000"/>
              </a:schemeClr>
            </a:solidFill>
          </a:ln>
        </p:spPr>
      </p:pic>
      <p:pic>
        <p:nvPicPr>
          <p:cNvPr id="16" name="Imagen 15">
            <a:extLst>
              <a:ext uri="{FF2B5EF4-FFF2-40B4-BE49-F238E27FC236}">
                <a16:creationId xmlns:a16="http://schemas.microsoft.com/office/drawing/2014/main" id="{56E1C82A-A5A6-412B-A146-34AA6BCBDA8C}"/>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878233" y="4515430"/>
            <a:ext cx="1652639" cy="2203518"/>
          </a:xfrm>
          <a:prstGeom prst="rect">
            <a:avLst/>
          </a:prstGeom>
          <a:ln>
            <a:solidFill>
              <a:schemeClr val="bg1">
                <a:lumMod val="65000"/>
              </a:schemeClr>
            </a:solidFill>
          </a:ln>
        </p:spPr>
      </p:pic>
      <p:pic>
        <p:nvPicPr>
          <p:cNvPr id="28" name="Imagen 27">
            <a:extLst>
              <a:ext uri="{FF2B5EF4-FFF2-40B4-BE49-F238E27FC236}">
                <a16:creationId xmlns:a16="http://schemas.microsoft.com/office/drawing/2014/main" id="{84E9346B-554F-4223-BBF0-D24C5A6A8A7A}"/>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3599555" y="4505331"/>
            <a:ext cx="1677028" cy="2236037"/>
          </a:xfrm>
          <a:prstGeom prst="rect">
            <a:avLst/>
          </a:prstGeom>
          <a:ln>
            <a:solidFill>
              <a:schemeClr val="bg1">
                <a:lumMod val="65000"/>
              </a:schemeClr>
            </a:solidFill>
          </a:ln>
        </p:spPr>
      </p:pic>
      <p:pic>
        <p:nvPicPr>
          <p:cNvPr id="30" name="Imagen 29">
            <a:extLst>
              <a:ext uri="{FF2B5EF4-FFF2-40B4-BE49-F238E27FC236}">
                <a16:creationId xmlns:a16="http://schemas.microsoft.com/office/drawing/2014/main" id="{87F79BCF-FE06-4EBD-9F05-2EA0CBFD539D}"/>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5436096" y="4505331"/>
            <a:ext cx="1677028" cy="2236037"/>
          </a:xfrm>
          <a:prstGeom prst="rect">
            <a:avLst/>
          </a:prstGeom>
          <a:ln>
            <a:solidFill>
              <a:schemeClr val="bg1">
                <a:lumMod val="65000"/>
              </a:schemeClr>
            </a:solidFill>
          </a:ln>
        </p:spPr>
      </p:pic>
      <p:pic>
        <p:nvPicPr>
          <p:cNvPr id="32" name="Imagen 31">
            <a:extLst>
              <a:ext uri="{FF2B5EF4-FFF2-40B4-BE49-F238E27FC236}">
                <a16:creationId xmlns:a16="http://schemas.microsoft.com/office/drawing/2014/main" id="{60B7566E-13A4-4BAC-AA58-0CDDB0CCC8C3}"/>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7240820" y="4505331"/>
            <a:ext cx="1651660" cy="2202213"/>
          </a:xfrm>
          <a:prstGeom prst="rect">
            <a:avLst/>
          </a:prstGeom>
          <a:ln>
            <a:solidFill>
              <a:schemeClr val="bg1">
                <a:lumMod val="65000"/>
              </a:schemeClr>
            </a:solidFill>
          </a:ln>
        </p:spPr>
      </p:pic>
      <p:sp>
        <p:nvSpPr>
          <p:cNvPr id="2" name="Rectángulo 1">
            <a:extLst>
              <a:ext uri="{FF2B5EF4-FFF2-40B4-BE49-F238E27FC236}">
                <a16:creationId xmlns:a16="http://schemas.microsoft.com/office/drawing/2014/main" id="{B9FA152A-1260-5EFE-DAF5-654258805663}"/>
              </a:ext>
            </a:extLst>
          </p:cNvPr>
          <p:cNvSpPr/>
          <p:nvPr/>
        </p:nvSpPr>
        <p:spPr>
          <a:xfrm>
            <a:off x="5194736" y="3264150"/>
            <a:ext cx="1598360" cy="337792"/>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PE" sz="1100" b="1" dirty="0">
                <a:latin typeface="Arial Black" panose="020B0A04020102020204" pitchFamily="34" charset="0"/>
              </a:rPr>
              <a:t>PREVENCIONISTA</a:t>
            </a:r>
          </a:p>
          <a:p>
            <a:pPr algn="ctr"/>
            <a:r>
              <a:rPr lang="es-PE" sz="1100" b="1" dirty="0">
                <a:latin typeface="Arial Black" panose="020B0A04020102020204" pitchFamily="34" charset="0"/>
              </a:rPr>
              <a:t>NIVEL A</a:t>
            </a:r>
          </a:p>
        </p:txBody>
      </p:sp>
      <p:sp>
        <p:nvSpPr>
          <p:cNvPr id="3" name="Rectángulo 2">
            <a:extLst>
              <a:ext uri="{FF2B5EF4-FFF2-40B4-BE49-F238E27FC236}">
                <a16:creationId xmlns:a16="http://schemas.microsoft.com/office/drawing/2014/main" id="{0EAC4663-54CC-A9B0-ED97-20861623207D}"/>
              </a:ext>
            </a:extLst>
          </p:cNvPr>
          <p:cNvSpPr/>
          <p:nvPr/>
        </p:nvSpPr>
        <p:spPr>
          <a:xfrm>
            <a:off x="536264" y="3181127"/>
            <a:ext cx="1622357" cy="326654"/>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PE" sz="1100" b="1" dirty="0">
                <a:latin typeface="Arial Black" panose="020B0A04020102020204" pitchFamily="34" charset="0"/>
              </a:rPr>
              <a:t>VISITA ADMINISTRATIVA</a:t>
            </a:r>
          </a:p>
        </p:txBody>
      </p:sp>
      <p:pic>
        <p:nvPicPr>
          <p:cNvPr id="6" name="Imagen 5">
            <a:extLst>
              <a:ext uri="{FF2B5EF4-FFF2-40B4-BE49-F238E27FC236}">
                <a16:creationId xmlns:a16="http://schemas.microsoft.com/office/drawing/2014/main" id="{8BFC8779-6564-845C-2785-1C691B8DF08F}"/>
              </a:ext>
            </a:extLst>
          </p:cNvPr>
          <p:cNvPicPr>
            <a:picLocks noChangeAspect="1"/>
          </p:cNvPicPr>
          <p:nvPr/>
        </p:nvPicPr>
        <p:blipFill>
          <a:blip r:embed="rId6"/>
          <a:srcRect t="792" b="992"/>
          <a:stretch>
            <a:fillRect/>
          </a:stretch>
        </p:blipFill>
        <p:spPr>
          <a:xfrm>
            <a:off x="2417157" y="1876244"/>
            <a:ext cx="1651041" cy="2348245"/>
          </a:xfrm>
          <a:prstGeom prst="rect">
            <a:avLst/>
          </a:prstGeom>
        </p:spPr>
      </p:pic>
    </p:spTree>
    <p:extLst>
      <p:ext uri="{BB962C8B-B14F-4D97-AF65-F5344CB8AC3E}">
        <p14:creationId xmlns:p14="http://schemas.microsoft.com/office/powerpoint/2010/main" val="1472425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a:extLst>
              <a:ext uri="{FF2B5EF4-FFF2-40B4-BE49-F238E27FC236}">
                <a16:creationId xmlns:a16="http://schemas.microsoft.com/office/drawing/2014/main" id="{05E7B37A-D0FD-2B42-C123-8308AC195263}"/>
              </a:ext>
            </a:extLst>
          </p:cNvPr>
          <p:cNvSpPr txBox="1">
            <a:spLocks/>
          </p:cNvSpPr>
          <p:nvPr/>
        </p:nvSpPr>
        <p:spPr>
          <a:xfrm>
            <a:off x="750771" y="1535619"/>
            <a:ext cx="3523758" cy="405019"/>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MX" sz="1600" b="1">
                <a:solidFill>
                  <a:schemeClr val="accent5">
                    <a:lumMod val="50000"/>
                  </a:schemeClr>
                </a:solidFill>
                <a:latin typeface="Arial" pitchFamily="34" charset="0"/>
                <a:cs typeface="Arial" pitchFamily="34" charset="0"/>
              </a:rPr>
              <a:t>Lado Principal </a:t>
            </a:r>
            <a:endParaRPr lang="es-PE" sz="1600" b="1">
              <a:solidFill>
                <a:schemeClr val="accent5">
                  <a:lumMod val="50000"/>
                </a:schemeClr>
              </a:solidFill>
              <a:latin typeface="Arial" pitchFamily="34" charset="0"/>
              <a:cs typeface="Arial" pitchFamily="34" charset="0"/>
            </a:endParaRPr>
          </a:p>
        </p:txBody>
      </p:sp>
      <p:sp>
        <p:nvSpPr>
          <p:cNvPr id="8" name="1 Título">
            <a:extLst>
              <a:ext uri="{FF2B5EF4-FFF2-40B4-BE49-F238E27FC236}">
                <a16:creationId xmlns:a16="http://schemas.microsoft.com/office/drawing/2014/main" id="{BED35E43-7C3E-779D-06C2-D5E96CCF1DF9}"/>
              </a:ext>
            </a:extLst>
          </p:cNvPr>
          <p:cNvSpPr txBox="1">
            <a:spLocks/>
          </p:cNvSpPr>
          <p:nvPr/>
        </p:nvSpPr>
        <p:spPr>
          <a:xfrm>
            <a:off x="4889634" y="1535618"/>
            <a:ext cx="3523758" cy="405019"/>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MX" sz="1600" b="1">
                <a:solidFill>
                  <a:schemeClr val="accent5">
                    <a:lumMod val="50000"/>
                  </a:schemeClr>
                </a:solidFill>
                <a:latin typeface="Arial" pitchFamily="34" charset="0"/>
                <a:cs typeface="Arial" pitchFamily="34" charset="0"/>
              </a:rPr>
              <a:t>Lado Posterior </a:t>
            </a:r>
            <a:endParaRPr lang="es-PE" sz="1600" b="1">
              <a:solidFill>
                <a:schemeClr val="accent5">
                  <a:lumMod val="50000"/>
                </a:schemeClr>
              </a:solidFill>
              <a:latin typeface="Arial" pitchFamily="34" charset="0"/>
              <a:cs typeface="Arial" pitchFamily="34" charset="0"/>
            </a:endParaRPr>
          </a:p>
        </p:txBody>
      </p:sp>
      <p:sp>
        <p:nvSpPr>
          <p:cNvPr id="10" name="1 Título">
            <a:extLst>
              <a:ext uri="{FF2B5EF4-FFF2-40B4-BE49-F238E27FC236}">
                <a16:creationId xmlns:a16="http://schemas.microsoft.com/office/drawing/2014/main" id="{884F8673-75EC-D594-1AF3-526583FDD738}"/>
              </a:ext>
            </a:extLst>
          </p:cNvPr>
          <p:cNvSpPr txBox="1">
            <a:spLocks/>
          </p:cNvSpPr>
          <p:nvPr/>
        </p:nvSpPr>
        <p:spPr>
          <a:xfrm>
            <a:off x="1440873" y="944763"/>
            <a:ext cx="6262254" cy="64807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800" b="1">
                <a:solidFill>
                  <a:srgbClr val="C00000"/>
                </a:solidFill>
                <a:latin typeface="Arial" panose="020B0604020202020204" pitchFamily="34" charset="0"/>
                <a:cs typeface="Arial" panose="020B0604020202020204" pitchFamily="34" charset="0"/>
              </a:rPr>
              <a:t>TARJETA DE PERMISO DE TRABAJO (TPT)</a:t>
            </a:r>
          </a:p>
          <a:p>
            <a:pPr algn="ctr"/>
            <a:r>
              <a:rPr lang="es-ES" sz="1800" b="1">
                <a:solidFill>
                  <a:srgbClr val="FFC000"/>
                </a:solidFill>
                <a:latin typeface="Arial" panose="020B0604020202020204" pitchFamily="34" charset="0"/>
                <a:cs typeface="Arial" panose="020B0604020202020204" pitchFamily="34" charset="0"/>
              </a:rPr>
              <a:t>(FSSM-240)</a:t>
            </a:r>
          </a:p>
        </p:txBody>
      </p:sp>
      <p:pic>
        <p:nvPicPr>
          <p:cNvPr id="9" name="Imagen 8">
            <a:extLst>
              <a:ext uri="{FF2B5EF4-FFF2-40B4-BE49-F238E27FC236}">
                <a16:creationId xmlns:a16="http://schemas.microsoft.com/office/drawing/2014/main" id="{C814F738-910E-4252-A092-1148F71F37AA}"/>
              </a:ext>
            </a:extLst>
          </p:cNvPr>
          <p:cNvPicPr>
            <a:picLocks noChangeAspect="1"/>
          </p:cNvPicPr>
          <p:nvPr/>
        </p:nvPicPr>
        <p:blipFill>
          <a:blip r:embed="rId2" cstate="hqprint">
            <a:duotone>
              <a:schemeClr val="bg2">
                <a:shade val="45000"/>
                <a:satMod val="135000"/>
              </a:schemeClr>
              <a:prstClr val="white"/>
            </a:duotone>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47255" y="116632"/>
            <a:ext cx="1727352" cy="480328"/>
          </a:xfrm>
          <a:prstGeom prst="rect">
            <a:avLst/>
          </a:prstGeom>
        </p:spPr>
      </p:pic>
      <p:sp>
        <p:nvSpPr>
          <p:cNvPr id="11" name="1 Título">
            <a:extLst>
              <a:ext uri="{FF2B5EF4-FFF2-40B4-BE49-F238E27FC236}">
                <a16:creationId xmlns:a16="http://schemas.microsoft.com/office/drawing/2014/main" id="{B6921AAE-DF86-4B6F-BB40-9E0787A25736}"/>
              </a:ext>
            </a:extLst>
          </p:cNvPr>
          <p:cNvSpPr txBox="1">
            <a:spLocks/>
          </p:cNvSpPr>
          <p:nvPr/>
        </p:nvSpPr>
        <p:spPr>
          <a:xfrm>
            <a:off x="4572000" y="266699"/>
            <a:ext cx="4457700" cy="330261"/>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s-PE" sz="2000" b="1">
                <a:solidFill>
                  <a:schemeClr val="bg1">
                    <a:lumMod val="65000"/>
                  </a:schemeClr>
                </a:solidFill>
                <a:latin typeface="Arial" pitchFamily="34" charset="0"/>
                <a:cs typeface="Arial" pitchFamily="34" charset="0"/>
              </a:rPr>
              <a:t>PERMISOS DE INGRESO</a:t>
            </a:r>
          </a:p>
        </p:txBody>
      </p:sp>
      <p:pic>
        <p:nvPicPr>
          <p:cNvPr id="6" name="Imagen 5">
            <a:extLst>
              <a:ext uri="{FF2B5EF4-FFF2-40B4-BE49-F238E27FC236}">
                <a16:creationId xmlns:a16="http://schemas.microsoft.com/office/drawing/2014/main" id="{8400F8AD-1C71-5DAC-B9BB-AE2A3BDB6DE9}"/>
              </a:ext>
            </a:extLst>
          </p:cNvPr>
          <p:cNvPicPr>
            <a:picLocks noChangeAspect="1"/>
          </p:cNvPicPr>
          <p:nvPr/>
        </p:nvPicPr>
        <p:blipFill>
          <a:blip r:embed="rId4"/>
          <a:stretch>
            <a:fillRect/>
          </a:stretch>
        </p:blipFill>
        <p:spPr>
          <a:xfrm>
            <a:off x="702644" y="1919257"/>
            <a:ext cx="3551722" cy="4822111"/>
          </a:xfrm>
          <a:prstGeom prst="rect">
            <a:avLst/>
          </a:prstGeom>
        </p:spPr>
      </p:pic>
      <p:pic>
        <p:nvPicPr>
          <p:cNvPr id="12" name="Imagen 11">
            <a:extLst>
              <a:ext uri="{FF2B5EF4-FFF2-40B4-BE49-F238E27FC236}">
                <a16:creationId xmlns:a16="http://schemas.microsoft.com/office/drawing/2014/main" id="{1E568965-C808-2D26-27BE-3F6B8085EDB3}"/>
              </a:ext>
            </a:extLst>
          </p:cNvPr>
          <p:cNvPicPr>
            <a:picLocks noChangeAspect="1"/>
          </p:cNvPicPr>
          <p:nvPr/>
        </p:nvPicPr>
        <p:blipFill>
          <a:blip r:embed="rId5"/>
          <a:stretch>
            <a:fillRect/>
          </a:stretch>
        </p:blipFill>
        <p:spPr>
          <a:xfrm>
            <a:off x="4841507" y="1940637"/>
            <a:ext cx="3551722" cy="4650664"/>
          </a:xfrm>
          <a:prstGeom prst="rect">
            <a:avLst/>
          </a:prstGeom>
        </p:spPr>
      </p:pic>
    </p:spTree>
    <p:extLst>
      <p:ext uri="{BB962C8B-B14F-4D97-AF65-F5344CB8AC3E}">
        <p14:creationId xmlns:p14="http://schemas.microsoft.com/office/powerpoint/2010/main" val="14339296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FF7C240-0C15-4554-A33C-CE1365362340}"/>
              </a:ext>
            </a:extLst>
          </p:cNvPr>
          <p:cNvPicPr>
            <a:picLocks noChangeAspect="1"/>
          </p:cNvPicPr>
          <p:nvPr/>
        </p:nvPicPr>
        <p:blipFill>
          <a:blip r:embed="rId2"/>
          <a:stretch>
            <a:fillRect/>
          </a:stretch>
        </p:blipFill>
        <p:spPr>
          <a:xfrm>
            <a:off x="505937" y="574717"/>
            <a:ext cx="5986268" cy="4295043"/>
          </a:xfrm>
          <a:prstGeom prst="rect">
            <a:avLst/>
          </a:prstGeom>
          <a:ln w="28575">
            <a:solidFill>
              <a:schemeClr val="bg1">
                <a:lumMod val="85000"/>
              </a:schemeClr>
            </a:solidFill>
          </a:ln>
        </p:spPr>
      </p:pic>
      <p:sp>
        <p:nvSpPr>
          <p:cNvPr id="6" name="Rectángulo 5">
            <a:extLst>
              <a:ext uri="{FF2B5EF4-FFF2-40B4-BE49-F238E27FC236}">
                <a16:creationId xmlns:a16="http://schemas.microsoft.com/office/drawing/2014/main" id="{4776DB8D-D7AC-4CDE-8934-067470B09CDB}"/>
              </a:ext>
            </a:extLst>
          </p:cNvPr>
          <p:cNvSpPr/>
          <p:nvPr/>
        </p:nvSpPr>
        <p:spPr>
          <a:xfrm rot="20710420">
            <a:off x="1221753" y="2188784"/>
            <a:ext cx="1636003" cy="1320206"/>
          </a:xfrm>
          <a:prstGeom prst="rect">
            <a:avLst/>
          </a:prstGeom>
          <a:solidFill>
            <a:schemeClr val="accent1">
              <a:lumMod val="40000"/>
              <a:lumOff val="60000"/>
            </a:schemeClr>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662"/>
          </a:p>
        </p:txBody>
      </p:sp>
      <p:sp>
        <p:nvSpPr>
          <p:cNvPr id="7" name="Rectángulo 6">
            <a:extLst>
              <a:ext uri="{FF2B5EF4-FFF2-40B4-BE49-F238E27FC236}">
                <a16:creationId xmlns:a16="http://schemas.microsoft.com/office/drawing/2014/main" id="{9385F7E7-BAF1-457D-87F8-108640A3D1B3}"/>
              </a:ext>
            </a:extLst>
          </p:cNvPr>
          <p:cNvSpPr/>
          <p:nvPr/>
        </p:nvSpPr>
        <p:spPr>
          <a:xfrm rot="20710420">
            <a:off x="2847334" y="1869471"/>
            <a:ext cx="733216" cy="1320206"/>
          </a:xfrm>
          <a:prstGeom prst="rect">
            <a:avLst/>
          </a:prstGeom>
          <a:solidFill>
            <a:schemeClr val="accent5">
              <a:lumMod val="75000"/>
            </a:schemeClr>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662"/>
          </a:p>
        </p:txBody>
      </p:sp>
      <p:sp>
        <p:nvSpPr>
          <p:cNvPr id="10" name="Forma libre 16">
            <a:extLst>
              <a:ext uri="{FF2B5EF4-FFF2-40B4-BE49-F238E27FC236}">
                <a16:creationId xmlns:a16="http://schemas.microsoft.com/office/drawing/2014/main" id="{5849BFB0-FA8C-4745-9392-2194B9D6A930}"/>
              </a:ext>
            </a:extLst>
          </p:cNvPr>
          <p:cNvSpPr/>
          <p:nvPr/>
        </p:nvSpPr>
        <p:spPr>
          <a:xfrm rot="271304">
            <a:off x="3149772" y="3075081"/>
            <a:ext cx="602316" cy="1174991"/>
          </a:xfrm>
          <a:custGeom>
            <a:avLst/>
            <a:gdLst>
              <a:gd name="connsiteX0" fmla="*/ 0 w 1721223"/>
              <a:gd name="connsiteY0" fmla="*/ 376518 h 1976718"/>
              <a:gd name="connsiteX1" fmla="*/ 443753 w 1721223"/>
              <a:gd name="connsiteY1" fmla="*/ 1976718 h 1976718"/>
              <a:gd name="connsiteX2" fmla="*/ 1573306 w 1721223"/>
              <a:gd name="connsiteY2" fmla="*/ 1801906 h 1976718"/>
              <a:gd name="connsiteX3" fmla="*/ 1721223 w 1721223"/>
              <a:gd name="connsiteY3" fmla="*/ 0 h 1976718"/>
              <a:gd name="connsiteX4" fmla="*/ 0 w 1721223"/>
              <a:gd name="connsiteY4" fmla="*/ 376518 h 1976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1223" h="1976718">
                <a:moveTo>
                  <a:pt x="0" y="376518"/>
                </a:moveTo>
                <a:lnTo>
                  <a:pt x="443753" y="1976718"/>
                </a:lnTo>
                <a:lnTo>
                  <a:pt x="1573306" y="1801906"/>
                </a:lnTo>
                <a:lnTo>
                  <a:pt x="1721223" y="0"/>
                </a:lnTo>
                <a:lnTo>
                  <a:pt x="0" y="376518"/>
                </a:lnTo>
                <a:close/>
              </a:path>
            </a:pathLst>
          </a:custGeom>
          <a:solidFill>
            <a:srgbClr val="FFC000"/>
          </a:solidFill>
          <a:ln w="381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662"/>
          </a:p>
        </p:txBody>
      </p:sp>
      <p:sp>
        <p:nvSpPr>
          <p:cNvPr id="15" name="Forma libre: forma 14">
            <a:extLst>
              <a:ext uri="{FF2B5EF4-FFF2-40B4-BE49-F238E27FC236}">
                <a16:creationId xmlns:a16="http://schemas.microsoft.com/office/drawing/2014/main" id="{D891CD53-AE5B-45CF-A2E0-BCF1C18AB54E}"/>
              </a:ext>
            </a:extLst>
          </p:cNvPr>
          <p:cNvSpPr/>
          <p:nvPr/>
        </p:nvSpPr>
        <p:spPr>
          <a:xfrm>
            <a:off x="3701508" y="3119028"/>
            <a:ext cx="755986" cy="1078931"/>
          </a:xfrm>
          <a:custGeom>
            <a:avLst/>
            <a:gdLst>
              <a:gd name="connsiteX0" fmla="*/ 143124 w 818985"/>
              <a:gd name="connsiteY0" fmla="*/ 0 h 1208599"/>
              <a:gd name="connsiteX1" fmla="*/ 0 w 818985"/>
              <a:gd name="connsiteY1" fmla="*/ 1176793 h 1208599"/>
              <a:gd name="connsiteX2" fmla="*/ 461176 w 818985"/>
              <a:gd name="connsiteY2" fmla="*/ 1208599 h 1208599"/>
              <a:gd name="connsiteX3" fmla="*/ 818985 w 818985"/>
              <a:gd name="connsiteY3" fmla="*/ 373712 h 1208599"/>
              <a:gd name="connsiteX4" fmla="*/ 143124 w 818985"/>
              <a:gd name="connsiteY4" fmla="*/ 0 h 1208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8985" h="1208599">
                <a:moveTo>
                  <a:pt x="143124" y="0"/>
                </a:moveTo>
                <a:lnTo>
                  <a:pt x="0" y="1176793"/>
                </a:lnTo>
                <a:lnTo>
                  <a:pt x="461176" y="1208599"/>
                </a:lnTo>
                <a:lnTo>
                  <a:pt x="818985" y="373712"/>
                </a:lnTo>
                <a:lnTo>
                  <a:pt x="143124" y="0"/>
                </a:lnTo>
                <a:close/>
              </a:path>
            </a:pathLst>
          </a:custGeom>
          <a:solidFill>
            <a:srgbClr val="FF0000"/>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662"/>
          </a:p>
        </p:txBody>
      </p:sp>
      <p:sp>
        <p:nvSpPr>
          <p:cNvPr id="16" name="Forma libre: forma 15">
            <a:extLst>
              <a:ext uri="{FF2B5EF4-FFF2-40B4-BE49-F238E27FC236}">
                <a16:creationId xmlns:a16="http://schemas.microsoft.com/office/drawing/2014/main" id="{0CC38D33-18C4-4229-868B-62BF223B5876}"/>
              </a:ext>
            </a:extLst>
          </p:cNvPr>
          <p:cNvSpPr/>
          <p:nvPr/>
        </p:nvSpPr>
        <p:spPr>
          <a:xfrm>
            <a:off x="4171246" y="3449313"/>
            <a:ext cx="1203705" cy="1115630"/>
          </a:xfrm>
          <a:custGeom>
            <a:avLst/>
            <a:gdLst>
              <a:gd name="connsiteX0" fmla="*/ 341906 w 1304014"/>
              <a:gd name="connsiteY0" fmla="*/ 0 h 1208599"/>
              <a:gd name="connsiteX1" fmla="*/ 1304014 w 1304014"/>
              <a:gd name="connsiteY1" fmla="*/ 341907 h 1208599"/>
              <a:gd name="connsiteX2" fmla="*/ 978011 w 1304014"/>
              <a:gd name="connsiteY2" fmla="*/ 1208599 h 1208599"/>
              <a:gd name="connsiteX3" fmla="*/ 0 w 1304014"/>
              <a:gd name="connsiteY3" fmla="*/ 826936 h 1208599"/>
              <a:gd name="connsiteX4" fmla="*/ 341906 w 1304014"/>
              <a:gd name="connsiteY4" fmla="*/ 0 h 1208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4014" h="1208599">
                <a:moveTo>
                  <a:pt x="341906" y="0"/>
                </a:moveTo>
                <a:lnTo>
                  <a:pt x="1304014" y="341907"/>
                </a:lnTo>
                <a:lnTo>
                  <a:pt x="978011" y="1208599"/>
                </a:lnTo>
                <a:lnTo>
                  <a:pt x="0" y="826936"/>
                </a:lnTo>
                <a:lnTo>
                  <a:pt x="341906" y="0"/>
                </a:lnTo>
                <a:close/>
              </a:path>
            </a:pathLst>
          </a:custGeom>
          <a:solidFill>
            <a:schemeClr val="accent6">
              <a:lumMod val="75000"/>
            </a:schemeClr>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662"/>
          </a:p>
        </p:txBody>
      </p:sp>
      <p:sp>
        <p:nvSpPr>
          <p:cNvPr id="18" name="Forma libre: forma 17">
            <a:extLst>
              <a:ext uri="{FF2B5EF4-FFF2-40B4-BE49-F238E27FC236}">
                <a16:creationId xmlns:a16="http://schemas.microsoft.com/office/drawing/2014/main" id="{FDBE7FB8-0768-4576-A15A-031B44B32520}"/>
              </a:ext>
            </a:extLst>
          </p:cNvPr>
          <p:cNvSpPr/>
          <p:nvPr/>
        </p:nvSpPr>
        <p:spPr>
          <a:xfrm>
            <a:off x="821213" y="592085"/>
            <a:ext cx="5659232" cy="1800665"/>
          </a:xfrm>
          <a:custGeom>
            <a:avLst/>
            <a:gdLst>
              <a:gd name="connsiteX0" fmla="*/ 0 w 6130835"/>
              <a:gd name="connsiteY0" fmla="*/ 1027612 h 1950720"/>
              <a:gd name="connsiteX1" fmla="*/ 261258 w 6130835"/>
              <a:gd name="connsiteY1" fmla="*/ 1950720 h 1950720"/>
              <a:gd name="connsiteX2" fmla="*/ 2821578 w 6130835"/>
              <a:gd name="connsiteY2" fmla="*/ 1262743 h 1950720"/>
              <a:gd name="connsiteX3" fmla="*/ 2865120 w 6130835"/>
              <a:gd name="connsiteY3" fmla="*/ 1402080 h 1950720"/>
              <a:gd name="connsiteX4" fmla="*/ 3204755 w 6130835"/>
              <a:gd name="connsiteY4" fmla="*/ 1314995 h 1950720"/>
              <a:gd name="connsiteX5" fmla="*/ 3257006 w 6130835"/>
              <a:gd name="connsiteY5" fmla="*/ 1811383 h 1950720"/>
              <a:gd name="connsiteX6" fmla="*/ 3944983 w 6130835"/>
              <a:gd name="connsiteY6" fmla="*/ 1672046 h 1950720"/>
              <a:gd name="connsiteX7" fmla="*/ 3971109 w 6130835"/>
              <a:gd name="connsiteY7" fmla="*/ 383177 h 1950720"/>
              <a:gd name="connsiteX8" fmla="*/ 4955178 w 6130835"/>
              <a:gd name="connsiteY8" fmla="*/ 139337 h 1950720"/>
              <a:gd name="connsiteX9" fmla="*/ 6008915 w 6130835"/>
              <a:gd name="connsiteY9" fmla="*/ 600892 h 1950720"/>
              <a:gd name="connsiteX10" fmla="*/ 6113418 w 6130835"/>
              <a:gd name="connsiteY10" fmla="*/ 287383 h 1950720"/>
              <a:gd name="connsiteX11" fmla="*/ 6130835 w 6130835"/>
              <a:gd name="connsiteY11" fmla="*/ 0 h 1950720"/>
              <a:gd name="connsiteX12" fmla="*/ 3048000 w 6130835"/>
              <a:gd name="connsiteY12" fmla="*/ 0 h 1950720"/>
              <a:gd name="connsiteX13" fmla="*/ 1959429 w 6130835"/>
              <a:gd name="connsiteY13" fmla="*/ 775063 h 1950720"/>
              <a:gd name="connsiteX14" fmla="*/ 0 w 6130835"/>
              <a:gd name="connsiteY14" fmla="*/ 1027612 h 195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130835" h="1950720">
                <a:moveTo>
                  <a:pt x="0" y="1027612"/>
                </a:moveTo>
                <a:lnTo>
                  <a:pt x="261258" y="1950720"/>
                </a:lnTo>
                <a:lnTo>
                  <a:pt x="2821578" y="1262743"/>
                </a:lnTo>
                <a:lnTo>
                  <a:pt x="2865120" y="1402080"/>
                </a:lnTo>
                <a:lnTo>
                  <a:pt x="3204755" y="1314995"/>
                </a:lnTo>
                <a:lnTo>
                  <a:pt x="3257006" y="1811383"/>
                </a:lnTo>
                <a:lnTo>
                  <a:pt x="3944983" y="1672046"/>
                </a:lnTo>
                <a:lnTo>
                  <a:pt x="3971109" y="383177"/>
                </a:lnTo>
                <a:lnTo>
                  <a:pt x="4955178" y="139337"/>
                </a:lnTo>
                <a:lnTo>
                  <a:pt x="6008915" y="600892"/>
                </a:lnTo>
                <a:lnTo>
                  <a:pt x="6113418" y="287383"/>
                </a:lnTo>
                <a:lnTo>
                  <a:pt x="6130835" y="0"/>
                </a:lnTo>
                <a:lnTo>
                  <a:pt x="3048000" y="0"/>
                </a:lnTo>
                <a:lnTo>
                  <a:pt x="1959429" y="775063"/>
                </a:lnTo>
                <a:lnTo>
                  <a:pt x="0" y="1027612"/>
                </a:lnTo>
                <a:close/>
              </a:path>
            </a:pathLst>
          </a:custGeom>
          <a:solidFill>
            <a:schemeClr val="bg1">
              <a:lumMod val="85000"/>
            </a:schemeClr>
          </a:solidFill>
          <a:ln w="381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662"/>
          </a:p>
        </p:txBody>
      </p:sp>
      <p:sp>
        <p:nvSpPr>
          <p:cNvPr id="19" name="Rectángulo 18">
            <a:extLst>
              <a:ext uri="{FF2B5EF4-FFF2-40B4-BE49-F238E27FC236}">
                <a16:creationId xmlns:a16="http://schemas.microsoft.com/office/drawing/2014/main" id="{8164ACE9-D718-44B9-9F69-98BB2DFBC0D1}"/>
              </a:ext>
            </a:extLst>
          </p:cNvPr>
          <p:cNvSpPr/>
          <p:nvPr/>
        </p:nvSpPr>
        <p:spPr>
          <a:xfrm>
            <a:off x="1717938" y="2566492"/>
            <a:ext cx="643631" cy="453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3323" b="1">
                <a:solidFill>
                  <a:schemeClr val="accent5">
                    <a:lumMod val="50000"/>
                  </a:schemeClr>
                </a:solidFill>
              </a:rPr>
              <a:t>1</a:t>
            </a:r>
          </a:p>
        </p:txBody>
      </p:sp>
      <p:sp>
        <p:nvSpPr>
          <p:cNvPr id="20" name="Rectángulo 19">
            <a:extLst>
              <a:ext uri="{FF2B5EF4-FFF2-40B4-BE49-F238E27FC236}">
                <a16:creationId xmlns:a16="http://schemas.microsoft.com/office/drawing/2014/main" id="{0C9D0CC1-0147-4F2A-AD25-327197D4507F}"/>
              </a:ext>
            </a:extLst>
          </p:cNvPr>
          <p:cNvSpPr/>
          <p:nvPr/>
        </p:nvSpPr>
        <p:spPr>
          <a:xfrm>
            <a:off x="2916709" y="2302364"/>
            <a:ext cx="643631" cy="453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3323" b="1">
                <a:solidFill>
                  <a:schemeClr val="bg1"/>
                </a:solidFill>
              </a:rPr>
              <a:t>2</a:t>
            </a:r>
          </a:p>
        </p:txBody>
      </p:sp>
      <p:sp>
        <p:nvSpPr>
          <p:cNvPr id="21" name="Rectángulo 20">
            <a:extLst>
              <a:ext uri="{FF2B5EF4-FFF2-40B4-BE49-F238E27FC236}">
                <a16:creationId xmlns:a16="http://schemas.microsoft.com/office/drawing/2014/main" id="{03410ADA-30B2-4EC4-A6C9-660C976DCF99}"/>
              </a:ext>
            </a:extLst>
          </p:cNvPr>
          <p:cNvSpPr/>
          <p:nvPr/>
        </p:nvSpPr>
        <p:spPr>
          <a:xfrm>
            <a:off x="3161293" y="3482167"/>
            <a:ext cx="643631" cy="453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3323" b="1">
                <a:solidFill>
                  <a:schemeClr val="bg1">
                    <a:lumMod val="95000"/>
                  </a:schemeClr>
                </a:solidFill>
              </a:rPr>
              <a:t>3</a:t>
            </a:r>
          </a:p>
        </p:txBody>
      </p:sp>
      <p:sp>
        <p:nvSpPr>
          <p:cNvPr id="22" name="Rectángulo 21">
            <a:extLst>
              <a:ext uri="{FF2B5EF4-FFF2-40B4-BE49-F238E27FC236}">
                <a16:creationId xmlns:a16="http://schemas.microsoft.com/office/drawing/2014/main" id="{489C9893-2790-4B2E-8809-F50480ADA0FD}"/>
              </a:ext>
            </a:extLst>
          </p:cNvPr>
          <p:cNvSpPr/>
          <p:nvPr/>
        </p:nvSpPr>
        <p:spPr>
          <a:xfrm>
            <a:off x="3694052" y="3482167"/>
            <a:ext cx="643631" cy="453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3323" b="1">
                <a:solidFill>
                  <a:schemeClr val="bg1">
                    <a:lumMod val="95000"/>
                  </a:schemeClr>
                </a:solidFill>
              </a:rPr>
              <a:t>4</a:t>
            </a:r>
          </a:p>
        </p:txBody>
      </p:sp>
      <p:sp>
        <p:nvSpPr>
          <p:cNvPr id="23" name="Rectángulo 22">
            <a:extLst>
              <a:ext uri="{FF2B5EF4-FFF2-40B4-BE49-F238E27FC236}">
                <a16:creationId xmlns:a16="http://schemas.microsoft.com/office/drawing/2014/main" id="{79E97E58-B399-43E6-A748-67071AEDE1DC}"/>
              </a:ext>
            </a:extLst>
          </p:cNvPr>
          <p:cNvSpPr/>
          <p:nvPr/>
        </p:nvSpPr>
        <p:spPr>
          <a:xfrm>
            <a:off x="4402038" y="3737795"/>
            <a:ext cx="643631" cy="453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3323" b="1">
                <a:solidFill>
                  <a:schemeClr val="bg1">
                    <a:lumMod val="95000"/>
                  </a:schemeClr>
                </a:solidFill>
              </a:rPr>
              <a:t>5</a:t>
            </a:r>
          </a:p>
        </p:txBody>
      </p:sp>
      <p:sp>
        <p:nvSpPr>
          <p:cNvPr id="24" name="Rectángulo 23">
            <a:extLst>
              <a:ext uri="{FF2B5EF4-FFF2-40B4-BE49-F238E27FC236}">
                <a16:creationId xmlns:a16="http://schemas.microsoft.com/office/drawing/2014/main" id="{4958CAAC-BB94-4E59-9CD4-495C31FF9B1B}"/>
              </a:ext>
            </a:extLst>
          </p:cNvPr>
          <p:cNvSpPr/>
          <p:nvPr/>
        </p:nvSpPr>
        <p:spPr>
          <a:xfrm>
            <a:off x="3527616" y="968100"/>
            <a:ext cx="643631" cy="453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3323" b="1">
                <a:solidFill>
                  <a:schemeClr val="tx1">
                    <a:lumMod val="75000"/>
                    <a:lumOff val="25000"/>
                  </a:schemeClr>
                </a:solidFill>
              </a:rPr>
              <a:t>6</a:t>
            </a:r>
          </a:p>
        </p:txBody>
      </p:sp>
      <p:pic>
        <p:nvPicPr>
          <p:cNvPr id="26" name="Imagen 25">
            <a:extLst>
              <a:ext uri="{FF2B5EF4-FFF2-40B4-BE49-F238E27FC236}">
                <a16:creationId xmlns:a16="http://schemas.microsoft.com/office/drawing/2014/main" id="{EB66FA60-2897-44AA-9BA5-18135A3CAA69}"/>
              </a:ext>
            </a:extLst>
          </p:cNvPr>
          <p:cNvPicPr>
            <a:picLocks noChangeAspect="1"/>
          </p:cNvPicPr>
          <p:nvPr/>
        </p:nvPicPr>
        <p:blipFill rotWithShape="1">
          <a:blip r:embed="rId3"/>
          <a:srcRect t="4846" b="22226"/>
          <a:stretch/>
        </p:blipFill>
        <p:spPr>
          <a:xfrm>
            <a:off x="6751066" y="806254"/>
            <a:ext cx="1819020" cy="1292775"/>
          </a:xfrm>
          <a:prstGeom prst="rect">
            <a:avLst/>
          </a:prstGeom>
          <a:ln w="28575">
            <a:solidFill>
              <a:schemeClr val="bg1">
                <a:lumMod val="85000"/>
              </a:schemeClr>
            </a:solidFill>
          </a:ln>
        </p:spPr>
      </p:pic>
      <p:pic>
        <p:nvPicPr>
          <p:cNvPr id="28" name="Imagen 27">
            <a:extLst>
              <a:ext uri="{FF2B5EF4-FFF2-40B4-BE49-F238E27FC236}">
                <a16:creationId xmlns:a16="http://schemas.microsoft.com/office/drawing/2014/main" id="{C0742941-AC68-42E3-AE29-6039282FD6C4}"/>
              </a:ext>
            </a:extLst>
          </p:cNvPr>
          <p:cNvPicPr>
            <a:picLocks noChangeAspect="1"/>
          </p:cNvPicPr>
          <p:nvPr/>
        </p:nvPicPr>
        <p:blipFill rotWithShape="1">
          <a:blip r:embed="rId4"/>
          <a:srcRect t="6231"/>
          <a:stretch/>
        </p:blipFill>
        <p:spPr>
          <a:xfrm>
            <a:off x="6751066" y="2176636"/>
            <a:ext cx="1819020" cy="1292774"/>
          </a:xfrm>
          <a:prstGeom prst="rect">
            <a:avLst/>
          </a:prstGeom>
          <a:ln w="28575">
            <a:solidFill>
              <a:schemeClr val="bg1">
                <a:lumMod val="85000"/>
              </a:schemeClr>
            </a:solidFill>
          </a:ln>
        </p:spPr>
      </p:pic>
      <p:pic>
        <p:nvPicPr>
          <p:cNvPr id="32" name="Imagen 31">
            <a:extLst>
              <a:ext uri="{FF2B5EF4-FFF2-40B4-BE49-F238E27FC236}">
                <a16:creationId xmlns:a16="http://schemas.microsoft.com/office/drawing/2014/main" id="{9D4BE5D2-B8FE-4C95-AD00-392CF7EB3FA4}"/>
              </a:ext>
            </a:extLst>
          </p:cNvPr>
          <p:cNvPicPr>
            <a:picLocks noChangeAspect="1"/>
          </p:cNvPicPr>
          <p:nvPr/>
        </p:nvPicPr>
        <p:blipFill rotWithShape="1">
          <a:blip r:embed="rId5"/>
          <a:srcRect t="33962"/>
          <a:stretch/>
        </p:blipFill>
        <p:spPr>
          <a:xfrm>
            <a:off x="6752842" y="3559615"/>
            <a:ext cx="1819021" cy="1292774"/>
          </a:xfrm>
          <a:prstGeom prst="rect">
            <a:avLst/>
          </a:prstGeom>
          <a:ln w="28575">
            <a:solidFill>
              <a:schemeClr val="bg1">
                <a:lumMod val="85000"/>
              </a:schemeClr>
            </a:solidFill>
          </a:ln>
        </p:spPr>
      </p:pic>
      <p:sp>
        <p:nvSpPr>
          <p:cNvPr id="35" name="Forma libre: forma 34">
            <a:extLst>
              <a:ext uri="{FF2B5EF4-FFF2-40B4-BE49-F238E27FC236}">
                <a16:creationId xmlns:a16="http://schemas.microsoft.com/office/drawing/2014/main" id="{1A7CA448-4664-4395-A13E-CCE9D048EDAD}"/>
              </a:ext>
            </a:extLst>
          </p:cNvPr>
          <p:cNvSpPr/>
          <p:nvPr/>
        </p:nvSpPr>
        <p:spPr>
          <a:xfrm>
            <a:off x="6909052" y="980100"/>
            <a:ext cx="1361390" cy="564977"/>
          </a:xfrm>
          <a:custGeom>
            <a:avLst/>
            <a:gdLst>
              <a:gd name="connsiteX0" fmla="*/ 412955 w 1474839"/>
              <a:gd name="connsiteY0" fmla="*/ 0 h 612058"/>
              <a:gd name="connsiteX1" fmla="*/ 1474839 w 1474839"/>
              <a:gd name="connsiteY1" fmla="*/ 199103 h 612058"/>
              <a:gd name="connsiteX2" fmla="*/ 1356852 w 1474839"/>
              <a:gd name="connsiteY2" fmla="*/ 612058 h 612058"/>
              <a:gd name="connsiteX3" fmla="*/ 0 w 1474839"/>
              <a:gd name="connsiteY3" fmla="*/ 280220 h 612058"/>
              <a:gd name="connsiteX4" fmla="*/ 412955 w 1474839"/>
              <a:gd name="connsiteY4" fmla="*/ 0 h 612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4839" h="612058">
                <a:moveTo>
                  <a:pt x="412955" y="0"/>
                </a:moveTo>
                <a:lnTo>
                  <a:pt x="1474839" y="199103"/>
                </a:lnTo>
                <a:lnTo>
                  <a:pt x="1356852" y="612058"/>
                </a:lnTo>
                <a:lnTo>
                  <a:pt x="0" y="280220"/>
                </a:lnTo>
                <a:lnTo>
                  <a:pt x="412955" y="0"/>
                </a:lnTo>
                <a:close/>
              </a:path>
            </a:pathLst>
          </a:custGeom>
          <a:solidFill>
            <a:schemeClr val="bg1">
              <a:lumMod val="85000"/>
            </a:schemeClr>
          </a:solidFill>
          <a:ln w="381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662"/>
          </a:p>
        </p:txBody>
      </p:sp>
      <p:sp>
        <p:nvSpPr>
          <p:cNvPr id="36" name="Rectángulo 35">
            <a:extLst>
              <a:ext uri="{FF2B5EF4-FFF2-40B4-BE49-F238E27FC236}">
                <a16:creationId xmlns:a16="http://schemas.microsoft.com/office/drawing/2014/main" id="{57C061E4-0F98-4A4A-9866-E1FB802AD483}"/>
              </a:ext>
            </a:extLst>
          </p:cNvPr>
          <p:cNvSpPr/>
          <p:nvPr/>
        </p:nvSpPr>
        <p:spPr>
          <a:xfrm>
            <a:off x="7338759" y="999117"/>
            <a:ext cx="643631" cy="453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215" b="1">
                <a:solidFill>
                  <a:schemeClr val="tx1">
                    <a:lumMod val="75000"/>
                    <a:lumOff val="25000"/>
                  </a:schemeClr>
                </a:solidFill>
              </a:rPr>
              <a:t>6</a:t>
            </a:r>
          </a:p>
        </p:txBody>
      </p:sp>
      <p:sp>
        <p:nvSpPr>
          <p:cNvPr id="37" name="Forma libre: forma 36">
            <a:extLst>
              <a:ext uri="{FF2B5EF4-FFF2-40B4-BE49-F238E27FC236}">
                <a16:creationId xmlns:a16="http://schemas.microsoft.com/office/drawing/2014/main" id="{A88AD9E9-3EF2-4718-9679-7D2CC023BC95}"/>
              </a:ext>
            </a:extLst>
          </p:cNvPr>
          <p:cNvSpPr/>
          <p:nvPr/>
        </p:nvSpPr>
        <p:spPr>
          <a:xfrm>
            <a:off x="6861404" y="2187265"/>
            <a:ext cx="884903" cy="1095918"/>
          </a:xfrm>
          <a:custGeom>
            <a:avLst/>
            <a:gdLst>
              <a:gd name="connsiteX0" fmla="*/ 567813 w 958645"/>
              <a:gd name="connsiteY0" fmla="*/ 1187245 h 1187245"/>
              <a:gd name="connsiteX1" fmla="*/ 958645 w 958645"/>
              <a:gd name="connsiteY1" fmla="*/ 966019 h 1187245"/>
              <a:gd name="connsiteX2" fmla="*/ 390832 w 958645"/>
              <a:gd name="connsiteY2" fmla="*/ 0 h 1187245"/>
              <a:gd name="connsiteX3" fmla="*/ 0 w 958645"/>
              <a:gd name="connsiteY3" fmla="*/ 206477 h 1187245"/>
              <a:gd name="connsiteX4" fmla="*/ 567813 w 958645"/>
              <a:gd name="connsiteY4" fmla="*/ 1187245 h 1187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8645" h="1187245">
                <a:moveTo>
                  <a:pt x="567813" y="1187245"/>
                </a:moveTo>
                <a:lnTo>
                  <a:pt x="958645" y="966019"/>
                </a:lnTo>
                <a:lnTo>
                  <a:pt x="390832" y="0"/>
                </a:lnTo>
                <a:lnTo>
                  <a:pt x="0" y="206477"/>
                </a:lnTo>
                <a:lnTo>
                  <a:pt x="567813" y="1187245"/>
                </a:lnTo>
                <a:close/>
              </a:path>
            </a:pathLst>
          </a:custGeom>
          <a:solidFill>
            <a:schemeClr val="bg1">
              <a:lumMod val="85000"/>
            </a:schemeClr>
          </a:solidFill>
          <a:ln w="381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662"/>
          </a:p>
        </p:txBody>
      </p:sp>
      <p:sp>
        <p:nvSpPr>
          <p:cNvPr id="38" name="Rectángulo 37">
            <a:extLst>
              <a:ext uri="{FF2B5EF4-FFF2-40B4-BE49-F238E27FC236}">
                <a16:creationId xmlns:a16="http://schemas.microsoft.com/office/drawing/2014/main" id="{DD8F300E-DEFC-42C3-B327-2D1CDDD274C3}"/>
              </a:ext>
            </a:extLst>
          </p:cNvPr>
          <p:cNvSpPr/>
          <p:nvPr/>
        </p:nvSpPr>
        <p:spPr>
          <a:xfrm>
            <a:off x="6984797" y="2496146"/>
            <a:ext cx="643631" cy="453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215" b="1">
                <a:solidFill>
                  <a:schemeClr val="tx1">
                    <a:lumMod val="75000"/>
                    <a:lumOff val="25000"/>
                  </a:schemeClr>
                </a:solidFill>
              </a:rPr>
              <a:t>6</a:t>
            </a:r>
          </a:p>
        </p:txBody>
      </p:sp>
      <p:sp>
        <p:nvSpPr>
          <p:cNvPr id="39" name="Forma libre: forma 38">
            <a:extLst>
              <a:ext uri="{FF2B5EF4-FFF2-40B4-BE49-F238E27FC236}">
                <a16:creationId xmlns:a16="http://schemas.microsoft.com/office/drawing/2014/main" id="{ED0975DE-AE01-42F5-908C-7AD3D0433F16}"/>
              </a:ext>
            </a:extLst>
          </p:cNvPr>
          <p:cNvSpPr/>
          <p:nvPr/>
        </p:nvSpPr>
        <p:spPr>
          <a:xfrm>
            <a:off x="7208558" y="3781410"/>
            <a:ext cx="476487" cy="946166"/>
          </a:xfrm>
          <a:custGeom>
            <a:avLst/>
            <a:gdLst>
              <a:gd name="connsiteX0" fmla="*/ 36871 w 516194"/>
              <a:gd name="connsiteY0" fmla="*/ 0 h 1025013"/>
              <a:gd name="connsiteX1" fmla="*/ 516194 w 516194"/>
              <a:gd name="connsiteY1" fmla="*/ 14748 h 1025013"/>
              <a:gd name="connsiteX2" fmla="*/ 494071 w 516194"/>
              <a:gd name="connsiteY2" fmla="*/ 1025013 h 1025013"/>
              <a:gd name="connsiteX3" fmla="*/ 0 w 516194"/>
              <a:gd name="connsiteY3" fmla="*/ 995516 h 1025013"/>
              <a:gd name="connsiteX4" fmla="*/ 36871 w 516194"/>
              <a:gd name="connsiteY4" fmla="*/ 0 h 1025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194" h="1025013">
                <a:moveTo>
                  <a:pt x="36871" y="0"/>
                </a:moveTo>
                <a:lnTo>
                  <a:pt x="516194" y="14748"/>
                </a:lnTo>
                <a:lnTo>
                  <a:pt x="494071" y="1025013"/>
                </a:lnTo>
                <a:lnTo>
                  <a:pt x="0" y="995516"/>
                </a:lnTo>
                <a:lnTo>
                  <a:pt x="36871" y="0"/>
                </a:lnTo>
                <a:close/>
              </a:path>
            </a:pathLst>
          </a:custGeom>
          <a:solidFill>
            <a:schemeClr val="bg1">
              <a:lumMod val="85000"/>
            </a:schemeClr>
          </a:solidFill>
          <a:ln w="381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662"/>
          </a:p>
        </p:txBody>
      </p:sp>
      <p:sp>
        <p:nvSpPr>
          <p:cNvPr id="40" name="Rectángulo 39">
            <a:extLst>
              <a:ext uri="{FF2B5EF4-FFF2-40B4-BE49-F238E27FC236}">
                <a16:creationId xmlns:a16="http://schemas.microsoft.com/office/drawing/2014/main" id="{49D109F1-3A63-4F5A-A26C-9D50446CCFB3}"/>
              </a:ext>
            </a:extLst>
          </p:cNvPr>
          <p:cNvSpPr/>
          <p:nvPr/>
        </p:nvSpPr>
        <p:spPr>
          <a:xfrm>
            <a:off x="7124986" y="4007127"/>
            <a:ext cx="643631" cy="453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215" b="1">
                <a:solidFill>
                  <a:schemeClr val="tx1">
                    <a:lumMod val="75000"/>
                    <a:lumOff val="25000"/>
                  </a:schemeClr>
                </a:solidFill>
              </a:rPr>
              <a:t>6</a:t>
            </a:r>
          </a:p>
        </p:txBody>
      </p:sp>
      <p:sp>
        <p:nvSpPr>
          <p:cNvPr id="41" name="Rectángulo 40">
            <a:extLst>
              <a:ext uri="{FF2B5EF4-FFF2-40B4-BE49-F238E27FC236}">
                <a16:creationId xmlns:a16="http://schemas.microsoft.com/office/drawing/2014/main" id="{5A2D23A5-EBE6-4613-9698-8755B09EF58C}"/>
              </a:ext>
            </a:extLst>
          </p:cNvPr>
          <p:cNvSpPr/>
          <p:nvPr/>
        </p:nvSpPr>
        <p:spPr>
          <a:xfrm>
            <a:off x="7693837" y="1896200"/>
            <a:ext cx="995237" cy="20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108" b="1">
                <a:solidFill>
                  <a:srgbClr val="FFFF00"/>
                </a:solidFill>
              </a:rPr>
              <a:t>LAS TORRES</a:t>
            </a:r>
          </a:p>
        </p:txBody>
      </p:sp>
      <p:sp>
        <p:nvSpPr>
          <p:cNvPr id="42" name="Rectángulo 41">
            <a:extLst>
              <a:ext uri="{FF2B5EF4-FFF2-40B4-BE49-F238E27FC236}">
                <a16:creationId xmlns:a16="http://schemas.microsoft.com/office/drawing/2014/main" id="{56AB9318-CAF1-4CF1-8555-D5BC69912949}"/>
              </a:ext>
            </a:extLst>
          </p:cNvPr>
          <p:cNvSpPr/>
          <p:nvPr/>
        </p:nvSpPr>
        <p:spPr>
          <a:xfrm>
            <a:off x="7693979" y="3300767"/>
            <a:ext cx="995237" cy="1635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108" b="1">
                <a:solidFill>
                  <a:srgbClr val="FFFF00"/>
                </a:solidFill>
              </a:rPr>
              <a:t>SALAVERRY</a:t>
            </a:r>
          </a:p>
        </p:txBody>
      </p:sp>
      <p:sp>
        <p:nvSpPr>
          <p:cNvPr id="43" name="Rectángulo 42">
            <a:extLst>
              <a:ext uri="{FF2B5EF4-FFF2-40B4-BE49-F238E27FC236}">
                <a16:creationId xmlns:a16="http://schemas.microsoft.com/office/drawing/2014/main" id="{5EBA42F5-D652-428C-BDCD-EEBCC6559639}"/>
              </a:ext>
            </a:extLst>
          </p:cNvPr>
          <p:cNvSpPr/>
          <p:nvPr/>
        </p:nvSpPr>
        <p:spPr>
          <a:xfrm>
            <a:off x="7507676" y="4603433"/>
            <a:ext cx="1190161" cy="3200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108" b="1">
                <a:solidFill>
                  <a:srgbClr val="FFFF00"/>
                </a:solidFill>
              </a:rPr>
              <a:t>SANTA CECILIA</a:t>
            </a:r>
          </a:p>
        </p:txBody>
      </p:sp>
      <p:sp>
        <p:nvSpPr>
          <p:cNvPr id="44" name="Rectángulo 43">
            <a:extLst>
              <a:ext uri="{FF2B5EF4-FFF2-40B4-BE49-F238E27FC236}">
                <a16:creationId xmlns:a16="http://schemas.microsoft.com/office/drawing/2014/main" id="{B3C08BF0-334A-416B-B163-D9702949A92F}"/>
              </a:ext>
            </a:extLst>
          </p:cNvPr>
          <p:cNvSpPr/>
          <p:nvPr/>
        </p:nvSpPr>
        <p:spPr>
          <a:xfrm>
            <a:off x="6574694" y="562317"/>
            <a:ext cx="2130478" cy="174583"/>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92" b="1">
                <a:solidFill>
                  <a:srgbClr val="C00000"/>
                </a:solidFill>
              </a:rPr>
              <a:t>ALMACENES PERIFERICOS</a:t>
            </a:r>
          </a:p>
        </p:txBody>
      </p:sp>
      <p:sp>
        <p:nvSpPr>
          <p:cNvPr id="45" name="Rectángulo 44">
            <a:extLst>
              <a:ext uri="{FF2B5EF4-FFF2-40B4-BE49-F238E27FC236}">
                <a16:creationId xmlns:a16="http://schemas.microsoft.com/office/drawing/2014/main" id="{571544AD-3717-4ACF-80FB-C877ADE99B49}"/>
              </a:ext>
            </a:extLst>
          </p:cNvPr>
          <p:cNvSpPr/>
          <p:nvPr/>
        </p:nvSpPr>
        <p:spPr>
          <a:xfrm>
            <a:off x="377938" y="449219"/>
            <a:ext cx="8327234" cy="603395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662"/>
          </a:p>
        </p:txBody>
      </p:sp>
      <p:sp>
        <p:nvSpPr>
          <p:cNvPr id="46" name="Rectángulo 45">
            <a:extLst>
              <a:ext uri="{FF2B5EF4-FFF2-40B4-BE49-F238E27FC236}">
                <a16:creationId xmlns:a16="http://schemas.microsoft.com/office/drawing/2014/main" id="{F8F33784-01EE-4440-8975-E9D5FF13C7EB}"/>
              </a:ext>
            </a:extLst>
          </p:cNvPr>
          <p:cNvSpPr/>
          <p:nvPr/>
        </p:nvSpPr>
        <p:spPr>
          <a:xfrm>
            <a:off x="438828" y="588145"/>
            <a:ext cx="1471634" cy="3200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846" b="1">
                <a:solidFill>
                  <a:srgbClr val="FFFF00"/>
                </a:solidFill>
              </a:rPr>
              <a:t>PLANTA ATE</a:t>
            </a:r>
          </a:p>
        </p:txBody>
      </p:sp>
      <p:sp>
        <p:nvSpPr>
          <p:cNvPr id="47" name="Rectángulo 46">
            <a:extLst>
              <a:ext uri="{FF2B5EF4-FFF2-40B4-BE49-F238E27FC236}">
                <a16:creationId xmlns:a16="http://schemas.microsoft.com/office/drawing/2014/main" id="{C30CF73A-731F-4CA3-8350-448FA74042A7}"/>
              </a:ext>
            </a:extLst>
          </p:cNvPr>
          <p:cNvSpPr/>
          <p:nvPr/>
        </p:nvSpPr>
        <p:spPr>
          <a:xfrm>
            <a:off x="491129" y="5249219"/>
            <a:ext cx="1226809" cy="1152528"/>
          </a:xfrm>
          <a:prstGeom prst="rect">
            <a:avLst/>
          </a:prstGeom>
          <a:no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662"/>
          </a:p>
        </p:txBody>
      </p:sp>
      <p:sp>
        <p:nvSpPr>
          <p:cNvPr id="48" name="Rectángulo 47">
            <a:extLst>
              <a:ext uri="{FF2B5EF4-FFF2-40B4-BE49-F238E27FC236}">
                <a16:creationId xmlns:a16="http://schemas.microsoft.com/office/drawing/2014/main" id="{FD0F321A-B50E-4080-9499-6C3CB10628C9}"/>
              </a:ext>
            </a:extLst>
          </p:cNvPr>
          <p:cNvSpPr/>
          <p:nvPr/>
        </p:nvSpPr>
        <p:spPr>
          <a:xfrm>
            <a:off x="1891362" y="5256254"/>
            <a:ext cx="1226809" cy="1152528"/>
          </a:xfrm>
          <a:prstGeom prst="rect">
            <a:avLst/>
          </a:prstGeom>
          <a:no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662"/>
          </a:p>
        </p:txBody>
      </p:sp>
      <p:sp>
        <p:nvSpPr>
          <p:cNvPr id="49" name="Rectángulo 48">
            <a:extLst>
              <a:ext uri="{FF2B5EF4-FFF2-40B4-BE49-F238E27FC236}">
                <a16:creationId xmlns:a16="http://schemas.microsoft.com/office/drawing/2014/main" id="{0891AA8E-6D63-4066-97D1-13246CF4BD8D}"/>
              </a:ext>
            </a:extLst>
          </p:cNvPr>
          <p:cNvSpPr/>
          <p:nvPr/>
        </p:nvSpPr>
        <p:spPr>
          <a:xfrm>
            <a:off x="3260659" y="5249219"/>
            <a:ext cx="1226809" cy="1152528"/>
          </a:xfrm>
          <a:prstGeom prst="rect">
            <a:avLst/>
          </a:prstGeom>
          <a:no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662"/>
          </a:p>
        </p:txBody>
      </p:sp>
      <p:sp>
        <p:nvSpPr>
          <p:cNvPr id="50" name="Rectángulo 49">
            <a:extLst>
              <a:ext uri="{FF2B5EF4-FFF2-40B4-BE49-F238E27FC236}">
                <a16:creationId xmlns:a16="http://schemas.microsoft.com/office/drawing/2014/main" id="{95568A79-02EB-48DF-9D18-D3DDB5DAC9F4}"/>
              </a:ext>
            </a:extLst>
          </p:cNvPr>
          <p:cNvSpPr/>
          <p:nvPr/>
        </p:nvSpPr>
        <p:spPr>
          <a:xfrm>
            <a:off x="4610158" y="5254947"/>
            <a:ext cx="1226809" cy="1152528"/>
          </a:xfrm>
          <a:prstGeom prst="rect">
            <a:avLst/>
          </a:prstGeom>
          <a:no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662"/>
          </a:p>
        </p:txBody>
      </p:sp>
      <p:sp>
        <p:nvSpPr>
          <p:cNvPr id="51" name="Rectángulo 50">
            <a:extLst>
              <a:ext uri="{FF2B5EF4-FFF2-40B4-BE49-F238E27FC236}">
                <a16:creationId xmlns:a16="http://schemas.microsoft.com/office/drawing/2014/main" id="{949ED176-828C-4B50-B95A-B3D0B91881BB}"/>
              </a:ext>
            </a:extLst>
          </p:cNvPr>
          <p:cNvSpPr/>
          <p:nvPr/>
        </p:nvSpPr>
        <p:spPr>
          <a:xfrm>
            <a:off x="5979696" y="5249219"/>
            <a:ext cx="1226809" cy="1152528"/>
          </a:xfrm>
          <a:prstGeom prst="rect">
            <a:avLst/>
          </a:prstGeom>
          <a:no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662"/>
          </a:p>
        </p:txBody>
      </p:sp>
      <p:sp>
        <p:nvSpPr>
          <p:cNvPr id="52" name="Rectángulo 51">
            <a:extLst>
              <a:ext uri="{FF2B5EF4-FFF2-40B4-BE49-F238E27FC236}">
                <a16:creationId xmlns:a16="http://schemas.microsoft.com/office/drawing/2014/main" id="{45716BB1-0F90-4B0E-8BA4-98CBE03B4C02}"/>
              </a:ext>
            </a:extLst>
          </p:cNvPr>
          <p:cNvSpPr/>
          <p:nvPr/>
        </p:nvSpPr>
        <p:spPr>
          <a:xfrm>
            <a:off x="7345679" y="5256254"/>
            <a:ext cx="1226809" cy="1152528"/>
          </a:xfrm>
          <a:prstGeom prst="rect">
            <a:avLst/>
          </a:prstGeom>
          <a:no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662"/>
          </a:p>
        </p:txBody>
      </p:sp>
      <p:sp>
        <p:nvSpPr>
          <p:cNvPr id="53" name="Rectángulo 52">
            <a:extLst>
              <a:ext uri="{FF2B5EF4-FFF2-40B4-BE49-F238E27FC236}">
                <a16:creationId xmlns:a16="http://schemas.microsoft.com/office/drawing/2014/main" id="{FBE71AA8-E223-4982-8ED0-2434D9ED523F}"/>
              </a:ext>
            </a:extLst>
          </p:cNvPr>
          <p:cNvSpPr/>
          <p:nvPr/>
        </p:nvSpPr>
        <p:spPr>
          <a:xfrm>
            <a:off x="491129" y="4953059"/>
            <a:ext cx="8078957" cy="222291"/>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662" b="1">
                <a:solidFill>
                  <a:schemeClr val="bg1">
                    <a:lumMod val="95000"/>
                  </a:schemeClr>
                </a:solidFill>
              </a:rPr>
              <a:t>ZONAS DE TRABAJO</a:t>
            </a:r>
          </a:p>
        </p:txBody>
      </p:sp>
      <p:sp>
        <p:nvSpPr>
          <p:cNvPr id="54" name="Rectángulo 53">
            <a:extLst>
              <a:ext uri="{FF2B5EF4-FFF2-40B4-BE49-F238E27FC236}">
                <a16:creationId xmlns:a16="http://schemas.microsoft.com/office/drawing/2014/main" id="{ABA249F3-1528-400F-AA53-4389D596AEC2}"/>
              </a:ext>
            </a:extLst>
          </p:cNvPr>
          <p:cNvSpPr/>
          <p:nvPr/>
        </p:nvSpPr>
        <p:spPr>
          <a:xfrm>
            <a:off x="606914" y="5259379"/>
            <a:ext cx="995237" cy="2222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108" b="1">
                <a:solidFill>
                  <a:schemeClr val="accent5">
                    <a:lumMod val="75000"/>
                  </a:schemeClr>
                </a:solidFill>
                <a:latin typeface="Arial Black" panose="020B0A04020102020204" pitchFamily="34" charset="0"/>
              </a:rPr>
              <a:t>ZONA 1</a:t>
            </a:r>
          </a:p>
        </p:txBody>
      </p:sp>
      <p:sp>
        <p:nvSpPr>
          <p:cNvPr id="55" name="Rectángulo 54">
            <a:extLst>
              <a:ext uri="{FF2B5EF4-FFF2-40B4-BE49-F238E27FC236}">
                <a16:creationId xmlns:a16="http://schemas.microsoft.com/office/drawing/2014/main" id="{BF610508-78DB-44F2-9902-1A4F29E94349}"/>
              </a:ext>
            </a:extLst>
          </p:cNvPr>
          <p:cNvSpPr/>
          <p:nvPr/>
        </p:nvSpPr>
        <p:spPr>
          <a:xfrm>
            <a:off x="1991680" y="5263852"/>
            <a:ext cx="995237" cy="2222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108" b="1">
                <a:solidFill>
                  <a:srgbClr val="002060"/>
                </a:solidFill>
                <a:latin typeface="Arial Black" panose="020B0A04020102020204" pitchFamily="34" charset="0"/>
              </a:rPr>
              <a:t>ZONA 2</a:t>
            </a:r>
          </a:p>
        </p:txBody>
      </p:sp>
      <p:sp>
        <p:nvSpPr>
          <p:cNvPr id="56" name="Rectángulo 55">
            <a:extLst>
              <a:ext uri="{FF2B5EF4-FFF2-40B4-BE49-F238E27FC236}">
                <a16:creationId xmlns:a16="http://schemas.microsoft.com/office/drawing/2014/main" id="{7136D153-76F5-49BE-B397-2C114DFCA37B}"/>
              </a:ext>
            </a:extLst>
          </p:cNvPr>
          <p:cNvSpPr/>
          <p:nvPr/>
        </p:nvSpPr>
        <p:spPr>
          <a:xfrm>
            <a:off x="3376444" y="5265584"/>
            <a:ext cx="995237" cy="2222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108" b="1">
                <a:solidFill>
                  <a:srgbClr val="FFC000"/>
                </a:solidFill>
                <a:latin typeface="Arial Black" panose="020B0A04020102020204" pitchFamily="34" charset="0"/>
              </a:rPr>
              <a:t>ZONA 3</a:t>
            </a:r>
          </a:p>
        </p:txBody>
      </p:sp>
      <p:sp>
        <p:nvSpPr>
          <p:cNvPr id="57" name="Rectángulo 56">
            <a:extLst>
              <a:ext uri="{FF2B5EF4-FFF2-40B4-BE49-F238E27FC236}">
                <a16:creationId xmlns:a16="http://schemas.microsoft.com/office/drawing/2014/main" id="{0265E3DE-BD2A-4FE2-8860-E51C6FC2C45E}"/>
              </a:ext>
            </a:extLst>
          </p:cNvPr>
          <p:cNvSpPr/>
          <p:nvPr/>
        </p:nvSpPr>
        <p:spPr>
          <a:xfrm>
            <a:off x="4744205" y="5260168"/>
            <a:ext cx="995237" cy="2222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108" b="1">
                <a:solidFill>
                  <a:srgbClr val="FF0000"/>
                </a:solidFill>
                <a:latin typeface="Arial Black" panose="020B0A04020102020204" pitchFamily="34" charset="0"/>
              </a:rPr>
              <a:t>ZONA 4</a:t>
            </a:r>
          </a:p>
        </p:txBody>
      </p:sp>
      <p:sp>
        <p:nvSpPr>
          <p:cNvPr id="58" name="Rectángulo 57">
            <a:extLst>
              <a:ext uri="{FF2B5EF4-FFF2-40B4-BE49-F238E27FC236}">
                <a16:creationId xmlns:a16="http://schemas.microsoft.com/office/drawing/2014/main" id="{0F023A2B-E09E-42F9-9BBA-1BDDA4621353}"/>
              </a:ext>
            </a:extLst>
          </p:cNvPr>
          <p:cNvSpPr/>
          <p:nvPr/>
        </p:nvSpPr>
        <p:spPr>
          <a:xfrm>
            <a:off x="6105455" y="5263852"/>
            <a:ext cx="995237" cy="2222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108" b="1">
                <a:solidFill>
                  <a:schemeClr val="accent6">
                    <a:lumMod val="50000"/>
                  </a:schemeClr>
                </a:solidFill>
                <a:latin typeface="Arial Black" panose="020B0A04020102020204" pitchFamily="34" charset="0"/>
              </a:rPr>
              <a:t>ZONA 5</a:t>
            </a:r>
          </a:p>
        </p:txBody>
      </p:sp>
      <p:sp>
        <p:nvSpPr>
          <p:cNvPr id="59" name="Rectángulo 58">
            <a:extLst>
              <a:ext uri="{FF2B5EF4-FFF2-40B4-BE49-F238E27FC236}">
                <a16:creationId xmlns:a16="http://schemas.microsoft.com/office/drawing/2014/main" id="{8DA4646D-47A2-4210-8DEC-8A6AAAD22E15}"/>
              </a:ext>
            </a:extLst>
          </p:cNvPr>
          <p:cNvSpPr/>
          <p:nvPr/>
        </p:nvSpPr>
        <p:spPr>
          <a:xfrm>
            <a:off x="7484771" y="5259379"/>
            <a:ext cx="995237" cy="2222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108" b="1">
                <a:solidFill>
                  <a:schemeClr val="bg2">
                    <a:lumMod val="25000"/>
                  </a:schemeClr>
                </a:solidFill>
                <a:latin typeface="Arial Black" panose="020B0A04020102020204" pitchFamily="34" charset="0"/>
              </a:rPr>
              <a:t>ZONA 6</a:t>
            </a:r>
          </a:p>
        </p:txBody>
      </p:sp>
      <p:sp>
        <p:nvSpPr>
          <p:cNvPr id="61" name="Rectángulo 60">
            <a:extLst>
              <a:ext uri="{FF2B5EF4-FFF2-40B4-BE49-F238E27FC236}">
                <a16:creationId xmlns:a16="http://schemas.microsoft.com/office/drawing/2014/main" id="{CFBE89EF-E24E-49ED-8FB1-85A7EECEF6A5}"/>
              </a:ext>
            </a:extLst>
          </p:cNvPr>
          <p:cNvSpPr/>
          <p:nvPr/>
        </p:nvSpPr>
        <p:spPr>
          <a:xfrm>
            <a:off x="454693" y="5414610"/>
            <a:ext cx="1226809" cy="1023308"/>
          </a:xfrm>
          <a:prstGeom prst="rect">
            <a:avLst/>
          </a:prstGeom>
          <a:noFill/>
        </p:spPr>
        <p:txBody>
          <a:bodyPr wrap="square" lIns="84406" tIns="42203" rIns="84406" bIns="42203">
            <a:spAutoFit/>
          </a:bodyPr>
          <a:lstStyle/>
          <a:p>
            <a:r>
              <a:rPr lang="es-ES" sz="554" b="1">
                <a:ln w="0"/>
                <a:solidFill>
                  <a:schemeClr val="tx1">
                    <a:lumMod val="75000"/>
                    <a:lumOff val="25000"/>
                  </a:schemeClr>
                </a:solidFill>
              </a:rPr>
              <a:t>-OFICINAS ADMINISTRATIVAS.</a:t>
            </a:r>
          </a:p>
          <a:p>
            <a:r>
              <a:rPr lang="es-ES" sz="554" b="1">
                <a:ln w="0"/>
                <a:solidFill>
                  <a:schemeClr val="tx1">
                    <a:lumMod val="75000"/>
                    <a:lumOff val="25000"/>
                  </a:schemeClr>
                </a:solidFill>
              </a:rPr>
              <a:t>-IDE.</a:t>
            </a:r>
          </a:p>
          <a:p>
            <a:r>
              <a:rPr lang="es-ES" sz="554" b="1">
                <a:ln w="0"/>
                <a:solidFill>
                  <a:schemeClr val="tx1">
                    <a:lumMod val="75000"/>
                    <a:lumOff val="25000"/>
                  </a:schemeClr>
                </a:solidFill>
              </a:rPr>
              <a:t>-ALMACEN DE PRODUCTOS TERMINADOS.</a:t>
            </a:r>
          </a:p>
          <a:p>
            <a:r>
              <a:rPr lang="es-ES" sz="554" b="1">
                <a:ln w="0"/>
                <a:solidFill>
                  <a:schemeClr val="tx1">
                    <a:lumMod val="75000"/>
                    <a:lumOff val="25000"/>
                  </a:schemeClr>
                </a:solidFill>
              </a:rPr>
              <a:t>-ZONA DE CARGA DE BATERIAS.</a:t>
            </a:r>
          </a:p>
          <a:p>
            <a:r>
              <a:rPr lang="es-ES" sz="554" b="1">
                <a:ln w="0"/>
                <a:solidFill>
                  <a:schemeClr val="tx1">
                    <a:lumMod val="75000"/>
                    <a:lumOff val="25000"/>
                  </a:schemeClr>
                </a:solidFill>
              </a:rPr>
              <a:t>-TOPICO DE PRIMEROS AUXILIOS.</a:t>
            </a:r>
          </a:p>
          <a:p>
            <a:r>
              <a:rPr lang="es-ES" sz="554" b="1">
                <a:ln w="0"/>
                <a:solidFill>
                  <a:schemeClr val="tx1">
                    <a:lumMod val="75000"/>
                    <a:lumOff val="25000"/>
                  </a:schemeClr>
                </a:solidFill>
              </a:rPr>
              <a:t>-FABRICACIÓN DE DESINFECTANTES.</a:t>
            </a:r>
          </a:p>
          <a:p>
            <a:r>
              <a:rPr lang="es-ES" sz="554" b="1">
                <a:ln w="0"/>
                <a:solidFill>
                  <a:schemeClr val="tx1">
                    <a:lumMod val="75000"/>
                    <a:lumOff val="25000"/>
                  </a:schemeClr>
                </a:solidFill>
              </a:rPr>
              <a:t>-PUERTA 3 Y 4.</a:t>
            </a:r>
          </a:p>
          <a:p>
            <a:r>
              <a:rPr lang="es-ES" sz="554" b="1">
                <a:ln w="0"/>
                <a:solidFill>
                  <a:schemeClr val="tx1">
                    <a:lumMod val="75000"/>
                    <a:lumOff val="25000"/>
                  </a:schemeClr>
                </a:solidFill>
              </a:rPr>
              <a:t>-CUARTO DE BOMBAS.</a:t>
            </a:r>
          </a:p>
          <a:p>
            <a:r>
              <a:rPr lang="es-ES" sz="554" b="1">
                <a:ln w="0"/>
                <a:solidFill>
                  <a:schemeClr val="tx1">
                    <a:lumMod val="75000"/>
                    <a:lumOff val="25000"/>
                  </a:schemeClr>
                </a:solidFill>
              </a:rPr>
              <a:t>-ACOPIO DE RESIDUOS SOLIDOS.</a:t>
            </a:r>
          </a:p>
        </p:txBody>
      </p:sp>
      <p:sp>
        <p:nvSpPr>
          <p:cNvPr id="62" name="Rectángulo 61">
            <a:extLst>
              <a:ext uri="{FF2B5EF4-FFF2-40B4-BE49-F238E27FC236}">
                <a16:creationId xmlns:a16="http://schemas.microsoft.com/office/drawing/2014/main" id="{CA016A82-CA44-4DCC-A18F-ACED5BA47F6F}"/>
              </a:ext>
            </a:extLst>
          </p:cNvPr>
          <p:cNvSpPr/>
          <p:nvPr/>
        </p:nvSpPr>
        <p:spPr>
          <a:xfrm>
            <a:off x="1858677" y="5445102"/>
            <a:ext cx="1259253" cy="938028"/>
          </a:xfrm>
          <a:prstGeom prst="rect">
            <a:avLst/>
          </a:prstGeom>
          <a:noFill/>
        </p:spPr>
        <p:txBody>
          <a:bodyPr wrap="square" lIns="84406" tIns="42203" rIns="84406" bIns="42203">
            <a:spAutoFit/>
          </a:bodyPr>
          <a:lstStyle/>
          <a:p>
            <a:r>
              <a:rPr lang="es-ES" sz="554" b="1">
                <a:ln w="0"/>
                <a:solidFill>
                  <a:schemeClr val="tx1">
                    <a:lumMod val="75000"/>
                    <a:lumOff val="25000"/>
                  </a:schemeClr>
                </a:solidFill>
              </a:rPr>
              <a:t>-GV1</a:t>
            </a:r>
          </a:p>
          <a:p>
            <a:r>
              <a:rPr lang="es-ES" sz="554" b="1">
                <a:ln w="0"/>
                <a:solidFill>
                  <a:schemeClr val="tx1">
                    <a:lumMod val="75000"/>
                    <a:lumOff val="25000"/>
                  </a:schemeClr>
                </a:solidFill>
              </a:rPr>
              <a:t>-PV1</a:t>
            </a:r>
          </a:p>
          <a:p>
            <a:r>
              <a:rPr lang="es-ES" sz="554" b="1">
                <a:ln w="0"/>
                <a:solidFill>
                  <a:schemeClr val="tx1">
                    <a:lumMod val="75000"/>
                    <a:lumOff val="25000"/>
                  </a:schemeClr>
                </a:solidFill>
              </a:rPr>
              <a:t>-PV2</a:t>
            </a:r>
          </a:p>
          <a:p>
            <a:r>
              <a:rPr lang="es-ES" sz="554" b="1">
                <a:ln w="0"/>
                <a:solidFill>
                  <a:schemeClr val="tx1">
                    <a:lumMod val="75000"/>
                    <a:lumOff val="25000"/>
                  </a:schemeClr>
                </a:solidFill>
              </a:rPr>
              <a:t>-ACONDICIONADO</a:t>
            </a:r>
          </a:p>
          <a:p>
            <a:r>
              <a:rPr lang="es-ES" sz="554" b="1">
                <a:ln w="0"/>
                <a:solidFill>
                  <a:schemeClr val="tx1">
                    <a:lumMod val="75000"/>
                    <a:lumOff val="25000"/>
                  </a:schemeClr>
                </a:solidFill>
              </a:rPr>
              <a:t>-LIQUIDOS</a:t>
            </a:r>
          </a:p>
          <a:p>
            <a:r>
              <a:rPr lang="es-ES" sz="554" b="1">
                <a:ln w="0"/>
                <a:solidFill>
                  <a:schemeClr val="tx1">
                    <a:lumMod val="75000"/>
                    <a:lumOff val="25000"/>
                  </a:schemeClr>
                </a:solidFill>
              </a:rPr>
              <a:t>-AREA TECNICA (PISOS 2, 4 Y 6)</a:t>
            </a:r>
          </a:p>
          <a:p>
            <a:r>
              <a:rPr lang="es-ES" sz="554" b="1">
                <a:ln w="0"/>
                <a:solidFill>
                  <a:schemeClr val="tx1">
                    <a:lumMod val="75000"/>
                    <a:lumOff val="25000"/>
                  </a:schemeClr>
                </a:solidFill>
              </a:rPr>
              <a:t>-ALMACEN DE INSUMOS PISO 7 Y 8.</a:t>
            </a:r>
          </a:p>
          <a:p>
            <a:r>
              <a:rPr lang="es-ES" sz="554" b="1">
                <a:ln w="0"/>
                <a:solidFill>
                  <a:schemeClr val="tx1">
                    <a:lumMod val="75000"/>
                    <a:lumOff val="25000"/>
                  </a:schemeClr>
                </a:solidFill>
              </a:rPr>
              <a:t>-AZOTEA.</a:t>
            </a:r>
          </a:p>
          <a:p>
            <a:r>
              <a:rPr lang="es-ES" sz="554" b="1">
                <a:ln w="0"/>
                <a:solidFill>
                  <a:schemeClr val="tx1">
                    <a:lumMod val="75000"/>
                    <a:lumOff val="25000"/>
                  </a:schemeClr>
                </a:solidFill>
              </a:rPr>
              <a:t>-PLANTA DE TRATAMIENTO DE AGUA</a:t>
            </a:r>
          </a:p>
        </p:txBody>
      </p:sp>
      <p:sp>
        <p:nvSpPr>
          <p:cNvPr id="63" name="Rectángulo 62">
            <a:extLst>
              <a:ext uri="{FF2B5EF4-FFF2-40B4-BE49-F238E27FC236}">
                <a16:creationId xmlns:a16="http://schemas.microsoft.com/office/drawing/2014/main" id="{5A8D8A2B-93E5-468B-8F86-E791C68B3E6A}"/>
              </a:ext>
            </a:extLst>
          </p:cNvPr>
          <p:cNvSpPr/>
          <p:nvPr/>
        </p:nvSpPr>
        <p:spPr>
          <a:xfrm>
            <a:off x="3222368" y="5453185"/>
            <a:ext cx="1183675" cy="511629"/>
          </a:xfrm>
          <a:prstGeom prst="rect">
            <a:avLst/>
          </a:prstGeom>
          <a:noFill/>
        </p:spPr>
        <p:txBody>
          <a:bodyPr wrap="square" lIns="84406" tIns="42203" rIns="84406" bIns="42203">
            <a:spAutoFit/>
          </a:bodyPr>
          <a:lstStyle/>
          <a:p>
            <a:r>
              <a:rPr lang="es-ES" sz="554" b="1">
                <a:ln w="0"/>
                <a:solidFill>
                  <a:schemeClr val="tx1">
                    <a:lumMod val="75000"/>
                    <a:lumOff val="25000"/>
                  </a:schemeClr>
                </a:solidFill>
              </a:rPr>
              <a:t>-ALMACEN DE INSUMOS.</a:t>
            </a:r>
          </a:p>
          <a:p>
            <a:r>
              <a:rPr lang="es-ES" sz="554" b="1">
                <a:ln w="0"/>
                <a:solidFill>
                  <a:schemeClr val="tx1">
                    <a:lumMod val="75000"/>
                    <a:lumOff val="25000"/>
                  </a:schemeClr>
                </a:solidFill>
              </a:rPr>
              <a:t>-ZONA DE RECIBO DE INSUMOS.</a:t>
            </a:r>
          </a:p>
          <a:p>
            <a:r>
              <a:rPr lang="es-ES" sz="554" b="1">
                <a:ln w="0"/>
                <a:solidFill>
                  <a:schemeClr val="tx1">
                    <a:lumMod val="75000"/>
                    <a:lumOff val="25000"/>
                  </a:schemeClr>
                </a:solidFill>
              </a:rPr>
              <a:t>-ALMACEN DE SUMINISTROS.</a:t>
            </a:r>
          </a:p>
          <a:p>
            <a:r>
              <a:rPr lang="es-ES" sz="554" b="1">
                <a:ln w="0"/>
                <a:solidFill>
                  <a:schemeClr val="tx1">
                    <a:lumMod val="75000"/>
                    <a:lumOff val="25000"/>
                  </a:schemeClr>
                </a:solidFill>
              </a:rPr>
              <a:t>-CENTRAL DE PESADA.</a:t>
            </a:r>
          </a:p>
          <a:p>
            <a:r>
              <a:rPr lang="es-ES" sz="554" b="1">
                <a:ln w="0"/>
                <a:solidFill>
                  <a:schemeClr val="tx1">
                    <a:lumMod val="75000"/>
                    <a:lumOff val="25000"/>
                  </a:schemeClr>
                </a:solidFill>
              </a:rPr>
              <a:t>-OFICINA DE ALMACEN.</a:t>
            </a:r>
          </a:p>
        </p:txBody>
      </p:sp>
      <p:sp>
        <p:nvSpPr>
          <p:cNvPr id="64" name="Rectángulo 63">
            <a:extLst>
              <a:ext uri="{FF2B5EF4-FFF2-40B4-BE49-F238E27FC236}">
                <a16:creationId xmlns:a16="http://schemas.microsoft.com/office/drawing/2014/main" id="{F3BBD3B9-0C08-4665-8CBA-0C885EAD84A1}"/>
              </a:ext>
            </a:extLst>
          </p:cNvPr>
          <p:cNvSpPr/>
          <p:nvPr/>
        </p:nvSpPr>
        <p:spPr>
          <a:xfrm>
            <a:off x="4578475" y="5448392"/>
            <a:ext cx="1183675" cy="767468"/>
          </a:xfrm>
          <a:prstGeom prst="rect">
            <a:avLst/>
          </a:prstGeom>
          <a:noFill/>
        </p:spPr>
        <p:txBody>
          <a:bodyPr wrap="square" lIns="84406" tIns="42203" rIns="84406" bIns="42203">
            <a:spAutoFit/>
          </a:bodyPr>
          <a:lstStyle/>
          <a:p>
            <a:r>
              <a:rPr lang="es-ES" sz="554" b="1">
                <a:ln w="0"/>
                <a:solidFill>
                  <a:schemeClr val="tx1">
                    <a:lumMod val="75000"/>
                    <a:lumOff val="25000"/>
                  </a:schemeClr>
                </a:solidFill>
              </a:rPr>
              <a:t>-MANTENIMIENTO.</a:t>
            </a:r>
          </a:p>
          <a:p>
            <a:r>
              <a:rPr lang="es-ES" sz="554" b="1">
                <a:ln w="0"/>
                <a:solidFill>
                  <a:schemeClr val="tx1">
                    <a:lumMod val="75000"/>
                    <a:lumOff val="25000"/>
                  </a:schemeClr>
                </a:solidFill>
              </a:rPr>
              <a:t>-CONTROL DE EMPAQUE.</a:t>
            </a:r>
          </a:p>
          <a:p>
            <a:r>
              <a:rPr lang="es-ES" sz="554" b="1">
                <a:ln w="0"/>
                <a:solidFill>
                  <a:schemeClr val="tx1">
                    <a:lumMod val="75000"/>
                    <a:lumOff val="25000"/>
                  </a:schemeClr>
                </a:solidFill>
              </a:rPr>
              <a:t>-IDE.</a:t>
            </a:r>
          </a:p>
          <a:p>
            <a:r>
              <a:rPr lang="es-ES" sz="554" b="1">
                <a:ln w="0"/>
                <a:solidFill>
                  <a:schemeClr val="tx1">
                    <a:lumMod val="75000"/>
                    <a:lumOff val="25000"/>
                  </a:schemeClr>
                </a:solidFill>
              </a:rPr>
              <a:t>-CUARTO DE CALDEROS.</a:t>
            </a:r>
          </a:p>
          <a:p>
            <a:r>
              <a:rPr lang="es-ES" sz="554" b="1">
                <a:ln w="0"/>
                <a:solidFill>
                  <a:schemeClr val="tx1">
                    <a:lumMod val="75000"/>
                    <a:lumOff val="25000"/>
                  </a:schemeClr>
                </a:solidFill>
              </a:rPr>
              <a:t>-PLANTA DE PLASTICO.</a:t>
            </a:r>
          </a:p>
          <a:p>
            <a:r>
              <a:rPr lang="es-ES" sz="554" b="1">
                <a:ln w="0"/>
                <a:solidFill>
                  <a:schemeClr val="tx1">
                    <a:lumMod val="75000"/>
                    <a:lumOff val="25000"/>
                  </a:schemeClr>
                </a:solidFill>
              </a:rPr>
              <a:t>-PATIO DE MANIOBRAS.</a:t>
            </a:r>
          </a:p>
          <a:p>
            <a:r>
              <a:rPr lang="es-ES" sz="554" b="1">
                <a:ln w="0"/>
                <a:solidFill>
                  <a:schemeClr val="tx1">
                    <a:lumMod val="75000"/>
                    <a:lumOff val="25000"/>
                  </a:schemeClr>
                </a:solidFill>
              </a:rPr>
              <a:t>-PUERTA N°2.</a:t>
            </a:r>
          </a:p>
          <a:p>
            <a:endParaRPr lang="es-ES" sz="554" b="1">
              <a:ln w="0"/>
              <a:solidFill>
                <a:schemeClr val="tx1">
                  <a:lumMod val="75000"/>
                  <a:lumOff val="25000"/>
                </a:schemeClr>
              </a:solidFill>
            </a:endParaRPr>
          </a:p>
        </p:txBody>
      </p:sp>
      <p:sp>
        <p:nvSpPr>
          <p:cNvPr id="65" name="Rectángulo 64">
            <a:extLst>
              <a:ext uri="{FF2B5EF4-FFF2-40B4-BE49-F238E27FC236}">
                <a16:creationId xmlns:a16="http://schemas.microsoft.com/office/drawing/2014/main" id="{9DE36FBA-77C1-43A1-8004-DD82F2C0AB00}"/>
              </a:ext>
            </a:extLst>
          </p:cNvPr>
          <p:cNvSpPr/>
          <p:nvPr/>
        </p:nvSpPr>
        <p:spPr>
          <a:xfrm>
            <a:off x="5971014" y="5458359"/>
            <a:ext cx="1277139" cy="938028"/>
          </a:xfrm>
          <a:prstGeom prst="rect">
            <a:avLst/>
          </a:prstGeom>
          <a:noFill/>
        </p:spPr>
        <p:txBody>
          <a:bodyPr wrap="square" lIns="84406" tIns="42203" rIns="84406" bIns="42203">
            <a:spAutoFit/>
          </a:bodyPr>
          <a:lstStyle/>
          <a:p>
            <a:r>
              <a:rPr lang="es-ES" sz="554" b="1">
                <a:ln w="0"/>
                <a:solidFill>
                  <a:schemeClr val="tx1">
                    <a:lumMod val="75000"/>
                    <a:lumOff val="25000"/>
                  </a:schemeClr>
                </a:solidFill>
              </a:rPr>
              <a:t>-GV2</a:t>
            </a:r>
          </a:p>
          <a:p>
            <a:r>
              <a:rPr lang="es-ES" sz="554" b="1">
                <a:ln w="0"/>
                <a:solidFill>
                  <a:schemeClr val="tx1">
                    <a:lumMod val="75000"/>
                    <a:lumOff val="25000"/>
                  </a:schemeClr>
                </a:solidFill>
              </a:rPr>
              <a:t>-BEBIDAS.</a:t>
            </a:r>
          </a:p>
          <a:p>
            <a:r>
              <a:rPr lang="es-ES" sz="554" b="1">
                <a:ln w="0"/>
                <a:solidFill>
                  <a:schemeClr val="tx1">
                    <a:lumMod val="75000"/>
                    <a:lumOff val="25000"/>
                  </a:schemeClr>
                </a:solidFill>
              </a:rPr>
              <a:t>-SEL.</a:t>
            </a:r>
          </a:p>
          <a:p>
            <a:r>
              <a:rPr lang="es-ES" sz="554" b="1">
                <a:ln w="0"/>
                <a:solidFill>
                  <a:schemeClr val="tx1">
                    <a:lumMod val="75000"/>
                    <a:lumOff val="25000"/>
                  </a:schemeClr>
                </a:solidFill>
              </a:rPr>
              <a:t>-CEFALOSPORINOS.</a:t>
            </a:r>
          </a:p>
          <a:p>
            <a:r>
              <a:rPr lang="es-ES" sz="554" b="1">
                <a:ln w="0"/>
                <a:solidFill>
                  <a:schemeClr val="tx1">
                    <a:lumMod val="75000"/>
                    <a:lumOff val="25000"/>
                  </a:schemeClr>
                </a:solidFill>
              </a:rPr>
              <a:t>-PENICILINICOS.</a:t>
            </a:r>
          </a:p>
          <a:p>
            <a:r>
              <a:rPr lang="es-ES" sz="554" b="1">
                <a:ln w="0"/>
                <a:solidFill>
                  <a:schemeClr val="tx1">
                    <a:lumMod val="75000"/>
                    <a:lumOff val="25000"/>
                  </a:schemeClr>
                </a:solidFill>
              </a:rPr>
              <a:t>-CONTROL DE CALIDAD FISICOQUIMICOS Y MICROBIOLOGICO</a:t>
            </a:r>
          </a:p>
          <a:p>
            <a:r>
              <a:rPr lang="es-ES" sz="554" b="1">
                <a:ln w="0"/>
                <a:solidFill>
                  <a:schemeClr val="tx1">
                    <a:lumMod val="75000"/>
                    <a:lumOff val="25000"/>
                  </a:schemeClr>
                </a:solidFill>
              </a:rPr>
              <a:t>-AREA TECNICA.</a:t>
            </a:r>
          </a:p>
          <a:p>
            <a:r>
              <a:rPr lang="es-ES" sz="554" b="1">
                <a:ln w="0"/>
                <a:solidFill>
                  <a:schemeClr val="tx1">
                    <a:lumMod val="75000"/>
                    <a:lumOff val="25000"/>
                  </a:schemeClr>
                </a:solidFill>
              </a:rPr>
              <a:t>-COMEDOR PRINCIPAL.</a:t>
            </a:r>
          </a:p>
          <a:p>
            <a:r>
              <a:rPr lang="es-ES" sz="554" b="1">
                <a:ln w="0"/>
                <a:solidFill>
                  <a:schemeClr val="tx1">
                    <a:lumMod val="75000"/>
                    <a:lumOff val="25000"/>
                  </a:schemeClr>
                </a:solidFill>
              </a:rPr>
              <a:t>-PUERTA N°1</a:t>
            </a:r>
          </a:p>
        </p:txBody>
      </p:sp>
      <p:sp>
        <p:nvSpPr>
          <p:cNvPr id="66" name="Rectángulo 65">
            <a:extLst>
              <a:ext uri="{FF2B5EF4-FFF2-40B4-BE49-F238E27FC236}">
                <a16:creationId xmlns:a16="http://schemas.microsoft.com/office/drawing/2014/main" id="{03C7584F-E8D8-43CA-A220-1128F95746FC}"/>
              </a:ext>
            </a:extLst>
          </p:cNvPr>
          <p:cNvSpPr/>
          <p:nvPr/>
        </p:nvSpPr>
        <p:spPr>
          <a:xfrm>
            <a:off x="7317269" y="5436627"/>
            <a:ext cx="1277139" cy="426349"/>
          </a:xfrm>
          <a:prstGeom prst="rect">
            <a:avLst/>
          </a:prstGeom>
          <a:noFill/>
        </p:spPr>
        <p:txBody>
          <a:bodyPr wrap="square" lIns="84406" tIns="42203" rIns="84406" bIns="42203">
            <a:spAutoFit/>
          </a:bodyPr>
          <a:lstStyle/>
          <a:p>
            <a:r>
              <a:rPr lang="es-ES" sz="554" b="1">
                <a:ln w="0"/>
                <a:solidFill>
                  <a:schemeClr val="tx1">
                    <a:lumMod val="75000"/>
                    <a:lumOff val="25000"/>
                  </a:schemeClr>
                </a:solidFill>
              </a:rPr>
              <a:t>-MOROCO.</a:t>
            </a:r>
          </a:p>
          <a:p>
            <a:r>
              <a:rPr lang="es-ES" sz="554" b="1">
                <a:ln w="0"/>
                <a:solidFill>
                  <a:schemeClr val="tx1">
                    <a:lumMod val="75000"/>
                    <a:lumOff val="25000"/>
                  </a:schemeClr>
                </a:solidFill>
              </a:rPr>
              <a:t>-ALMACEN LAS TORRES.</a:t>
            </a:r>
          </a:p>
          <a:p>
            <a:r>
              <a:rPr lang="es-ES" sz="554" b="1">
                <a:ln w="0"/>
                <a:solidFill>
                  <a:schemeClr val="tx1">
                    <a:lumMod val="75000"/>
                    <a:lumOff val="25000"/>
                  </a:schemeClr>
                </a:solidFill>
              </a:rPr>
              <a:t>-ALMACEN SALAVERRY.</a:t>
            </a:r>
          </a:p>
          <a:p>
            <a:r>
              <a:rPr lang="es-ES" sz="554" b="1">
                <a:ln w="0"/>
                <a:solidFill>
                  <a:schemeClr val="tx1">
                    <a:lumMod val="75000"/>
                    <a:lumOff val="25000"/>
                  </a:schemeClr>
                </a:solidFill>
              </a:rPr>
              <a:t>-ALMACEN SANTA CECILIA.</a:t>
            </a:r>
          </a:p>
        </p:txBody>
      </p:sp>
      <p:sp>
        <p:nvSpPr>
          <p:cNvPr id="67" name="Rectángulo 66">
            <a:extLst>
              <a:ext uri="{FF2B5EF4-FFF2-40B4-BE49-F238E27FC236}">
                <a16:creationId xmlns:a16="http://schemas.microsoft.com/office/drawing/2014/main" id="{E5BFF327-26A4-4DF5-A14E-A72E0026D3CE}"/>
              </a:ext>
            </a:extLst>
          </p:cNvPr>
          <p:cNvSpPr/>
          <p:nvPr/>
        </p:nvSpPr>
        <p:spPr>
          <a:xfrm>
            <a:off x="1302994" y="3339719"/>
            <a:ext cx="671043" cy="2191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646" b="1">
                <a:solidFill>
                  <a:schemeClr val="tx1">
                    <a:lumMod val="85000"/>
                    <a:lumOff val="15000"/>
                  </a:schemeClr>
                </a:solidFill>
                <a:latin typeface="Arial Black" panose="020B0A04020102020204" pitchFamily="34" charset="0"/>
              </a:rPr>
              <a:t>PUERTA 3</a:t>
            </a:r>
          </a:p>
        </p:txBody>
      </p:sp>
      <p:sp>
        <p:nvSpPr>
          <p:cNvPr id="68" name="Rectángulo 67">
            <a:extLst>
              <a:ext uri="{FF2B5EF4-FFF2-40B4-BE49-F238E27FC236}">
                <a16:creationId xmlns:a16="http://schemas.microsoft.com/office/drawing/2014/main" id="{CADCC961-CB33-4D4D-B6D7-45822D93DB9E}"/>
              </a:ext>
            </a:extLst>
          </p:cNvPr>
          <p:cNvSpPr/>
          <p:nvPr/>
        </p:nvSpPr>
        <p:spPr>
          <a:xfrm>
            <a:off x="1062172" y="2479436"/>
            <a:ext cx="671043" cy="2191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646" b="1">
                <a:solidFill>
                  <a:schemeClr val="tx1">
                    <a:lumMod val="85000"/>
                    <a:lumOff val="15000"/>
                  </a:schemeClr>
                </a:solidFill>
                <a:latin typeface="Arial Black" panose="020B0A04020102020204" pitchFamily="34" charset="0"/>
              </a:rPr>
              <a:t>PUERTA 4</a:t>
            </a:r>
          </a:p>
        </p:txBody>
      </p:sp>
      <p:sp>
        <p:nvSpPr>
          <p:cNvPr id="69" name="Rectángulo 68">
            <a:extLst>
              <a:ext uri="{FF2B5EF4-FFF2-40B4-BE49-F238E27FC236}">
                <a16:creationId xmlns:a16="http://schemas.microsoft.com/office/drawing/2014/main" id="{DDDD5962-A129-4916-B5F2-87F613FC6857}"/>
              </a:ext>
            </a:extLst>
          </p:cNvPr>
          <p:cNvSpPr/>
          <p:nvPr/>
        </p:nvSpPr>
        <p:spPr>
          <a:xfrm>
            <a:off x="3607868" y="4002336"/>
            <a:ext cx="671043" cy="2191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646" b="1">
                <a:solidFill>
                  <a:schemeClr val="tx1">
                    <a:lumMod val="85000"/>
                    <a:lumOff val="15000"/>
                  </a:schemeClr>
                </a:solidFill>
                <a:latin typeface="Arial Black" panose="020B0A04020102020204" pitchFamily="34" charset="0"/>
              </a:rPr>
              <a:t>PUERTA 2</a:t>
            </a:r>
          </a:p>
        </p:txBody>
      </p:sp>
      <p:sp>
        <p:nvSpPr>
          <p:cNvPr id="70" name="Rectángulo 69">
            <a:extLst>
              <a:ext uri="{FF2B5EF4-FFF2-40B4-BE49-F238E27FC236}">
                <a16:creationId xmlns:a16="http://schemas.microsoft.com/office/drawing/2014/main" id="{48273E96-D778-4E22-9901-1C97FBC500C3}"/>
              </a:ext>
            </a:extLst>
          </p:cNvPr>
          <p:cNvSpPr/>
          <p:nvPr/>
        </p:nvSpPr>
        <p:spPr>
          <a:xfrm>
            <a:off x="4751392" y="3731155"/>
            <a:ext cx="671043" cy="2191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646" b="1">
                <a:solidFill>
                  <a:schemeClr val="tx1">
                    <a:lumMod val="85000"/>
                    <a:lumOff val="15000"/>
                  </a:schemeClr>
                </a:solidFill>
                <a:latin typeface="Arial Black" panose="020B0A04020102020204" pitchFamily="34" charset="0"/>
              </a:rPr>
              <a:t>PUERTA 1</a:t>
            </a:r>
          </a:p>
        </p:txBody>
      </p:sp>
      <p:sp>
        <p:nvSpPr>
          <p:cNvPr id="71" name="Rectángulo 70">
            <a:extLst>
              <a:ext uri="{FF2B5EF4-FFF2-40B4-BE49-F238E27FC236}">
                <a16:creationId xmlns:a16="http://schemas.microsoft.com/office/drawing/2014/main" id="{671E3B57-2A1D-487B-99AB-61C89260E5DB}"/>
              </a:ext>
            </a:extLst>
          </p:cNvPr>
          <p:cNvSpPr/>
          <p:nvPr/>
        </p:nvSpPr>
        <p:spPr>
          <a:xfrm rot="17555466">
            <a:off x="4937633" y="3668428"/>
            <a:ext cx="1102889" cy="1468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646" b="1">
                <a:solidFill>
                  <a:schemeClr val="bg1"/>
                </a:solidFill>
                <a:latin typeface="Arial Black" panose="020B0A04020102020204" pitchFamily="34" charset="0"/>
              </a:rPr>
              <a:t>AV. SANTA ROSA </a:t>
            </a:r>
          </a:p>
        </p:txBody>
      </p:sp>
    </p:spTree>
    <p:extLst>
      <p:ext uri="{BB962C8B-B14F-4D97-AF65-F5344CB8AC3E}">
        <p14:creationId xmlns:p14="http://schemas.microsoft.com/office/powerpoint/2010/main" val="31439014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571544AD-3717-4ACF-80FB-C877ADE99B49}"/>
              </a:ext>
            </a:extLst>
          </p:cNvPr>
          <p:cNvSpPr/>
          <p:nvPr/>
        </p:nvSpPr>
        <p:spPr>
          <a:xfrm>
            <a:off x="1277667" y="4589"/>
            <a:ext cx="7137879" cy="6839227"/>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246"/>
          </a:p>
        </p:txBody>
      </p:sp>
      <p:sp>
        <p:nvSpPr>
          <p:cNvPr id="36" name="Rectángulo 35">
            <a:extLst>
              <a:ext uri="{FF2B5EF4-FFF2-40B4-BE49-F238E27FC236}">
                <a16:creationId xmlns:a16="http://schemas.microsoft.com/office/drawing/2014/main" id="{FBE71AA8-E223-4982-8ED0-2434D9ED523F}"/>
              </a:ext>
            </a:extLst>
          </p:cNvPr>
          <p:cNvSpPr/>
          <p:nvPr/>
        </p:nvSpPr>
        <p:spPr>
          <a:xfrm>
            <a:off x="2456397" y="4662262"/>
            <a:ext cx="4489701" cy="178768"/>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46" b="1">
                <a:solidFill>
                  <a:schemeClr val="bg1">
                    <a:lumMod val="95000"/>
                  </a:schemeClr>
                </a:solidFill>
              </a:rPr>
              <a:t>ZONAS DE TRABAJO</a:t>
            </a:r>
          </a:p>
        </p:txBody>
      </p:sp>
      <p:sp>
        <p:nvSpPr>
          <p:cNvPr id="37" name="Rectángulo 36">
            <a:extLst>
              <a:ext uri="{FF2B5EF4-FFF2-40B4-BE49-F238E27FC236}">
                <a16:creationId xmlns:a16="http://schemas.microsoft.com/office/drawing/2014/main" id="{ABA249F3-1528-400F-AA53-4389D596AEC2}"/>
              </a:ext>
            </a:extLst>
          </p:cNvPr>
          <p:cNvSpPr/>
          <p:nvPr/>
        </p:nvSpPr>
        <p:spPr>
          <a:xfrm>
            <a:off x="2466840" y="5074331"/>
            <a:ext cx="746427" cy="1667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831" b="1">
                <a:solidFill>
                  <a:schemeClr val="accent5">
                    <a:lumMod val="75000"/>
                  </a:schemeClr>
                </a:solidFill>
                <a:latin typeface="Arial Black" panose="020B0A04020102020204" pitchFamily="34" charset="0"/>
              </a:rPr>
              <a:t>ZONA 1</a:t>
            </a:r>
          </a:p>
        </p:txBody>
      </p:sp>
      <p:sp>
        <p:nvSpPr>
          <p:cNvPr id="38" name="Rectángulo 37">
            <a:extLst>
              <a:ext uri="{FF2B5EF4-FFF2-40B4-BE49-F238E27FC236}">
                <a16:creationId xmlns:a16="http://schemas.microsoft.com/office/drawing/2014/main" id="{BF610508-78DB-44F2-9902-1A4F29E94349}"/>
              </a:ext>
            </a:extLst>
          </p:cNvPr>
          <p:cNvSpPr/>
          <p:nvPr/>
        </p:nvSpPr>
        <p:spPr>
          <a:xfrm>
            <a:off x="4210405" y="5062898"/>
            <a:ext cx="746427" cy="1667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831" b="1">
                <a:solidFill>
                  <a:srgbClr val="002060"/>
                </a:solidFill>
                <a:latin typeface="Arial Black" panose="020B0A04020102020204" pitchFamily="34" charset="0"/>
              </a:rPr>
              <a:t>ZONA 2</a:t>
            </a:r>
          </a:p>
        </p:txBody>
      </p:sp>
      <p:sp>
        <p:nvSpPr>
          <p:cNvPr id="39" name="Rectángulo 38">
            <a:extLst>
              <a:ext uri="{FF2B5EF4-FFF2-40B4-BE49-F238E27FC236}">
                <a16:creationId xmlns:a16="http://schemas.microsoft.com/office/drawing/2014/main" id="{7136D153-76F5-49BE-B397-2C114DFCA37B}"/>
              </a:ext>
            </a:extLst>
          </p:cNvPr>
          <p:cNvSpPr/>
          <p:nvPr/>
        </p:nvSpPr>
        <p:spPr>
          <a:xfrm>
            <a:off x="6092776" y="5049038"/>
            <a:ext cx="746427" cy="1667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831" b="1">
                <a:solidFill>
                  <a:srgbClr val="FFC000"/>
                </a:solidFill>
                <a:latin typeface="Arial Black" panose="020B0A04020102020204" pitchFamily="34" charset="0"/>
              </a:rPr>
              <a:t>ZONA 3</a:t>
            </a:r>
          </a:p>
        </p:txBody>
      </p:sp>
      <p:sp>
        <p:nvSpPr>
          <p:cNvPr id="43" name="Rectángulo 42">
            <a:extLst>
              <a:ext uri="{FF2B5EF4-FFF2-40B4-BE49-F238E27FC236}">
                <a16:creationId xmlns:a16="http://schemas.microsoft.com/office/drawing/2014/main" id="{0265E3DE-BD2A-4FE2-8860-E51C6FC2C45E}"/>
              </a:ext>
            </a:extLst>
          </p:cNvPr>
          <p:cNvSpPr/>
          <p:nvPr/>
        </p:nvSpPr>
        <p:spPr>
          <a:xfrm>
            <a:off x="2380395" y="5964566"/>
            <a:ext cx="746427" cy="1667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831" b="1">
                <a:solidFill>
                  <a:srgbClr val="FF0000"/>
                </a:solidFill>
                <a:latin typeface="Arial Black" panose="020B0A04020102020204" pitchFamily="34" charset="0"/>
              </a:rPr>
              <a:t>ZONA 4</a:t>
            </a:r>
          </a:p>
        </p:txBody>
      </p:sp>
      <p:sp>
        <p:nvSpPr>
          <p:cNvPr id="44" name="Rectángulo 43">
            <a:extLst>
              <a:ext uri="{FF2B5EF4-FFF2-40B4-BE49-F238E27FC236}">
                <a16:creationId xmlns:a16="http://schemas.microsoft.com/office/drawing/2014/main" id="{0F023A2B-E09E-42F9-9BBA-1BDDA4621353}"/>
              </a:ext>
            </a:extLst>
          </p:cNvPr>
          <p:cNvSpPr/>
          <p:nvPr/>
        </p:nvSpPr>
        <p:spPr>
          <a:xfrm>
            <a:off x="4207521" y="5961417"/>
            <a:ext cx="746427" cy="1667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831" b="1">
                <a:solidFill>
                  <a:schemeClr val="accent6">
                    <a:lumMod val="50000"/>
                  </a:schemeClr>
                </a:solidFill>
                <a:latin typeface="Arial Black" panose="020B0A04020102020204" pitchFamily="34" charset="0"/>
              </a:rPr>
              <a:t>ZONA 5</a:t>
            </a:r>
          </a:p>
        </p:txBody>
      </p:sp>
      <p:sp>
        <p:nvSpPr>
          <p:cNvPr id="49" name="Rectángulo 48">
            <a:extLst>
              <a:ext uri="{FF2B5EF4-FFF2-40B4-BE49-F238E27FC236}">
                <a16:creationId xmlns:a16="http://schemas.microsoft.com/office/drawing/2014/main" id="{C30CF73A-731F-4CA3-8350-448FA74042A7}"/>
              </a:ext>
            </a:extLst>
          </p:cNvPr>
          <p:cNvSpPr/>
          <p:nvPr/>
        </p:nvSpPr>
        <p:spPr>
          <a:xfrm>
            <a:off x="2110615" y="5074479"/>
            <a:ext cx="1580916" cy="714105"/>
          </a:xfrm>
          <a:prstGeom prst="rect">
            <a:avLst/>
          </a:prstGeom>
          <a:no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246"/>
          </a:p>
        </p:txBody>
      </p:sp>
      <p:sp>
        <p:nvSpPr>
          <p:cNvPr id="50" name="Rectángulo 49">
            <a:extLst>
              <a:ext uri="{FF2B5EF4-FFF2-40B4-BE49-F238E27FC236}">
                <a16:creationId xmlns:a16="http://schemas.microsoft.com/office/drawing/2014/main" id="{C30CF73A-731F-4CA3-8350-448FA74042A7}"/>
              </a:ext>
            </a:extLst>
          </p:cNvPr>
          <p:cNvSpPr/>
          <p:nvPr/>
        </p:nvSpPr>
        <p:spPr>
          <a:xfrm>
            <a:off x="3918830" y="5051711"/>
            <a:ext cx="1538496" cy="761239"/>
          </a:xfrm>
          <a:prstGeom prst="rect">
            <a:avLst/>
          </a:prstGeom>
          <a:no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246"/>
          </a:p>
        </p:txBody>
      </p:sp>
      <p:sp>
        <p:nvSpPr>
          <p:cNvPr id="51" name="Rectángulo 50">
            <a:extLst>
              <a:ext uri="{FF2B5EF4-FFF2-40B4-BE49-F238E27FC236}">
                <a16:creationId xmlns:a16="http://schemas.microsoft.com/office/drawing/2014/main" id="{C30CF73A-731F-4CA3-8350-448FA74042A7}"/>
              </a:ext>
            </a:extLst>
          </p:cNvPr>
          <p:cNvSpPr/>
          <p:nvPr/>
        </p:nvSpPr>
        <p:spPr>
          <a:xfrm>
            <a:off x="5747724" y="5052723"/>
            <a:ext cx="1524355" cy="737672"/>
          </a:xfrm>
          <a:prstGeom prst="rect">
            <a:avLst/>
          </a:prstGeom>
          <a:no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246"/>
          </a:p>
        </p:txBody>
      </p:sp>
      <p:sp>
        <p:nvSpPr>
          <p:cNvPr id="54" name="Rectángulo 53">
            <a:extLst>
              <a:ext uri="{FF2B5EF4-FFF2-40B4-BE49-F238E27FC236}">
                <a16:creationId xmlns:a16="http://schemas.microsoft.com/office/drawing/2014/main" id="{C30CF73A-731F-4CA3-8350-448FA74042A7}"/>
              </a:ext>
            </a:extLst>
          </p:cNvPr>
          <p:cNvSpPr/>
          <p:nvPr/>
        </p:nvSpPr>
        <p:spPr>
          <a:xfrm>
            <a:off x="2112660" y="5966717"/>
            <a:ext cx="1576202" cy="695251"/>
          </a:xfrm>
          <a:prstGeom prst="rect">
            <a:avLst/>
          </a:prstGeom>
          <a:no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246"/>
          </a:p>
        </p:txBody>
      </p:sp>
      <p:sp>
        <p:nvSpPr>
          <p:cNvPr id="55" name="Rectángulo 54">
            <a:extLst>
              <a:ext uri="{FF2B5EF4-FFF2-40B4-BE49-F238E27FC236}">
                <a16:creationId xmlns:a16="http://schemas.microsoft.com/office/drawing/2014/main" id="{C30CF73A-731F-4CA3-8350-448FA74042A7}"/>
              </a:ext>
            </a:extLst>
          </p:cNvPr>
          <p:cNvSpPr/>
          <p:nvPr/>
        </p:nvSpPr>
        <p:spPr>
          <a:xfrm>
            <a:off x="3869157" y="5966717"/>
            <a:ext cx="1595056" cy="695251"/>
          </a:xfrm>
          <a:prstGeom prst="rect">
            <a:avLst/>
          </a:prstGeom>
          <a:no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246"/>
          </a:p>
        </p:txBody>
      </p:sp>
      <p:sp>
        <p:nvSpPr>
          <p:cNvPr id="59" name="Rectángulo 58">
            <a:extLst>
              <a:ext uri="{FF2B5EF4-FFF2-40B4-BE49-F238E27FC236}">
                <a16:creationId xmlns:a16="http://schemas.microsoft.com/office/drawing/2014/main" id="{CFBE89EF-E24E-49ED-8FB1-85A7EECEF6A5}"/>
              </a:ext>
            </a:extLst>
          </p:cNvPr>
          <p:cNvSpPr/>
          <p:nvPr/>
        </p:nvSpPr>
        <p:spPr>
          <a:xfrm>
            <a:off x="2111423" y="5181148"/>
            <a:ext cx="1017985" cy="617920"/>
          </a:xfrm>
          <a:prstGeom prst="rect">
            <a:avLst/>
          </a:prstGeom>
          <a:noFill/>
        </p:spPr>
        <p:txBody>
          <a:bodyPr wrap="square" lIns="63305" tIns="31652" rIns="63305" bIns="31652" anchor="t">
            <a:spAutoFit/>
          </a:bodyPr>
          <a:lstStyle/>
          <a:p>
            <a:r>
              <a:rPr lang="es-ES" sz="600" b="1">
                <a:latin typeface="Calibri"/>
                <a:cs typeface="Arial"/>
              </a:rPr>
              <a:t>-Inmunosupresores</a:t>
            </a:r>
            <a:endParaRPr lang="es-ES" sz="600" b="1">
              <a:latin typeface="Calibri"/>
              <a:cs typeface="Calibri"/>
            </a:endParaRPr>
          </a:p>
          <a:p>
            <a:r>
              <a:rPr lang="es-ES" sz="600" b="1">
                <a:latin typeface="Calibri"/>
                <a:cs typeface="Arial"/>
              </a:rPr>
              <a:t>-Cosméticos</a:t>
            </a:r>
          </a:p>
          <a:p>
            <a:r>
              <a:rPr lang="es-ES" sz="600" b="1">
                <a:latin typeface="Calibri"/>
                <a:cs typeface="Arial"/>
              </a:rPr>
              <a:t>-Mantenimiento</a:t>
            </a:r>
          </a:p>
          <a:p>
            <a:r>
              <a:rPr lang="es-ES" sz="600" b="1">
                <a:latin typeface="Calibri"/>
                <a:cs typeface="Arial"/>
              </a:rPr>
              <a:t>-Plásticos</a:t>
            </a:r>
          </a:p>
          <a:p>
            <a:r>
              <a:rPr lang="es-ES" sz="600" b="1">
                <a:latin typeface="Calibri"/>
                <a:cs typeface="Arial"/>
              </a:rPr>
              <a:t>-Mantenimiento</a:t>
            </a:r>
          </a:p>
          <a:p>
            <a:r>
              <a:rPr lang="es-ES" sz="600" b="1">
                <a:latin typeface="Calibri"/>
                <a:cs typeface="Arial"/>
              </a:rPr>
              <a:t>-Comedor</a:t>
            </a:r>
          </a:p>
        </p:txBody>
      </p:sp>
      <p:sp>
        <p:nvSpPr>
          <p:cNvPr id="60" name="Rectángulo 59">
            <a:extLst>
              <a:ext uri="{FF2B5EF4-FFF2-40B4-BE49-F238E27FC236}">
                <a16:creationId xmlns:a16="http://schemas.microsoft.com/office/drawing/2014/main" id="{CFBE89EF-E24E-49ED-8FB1-85A7EECEF6A5}"/>
              </a:ext>
            </a:extLst>
          </p:cNvPr>
          <p:cNvSpPr/>
          <p:nvPr/>
        </p:nvSpPr>
        <p:spPr>
          <a:xfrm>
            <a:off x="3964510" y="5181263"/>
            <a:ext cx="711614" cy="617920"/>
          </a:xfrm>
          <a:prstGeom prst="rect">
            <a:avLst/>
          </a:prstGeom>
          <a:noFill/>
        </p:spPr>
        <p:txBody>
          <a:bodyPr wrap="square" lIns="63305" tIns="31652" rIns="63305" bIns="31652" anchor="t">
            <a:spAutoFit/>
          </a:bodyPr>
          <a:lstStyle/>
          <a:p>
            <a:r>
              <a:rPr lang="es-ES" sz="600" b="1">
                <a:ln w="0"/>
                <a:solidFill>
                  <a:schemeClr val="tx1">
                    <a:lumMod val="75000"/>
                    <a:lumOff val="25000"/>
                  </a:schemeClr>
                </a:solidFill>
              </a:rPr>
              <a:t>-Acondicionado</a:t>
            </a:r>
            <a:endParaRPr lang="es-ES" sz="600" b="1">
              <a:ln w="0"/>
              <a:solidFill>
                <a:schemeClr val="tx1">
                  <a:lumMod val="75000"/>
                  <a:lumOff val="25000"/>
                </a:schemeClr>
              </a:solidFill>
              <a:cs typeface="Calibri"/>
            </a:endParaRPr>
          </a:p>
          <a:p>
            <a:r>
              <a:rPr lang="es-ES" sz="600" b="1">
                <a:ln w="0"/>
                <a:solidFill>
                  <a:schemeClr val="tx1">
                    <a:lumMod val="75000"/>
                    <a:lumOff val="25000"/>
                  </a:schemeClr>
                </a:solidFill>
              </a:rPr>
              <a:t>-Solidos 1</a:t>
            </a:r>
            <a:endParaRPr lang="es-ES" sz="600" b="1">
              <a:ln w="0"/>
              <a:solidFill>
                <a:schemeClr val="tx1">
                  <a:lumMod val="75000"/>
                  <a:lumOff val="25000"/>
                </a:schemeClr>
              </a:solidFill>
              <a:cs typeface="Calibri"/>
            </a:endParaRPr>
          </a:p>
          <a:p>
            <a:r>
              <a:rPr lang="es-ES" sz="600" b="1">
                <a:ln w="0"/>
                <a:solidFill>
                  <a:schemeClr val="tx1">
                    <a:lumMod val="75000"/>
                    <a:lumOff val="25000"/>
                  </a:schemeClr>
                </a:solidFill>
              </a:rPr>
              <a:t>-Solidos 2</a:t>
            </a:r>
            <a:endParaRPr lang="es-ES" sz="600" b="1">
              <a:ln w="0"/>
              <a:solidFill>
                <a:schemeClr val="tx1">
                  <a:lumMod val="75000"/>
                  <a:lumOff val="25000"/>
                </a:schemeClr>
              </a:solidFill>
              <a:cs typeface="Calibri"/>
            </a:endParaRPr>
          </a:p>
          <a:p>
            <a:r>
              <a:rPr lang="es-ES" sz="600" b="1">
                <a:ln w="0"/>
                <a:solidFill>
                  <a:schemeClr val="tx1">
                    <a:lumMod val="75000"/>
                    <a:lumOff val="25000"/>
                  </a:schemeClr>
                </a:solidFill>
              </a:rPr>
              <a:t>-Semisólidos</a:t>
            </a:r>
            <a:endParaRPr lang="es-ES" sz="600" b="1">
              <a:ln w="0"/>
              <a:solidFill>
                <a:schemeClr val="tx1">
                  <a:lumMod val="75000"/>
                  <a:lumOff val="25000"/>
                </a:schemeClr>
              </a:solidFill>
              <a:cs typeface="Calibri"/>
            </a:endParaRPr>
          </a:p>
          <a:p>
            <a:r>
              <a:rPr lang="es-ES" sz="600" b="1">
                <a:ln w="0"/>
                <a:solidFill>
                  <a:schemeClr val="tx1">
                    <a:lumMod val="75000"/>
                    <a:lumOff val="25000"/>
                  </a:schemeClr>
                </a:solidFill>
              </a:rPr>
              <a:t>-Mentholatun</a:t>
            </a:r>
            <a:endParaRPr lang="es-ES" sz="600" b="1">
              <a:ln w="0"/>
              <a:solidFill>
                <a:schemeClr val="tx1">
                  <a:lumMod val="75000"/>
                  <a:lumOff val="25000"/>
                </a:schemeClr>
              </a:solidFill>
              <a:cs typeface="Calibri"/>
            </a:endParaRPr>
          </a:p>
          <a:p>
            <a:r>
              <a:rPr lang="es-ES" sz="600" b="1">
                <a:ln w="0"/>
                <a:solidFill>
                  <a:schemeClr val="tx1">
                    <a:lumMod val="75000"/>
                    <a:lumOff val="25000"/>
                  </a:schemeClr>
                </a:solidFill>
              </a:rPr>
              <a:t>-Capsulas Blandas</a:t>
            </a:r>
            <a:endParaRPr lang="es-ES" sz="600" b="1">
              <a:ln w="0"/>
              <a:solidFill>
                <a:schemeClr val="tx1">
                  <a:lumMod val="75000"/>
                  <a:lumOff val="25000"/>
                </a:schemeClr>
              </a:solidFill>
              <a:cs typeface="Calibri"/>
            </a:endParaRPr>
          </a:p>
        </p:txBody>
      </p:sp>
      <p:sp>
        <p:nvSpPr>
          <p:cNvPr id="61" name="Rectángulo 60">
            <a:extLst>
              <a:ext uri="{FF2B5EF4-FFF2-40B4-BE49-F238E27FC236}">
                <a16:creationId xmlns:a16="http://schemas.microsoft.com/office/drawing/2014/main" id="{CFBE89EF-E24E-49ED-8FB1-85A7EECEF6A5}"/>
              </a:ext>
            </a:extLst>
          </p:cNvPr>
          <p:cNvSpPr/>
          <p:nvPr/>
        </p:nvSpPr>
        <p:spPr>
          <a:xfrm>
            <a:off x="4846075" y="5199210"/>
            <a:ext cx="607920" cy="255691"/>
          </a:xfrm>
          <a:prstGeom prst="rect">
            <a:avLst/>
          </a:prstGeom>
          <a:noFill/>
        </p:spPr>
        <p:txBody>
          <a:bodyPr wrap="square" lIns="63305" tIns="31652" rIns="63305" bIns="31652">
            <a:spAutoFit/>
          </a:bodyPr>
          <a:lstStyle/>
          <a:p>
            <a:r>
              <a:rPr lang="es-ES" sz="415" b="1">
                <a:ln w="0"/>
                <a:solidFill>
                  <a:schemeClr val="tx1">
                    <a:lumMod val="75000"/>
                    <a:lumOff val="25000"/>
                  </a:schemeClr>
                </a:solidFill>
              </a:rPr>
              <a:t>-Polvos Efervescentes</a:t>
            </a:r>
          </a:p>
          <a:p>
            <a:r>
              <a:rPr lang="es-ES" sz="415" b="1">
                <a:ln w="0"/>
                <a:solidFill>
                  <a:schemeClr val="tx1">
                    <a:lumMod val="75000"/>
                    <a:lumOff val="25000"/>
                  </a:schemeClr>
                </a:solidFill>
              </a:rPr>
              <a:t>-Of. Administrativas</a:t>
            </a:r>
          </a:p>
          <a:p>
            <a:r>
              <a:rPr lang="es-ES" sz="415" b="1">
                <a:ln w="0"/>
                <a:solidFill>
                  <a:schemeClr val="tx1">
                    <a:lumMod val="75000"/>
                    <a:lumOff val="25000"/>
                  </a:schemeClr>
                </a:solidFill>
              </a:rPr>
              <a:t>-Control de Calidad</a:t>
            </a:r>
          </a:p>
        </p:txBody>
      </p:sp>
      <p:sp>
        <p:nvSpPr>
          <p:cNvPr id="62" name="Rectángulo 61">
            <a:extLst>
              <a:ext uri="{FF2B5EF4-FFF2-40B4-BE49-F238E27FC236}">
                <a16:creationId xmlns:a16="http://schemas.microsoft.com/office/drawing/2014/main" id="{CFBE89EF-E24E-49ED-8FB1-85A7EECEF6A5}"/>
              </a:ext>
            </a:extLst>
          </p:cNvPr>
          <p:cNvSpPr/>
          <p:nvPr/>
        </p:nvSpPr>
        <p:spPr>
          <a:xfrm>
            <a:off x="5746436" y="5327996"/>
            <a:ext cx="767450" cy="319614"/>
          </a:xfrm>
          <a:prstGeom prst="rect">
            <a:avLst/>
          </a:prstGeom>
          <a:noFill/>
        </p:spPr>
        <p:txBody>
          <a:bodyPr wrap="square" lIns="63305" tIns="31652" rIns="63305" bIns="31652">
            <a:spAutoFit/>
          </a:bodyPr>
          <a:lstStyle/>
          <a:p>
            <a:r>
              <a:rPr lang="es-ES" sz="415" b="1">
                <a:ln w="0"/>
                <a:solidFill>
                  <a:schemeClr val="tx1">
                    <a:lumMod val="75000"/>
                    <a:lumOff val="25000"/>
                  </a:schemeClr>
                </a:solidFill>
              </a:rPr>
              <a:t>-APT.</a:t>
            </a:r>
          </a:p>
          <a:p>
            <a:r>
              <a:rPr lang="es-ES" sz="415" b="1">
                <a:ln w="0"/>
                <a:solidFill>
                  <a:schemeClr val="tx1">
                    <a:lumMod val="75000"/>
                    <a:lumOff val="25000"/>
                  </a:schemeClr>
                </a:solidFill>
              </a:rPr>
              <a:t>-Almacén de Insumos.</a:t>
            </a:r>
          </a:p>
          <a:p>
            <a:r>
              <a:rPr lang="es-ES" sz="415" b="1">
                <a:ln w="0"/>
                <a:solidFill>
                  <a:schemeClr val="tx1">
                    <a:lumMod val="75000"/>
                    <a:lumOff val="25000"/>
                  </a:schemeClr>
                </a:solidFill>
              </a:rPr>
              <a:t>-Almacén de Suministros.</a:t>
            </a:r>
          </a:p>
          <a:p>
            <a:r>
              <a:rPr lang="es-ES" sz="415" b="1">
                <a:ln w="0"/>
                <a:solidFill>
                  <a:schemeClr val="tx1">
                    <a:lumMod val="75000"/>
                    <a:lumOff val="25000"/>
                  </a:schemeClr>
                </a:solidFill>
              </a:rPr>
              <a:t>-Transporte.</a:t>
            </a:r>
          </a:p>
        </p:txBody>
      </p:sp>
      <p:sp>
        <p:nvSpPr>
          <p:cNvPr id="63" name="Rectángulo 62">
            <a:extLst>
              <a:ext uri="{FF2B5EF4-FFF2-40B4-BE49-F238E27FC236}">
                <a16:creationId xmlns:a16="http://schemas.microsoft.com/office/drawing/2014/main" id="{CFBE89EF-E24E-49ED-8FB1-85A7EECEF6A5}"/>
              </a:ext>
            </a:extLst>
          </p:cNvPr>
          <p:cNvSpPr/>
          <p:nvPr/>
        </p:nvSpPr>
        <p:spPr>
          <a:xfrm>
            <a:off x="2158557" y="6272527"/>
            <a:ext cx="767450" cy="156255"/>
          </a:xfrm>
          <a:prstGeom prst="rect">
            <a:avLst/>
          </a:prstGeom>
          <a:noFill/>
        </p:spPr>
        <p:txBody>
          <a:bodyPr wrap="square" lIns="63305" tIns="31652" rIns="63305" bIns="31652" anchor="t">
            <a:spAutoFit/>
          </a:bodyPr>
          <a:lstStyle/>
          <a:p>
            <a:r>
              <a:rPr lang="es-ES" sz="400">
                <a:ln w="0"/>
                <a:solidFill>
                  <a:schemeClr val="tx1">
                    <a:lumMod val="75000"/>
                    <a:lumOff val="25000"/>
                  </a:schemeClr>
                </a:solidFill>
              </a:rPr>
              <a:t>-</a:t>
            </a:r>
            <a:r>
              <a:rPr lang="es-ES" sz="600">
                <a:ln w="0"/>
                <a:solidFill>
                  <a:schemeClr val="tx1">
                    <a:lumMod val="75000"/>
                    <a:lumOff val="25000"/>
                  </a:schemeClr>
                </a:solidFill>
                <a:latin typeface="Arial"/>
                <a:cs typeface="Arial"/>
              </a:rPr>
              <a:t>Inyectables</a:t>
            </a:r>
          </a:p>
        </p:txBody>
      </p:sp>
      <p:sp>
        <p:nvSpPr>
          <p:cNvPr id="65" name="Rectángulo 64">
            <a:extLst>
              <a:ext uri="{FF2B5EF4-FFF2-40B4-BE49-F238E27FC236}">
                <a16:creationId xmlns:a16="http://schemas.microsoft.com/office/drawing/2014/main" id="{CFBE89EF-E24E-49ED-8FB1-85A7EECEF6A5}"/>
              </a:ext>
            </a:extLst>
          </p:cNvPr>
          <p:cNvSpPr/>
          <p:nvPr/>
        </p:nvSpPr>
        <p:spPr>
          <a:xfrm>
            <a:off x="3865867" y="6204235"/>
            <a:ext cx="907754" cy="383537"/>
          </a:xfrm>
          <a:prstGeom prst="rect">
            <a:avLst/>
          </a:prstGeom>
          <a:noFill/>
        </p:spPr>
        <p:txBody>
          <a:bodyPr wrap="square" lIns="63305" tIns="31652" rIns="63305" bIns="31652" anchor="t">
            <a:spAutoFit/>
          </a:bodyPr>
          <a:lstStyle/>
          <a:p>
            <a:r>
              <a:rPr lang="es-ES" sz="415" b="1">
                <a:ln w="0"/>
                <a:solidFill>
                  <a:schemeClr val="tx1">
                    <a:lumMod val="75000"/>
                    <a:lumOff val="25000"/>
                  </a:schemeClr>
                </a:solidFill>
              </a:rPr>
              <a:t>-Áreas comunes.</a:t>
            </a:r>
          </a:p>
          <a:p>
            <a:r>
              <a:rPr lang="es-ES" sz="415" b="1">
                <a:ln w="0"/>
                <a:solidFill>
                  <a:schemeClr val="tx1">
                    <a:lumMod val="75000"/>
                    <a:lumOff val="25000"/>
                  </a:schemeClr>
                </a:solidFill>
              </a:rPr>
              <a:t>-Campo Deportivo.</a:t>
            </a:r>
          </a:p>
          <a:p>
            <a:r>
              <a:rPr lang="es-ES" sz="415" b="1">
                <a:ln w="0"/>
                <a:solidFill>
                  <a:schemeClr val="tx1">
                    <a:lumMod val="75000"/>
                    <a:lumOff val="25000"/>
                  </a:schemeClr>
                </a:solidFill>
              </a:rPr>
              <a:t>-Estacionamientos.</a:t>
            </a:r>
          </a:p>
          <a:p>
            <a:r>
              <a:rPr lang="es-ES" sz="415" b="1">
                <a:ln w="0"/>
                <a:solidFill>
                  <a:schemeClr val="tx1">
                    <a:lumMod val="75000"/>
                    <a:lumOff val="25000"/>
                  </a:schemeClr>
                </a:solidFill>
              </a:rPr>
              <a:t>-Almacén Central de Residuos Sólidos Peligrosos y No Peligrosos.</a:t>
            </a:r>
            <a:endParaRPr lang="es-ES" sz="415" b="1">
              <a:ln w="0"/>
              <a:solidFill>
                <a:schemeClr val="tx1">
                  <a:lumMod val="75000"/>
                  <a:lumOff val="25000"/>
                </a:schemeClr>
              </a:solidFill>
              <a:cs typeface="Calibri"/>
            </a:endParaRPr>
          </a:p>
        </p:txBody>
      </p:sp>
      <p:pic>
        <p:nvPicPr>
          <p:cNvPr id="3" name="Imagen 2"/>
          <p:cNvPicPr>
            <a:picLocks noChangeAspect="1"/>
          </p:cNvPicPr>
          <p:nvPr/>
        </p:nvPicPr>
        <p:blipFill rotWithShape="1">
          <a:blip r:embed="rId2"/>
          <a:srcRect l="8069" b="4161"/>
          <a:stretch/>
        </p:blipFill>
        <p:spPr>
          <a:xfrm>
            <a:off x="1995272" y="398242"/>
            <a:ext cx="5703619" cy="4100888"/>
          </a:xfrm>
          <a:prstGeom prst="rect">
            <a:avLst/>
          </a:prstGeom>
          <a:ln w="28575">
            <a:solidFill>
              <a:schemeClr val="bg1">
                <a:lumMod val="85000"/>
              </a:schemeClr>
            </a:solidFill>
          </a:ln>
        </p:spPr>
      </p:pic>
      <p:sp>
        <p:nvSpPr>
          <p:cNvPr id="5" name="Forma libre 4"/>
          <p:cNvSpPr/>
          <p:nvPr/>
        </p:nvSpPr>
        <p:spPr>
          <a:xfrm>
            <a:off x="3288896" y="524742"/>
            <a:ext cx="2548382" cy="1584437"/>
          </a:xfrm>
          <a:custGeom>
            <a:avLst/>
            <a:gdLst>
              <a:gd name="connsiteX0" fmla="*/ 0 w 2984205"/>
              <a:gd name="connsiteY0" fmla="*/ 1353879 h 2027275"/>
              <a:gd name="connsiteX1" fmla="*/ 42530 w 2984205"/>
              <a:gd name="connsiteY1" fmla="*/ 1665768 h 2027275"/>
              <a:gd name="connsiteX2" fmla="*/ 921489 w 2984205"/>
              <a:gd name="connsiteY2" fmla="*/ 1580707 h 2027275"/>
              <a:gd name="connsiteX3" fmla="*/ 956930 w 2984205"/>
              <a:gd name="connsiteY3" fmla="*/ 2027275 h 2027275"/>
              <a:gd name="connsiteX4" fmla="*/ 1304261 w 2984205"/>
              <a:gd name="connsiteY4" fmla="*/ 1998921 h 2027275"/>
              <a:gd name="connsiteX5" fmla="*/ 1290084 w 2984205"/>
              <a:gd name="connsiteY5" fmla="*/ 1779182 h 2027275"/>
              <a:gd name="connsiteX6" fmla="*/ 2984205 w 2984205"/>
              <a:gd name="connsiteY6" fmla="*/ 1616149 h 2027275"/>
              <a:gd name="connsiteX7" fmla="*/ 2799907 w 2984205"/>
              <a:gd name="connsiteY7" fmla="*/ 0 h 2027275"/>
              <a:gd name="connsiteX8" fmla="*/ 1502735 w 2984205"/>
              <a:gd name="connsiteY8" fmla="*/ 148856 h 2027275"/>
              <a:gd name="connsiteX9" fmla="*/ 1601972 w 2984205"/>
              <a:gd name="connsiteY9" fmla="*/ 1205024 h 2027275"/>
              <a:gd name="connsiteX10" fmla="*/ 0 w 2984205"/>
              <a:gd name="connsiteY10" fmla="*/ 1353879 h 202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84205" h="2027275">
                <a:moveTo>
                  <a:pt x="0" y="1353879"/>
                </a:moveTo>
                <a:lnTo>
                  <a:pt x="42530" y="1665768"/>
                </a:lnTo>
                <a:lnTo>
                  <a:pt x="921489" y="1580707"/>
                </a:lnTo>
                <a:lnTo>
                  <a:pt x="956930" y="2027275"/>
                </a:lnTo>
                <a:lnTo>
                  <a:pt x="1304261" y="1998921"/>
                </a:lnTo>
                <a:lnTo>
                  <a:pt x="1290084" y="1779182"/>
                </a:lnTo>
                <a:lnTo>
                  <a:pt x="2984205" y="1616149"/>
                </a:lnTo>
                <a:lnTo>
                  <a:pt x="2799907" y="0"/>
                </a:lnTo>
                <a:lnTo>
                  <a:pt x="1502735" y="148856"/>
                </a:lnTo>
                <a:lnTo>
                  <a:pt x="1601972" y="1205024"/>
                </a:lnTo>
                <a:lnTo>
                  <a:pt x="0" y="1353879"/>
                </a:lnTo>
                <a:close/>
              </a:path>
            </a:pathLst>
          </a:custGeom>
          <a:solidFill>
            <a:schemeClr val="accent6">
              <a:lumMod val="75000"/>
            </a:schemeClr>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246"/>
          </a:p>
        </p:txBody>
      </p:sp>
      <p:sp>
        <p:nvSpPr>
          <p:cNvPr id="6" name="Forma libre 5"/>
          <p:cNvSpPr/>
          <p:nvPr/>
        </p:nvSpPr>
        <p:spPr>
          <a:xfrm>
            <a:off x="3327816" y="1608626"/>
            <a:ext cx="1217687" cy="2429893"/>
          </a:xfrm>
          <a:custGeom>
            <a:avLst/>
            <a:gdLst>
              <a:gd name="connsiteX0" fmla="*/ 0 w 1495647"/>
              <a:gd name="connsiteY0" fmla="*/ 99238 h 2261191"/>
              <a:gd name="connsiteX1" fmla="*/ 269359 w 1495647"/>
              <a:gd name="connsiteY1" fmla="*/ 2261191 h 2261191"/>
              <a:gd name="connsiteX2" fmla="*/ 1495647 w 1495647"/>
              <a:gd name="connsiteY2" fmla="*/ 2140689 h 2261191"/>
              <a:gd name="connsiteX3" fmla="*/ 1275907 w 1495647"/>
              <a:gd name="connsiteY3" fmla="*/ 418214 h 2261191"/>
              <a:gd name="connsiteX4" fmla="*/ 914400 w 1495647"/>
              <a:gd name="connsiteY4" fmla="*/ 453656 h 2261191"/>
              <a:gd name="connsiteX5" fmla="*/ 850605 w 1495647"/>
              <a:gd name="connsiteY5" fmla="*/ 0 h 2261191"/>
              <a:gd name="connsiteX6" fmla="*/ 0 w 1495647"/>
              <a:gd name="connsiteY6" fmla="*/ 99238 h 2261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5647" h="2261191">
                <a:moveTo>
                  <a:pt x="0" y="99238"/>
                </a:moveTo>
                <a:lnTo>
                  <a:pt x="269359" y="2261191"/>
                </a:lnTo>
                <a:lnTo>
                  <a:pt x="1495647" y="2140689"/>
                </a:lnTo>
                <a:lnTo>
                  <a:pt x="1275907" y="418214"/>
                </a:lnTo>
                <a:lnTo>
                  <a:pt x="914400" y="453656"/>
                </a:lnTo>
                <a:lnTo>
                  <a:pt x="850605" y="0"/>
                </a:lnTo>
                <a:lnTo>
                  <a:pt x="0" y="99238"/>
                </a:lnTo>
                <a:close/>
              </a:path>
            </a:pathLst>
          </a:custGeom>
          <a:solidFill>
            <a:schemeClr val="accent5">
              <a:lumMod val="75000"/>
            </a:schemeClr>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246"/>
          </a:p>
        </p:txBody>
      </p:sp>
      <p:sp>
        <p:nvSpPr>
          <p:cNvPr id="7" name="Forma libre 6"/>
          <p:cNvSpPr/>
          <p:nvPr/>
        </p:nvSpPr>
        <p:spPr>
          <a:xfrm>
            <a:off x="3208967" y="646795"/>
            <a:ext cx="1424627" cy="960759"/>
          </a:xfrm>
          <a:custGeom>
            <a:avLst/>
            <a:gdLst>
              <a:gd name="connsiteX0" fmla="*/ 0 w 1658679"/>
              <a:gd name="connsiteY0" fmla="*/ 177209 h 1169581"/>
              <a:gd name="connsiteX1" fmla="*/ 92149 w 1658679"/>
              <a:gd name="connsiteY1" fmla="*/ 1169581 h 1169581"/>
              <a:gd name="connsiteX2" fmla="*/ 1658679 w 1658679"/>
              <a:gd name="connsiteY2" fmla="*/ 1020725 h 1169581"/>
              <a:gd name="connsiteX3" fmla="*/ 1573619 w 1658679"/>
              <a:gd name="connsiteY3" fmla="*/ 0 h 1169581"/>
              <a:gd name="connsiteX4" fmla="*/ 0 w 1658679"/>
              <a:gd name="connsiteY4" fmla="*/ 177209 h 1169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8679" h="1169581">
                <a:moveTo>
                  <a:pt x="0" y="177209"/>
                </a:moveTo>
                <a:lnTo>
                  <a:pt x="92149" y="1169581"/>
                </a:lnTo>
                <a:lnTo>
                  <a:pt x="1658679" y="1020725"/>
                </a:lnTo>
                <a:lnTo>
                  <a:pt x="1573619" y="0"/>
                </a:lnTo>
                <a:lnTo>
                  <a:pt x="0" y="177209"/>
                </a:lnTo>
                <a:close/>
              </a:path>
            </a:pathLst>
          </a:custGeom>
          <a:solidFill>
            <a:schemeClr val="accent1">
              <a:lumMod val="40000"/>
              <a:lumOff val="60000"/>
            </a:schemeClr>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246"/>
          </a:p>
        </p:txBody>
      </p:sp>
      <p:sp>
        <p:nvSpPr>
          <p:cNvPr id="8" name="Forma libre 7"/>
          <p:cNvSpPr/>
          <p:nvPr/>
        </p:nvSpPr>
        <p:spPr>
          <a:xfrm>
            <a:off x="4408265" y="1638024"/>
            <a:ext cx="1491582" cy="808119"/>
          </a:xfrm>
          <a:custGeom>
            <a:avLst/>
            <a:gdLst>
              <a:gd name="connsiteX0" fmla="*/ 0 w 1474381"/>
              <a:gd name="connsiteY0" fmla="*/ 134679 h 772632"/>
              <a:gd name="connsiteX1" fmla="*/ 49619 w 1474381"/>
              <a:gd name="connsiteY1" fmla="*/ 623776 h 772632"/>
              <a:gd name="connsiteX2" fmla="*/ 793898 w 1474381"/>
              <a:gd name="connsiteY2" fmla="*/ 545804 h 772632"/>
              <a:gd name="connsiteX3" fmla="*/ 808074 w 1474381"/>
              <a:gd name="connsiteY3" fmla="*/ 772632 h 772632"/>
              <a:gd name="connsiteX4" fmla="*/ 1474381 w 1474381"/>
              <a:gd name="connsiteY4" fmla="*/ 723013 h 772632"/>
              <a:gd name="connsiteX5" fmla="*/ 1396409 w 1474381"/>
              <a:gd name="connsiteY5" fmla="*/ 0 h 772632"/>
              <a:gd name="connsiteX6" fmla="*/ 0 w 1474381"/>
              <a:gd name="connsiteY6" fmla="*/ 134679 h 772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4381" h="772632">
                <a:moveTo>
                  <a:pt x="0" y="134679"/>
                </a:moveTo>
                <a:lnTo>
                  <a:pt x="49619" y="623776"/>
                </a:lnTo>
                <a:lnTo>
                  <a:pt x="793898" y="545804"/>
                </a:lnTo>
                <a:lnTo>
                  <a:pt x="808074" y="772632"/>
                </a:lnTo>
                <a:lnTo>
                  <a:pt x="1474381" y="723013"/>
                </a:lnTo>
                <a:lnTo>
                  <a:pt x="1396409" y="0"/>
                </a:lnTo>
                <a:lnTo>
                  <a:pt x="0" y="134679"/>
                </a:lnTo>
                <a:close/>
              </a:path>
            </a:pathLst>
          </a:custGeom>
          <a:solidFill>
            <a:srgbClr val="FF0000"/>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246"/>
          </a:p>
        </p:txBody>
      </p:sp>
      <p:sp>
        <p:nvSpPr>
          <p:cNvPr id="10" name="Forma libre 9"/>
          <p:cNvSpPr/>
          <p:nvPr/>
        </p:nvSpPr>
        <p:spPr>
          <a:xfrm>
            <a:off x="4164897" y="1716286"/>
            <a:ext cx="1828511" cy="2214599"/>
          </a:xfrm>
          <a:custGeom>
            <a:avLst/>
            <a:gdLst>
              <a:gd name="connsiteX0" fmla="*/ 0 w 1864242"/>
              <a:gd name="connsiteY0" fmla="*/ 28354 h 1991833"/>
              <a:gd name="connsiteX1" fmla="*/ 255182 w 1864242"/>
              <a:gd name="connsiteY1" fmla="*/ 1991833 h 1991833"/>
              <a:gd name="connsiteX2" fmla="*/ 1864242 w 1864242"/>
              <a:gd name="connsiteY2" fmla="*/ 1807535 h 1991833"/>
              <a:gd name="connsiteX3" fmla="*/ 1772093 w 1864242"/>
              <a:gd name="connsiteY3" fmla="*/ 609600 h 1991833"/>
              <a:gd name="connsiteX4" fmla="*/ 1070345 w 1864242"/>
              <a:gd name="connsiteY4" fmla="*/ 666307 h 1991833"/>
              <a:gd name="connsiteX5" fmla="*/ 1027814 w 1864242"/>
              <a:gd name="connsiteY5" fmla="*/ 439479 h 1991833"/>
              <a:gd name="connsiteX6" fmla="*/ 262270 w 1864242"/>
              <a:gd name="connsiteY6" fmla="*/ 524540 h 1991833"/>
              <a:gd name="connsiteX7" fmla="*/ 226828 w 1864242"/>
              <a:gd name="connsiteY7" fmla="*/ 0 h 1991833"/>
              <a:gd name="connsiteX8" fmla="*/ 0 w 1864242"/>
              <a:gd name="connsiteY8" fmla="*/ 28354 h 1991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4242" h="1991833">
                <a:moveTo>
                  <a:pt x="0" y="28354"/>
                </a:moveTo>
                <a:lnTo>
                  <a:pt x="255182" y="1991833"/>
                </a:lnTo>
                <a:lnTo>
                  <a:pt x="1864242" y="1807535"/>
                </a:lnTo>
                <a:lnTo>
                  <a:pt x="1772093" y="609600"/>
                </a:lnTo>
                <a:lnTo>
                  <a:pt x="1070345" y="666307"/>
                </a:lnTo>
                <a:lnTo>
                  <a:pt x="1027814" y="439479"/>
                </a:lnTo>
                <a:lnTo>
                  <a:pt x="262270" y="524540"/>
                </a:lnTo>
                <a:lnTo>
                  <a:pt x="226828" y="0"/>
                </a:lnTo>
                <a:lnTo>
                  <a:pt x="0" y="28354"/>
                </a:lnTo>
                <a:close/>
              </a:path>
            </a:pathLst>
          </a:custGeom>
          <a:solidFill>
            <a:srgbClr val="FFC000"/>
          </a:solidFill>
          <a:ln w="381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246"/>
          </a:p>
        </p:txBody>
      </p:sp>
      <p:sp>
        <p:nvSpPr>
          <p:cNvPr id="46" name="Rectángulo 45">
            <a:extLst>
              <a:ext uri="{FF2B5EF4-FFF2-40B4-BE49-F238E27FC236}">
                <a16:creationId xmlns:a16="http://schemas.microsoft.com/office/drawing/2014/main" id="{03410ADA-30B2-4EC4-A6C9-660C976DCF99}"/>
              </a:ext>
            </a:extLst>
          </p:cNvPr>
          <p:cNvSpPr/>
          <p:nvPr/>
        </p:nvSpPr>
        <p:spPr>
          <a:xfrm>
            <a:off x="3628828" y="863930"/>
            <a:ext cx="482723" cy="340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492" b="1">
                <a:solidFill>
                  <a:schemeClr val="bg1">
                    <a:lumMod val="95000"/>
                  </a:schemeClr>
                </a:solidFill>
              </a:rPr>
              <a:t>1</a:t>
            </a:r>
          </a:p>
        </p:txBody>
      </p:sp>
      <p:sp>
        <p:nvSpPr>
          <p:cNvPr id="47" name="Rectángulo 46">
            <a:extLst>
              <a:ext uri="{FF2B5EF4-FFF2-40B4-BE49-F238E27FC236}">
                <a16:creationId xmlns:a16="http://schemas.microsoft.com/office/drawing/2014/main" id="{03410ADA-30B2-4EC4-A6C9-660C976DCF99}"/>
              </a:ext>
            </a:extLst>
          </p:cNvPr>
          <p:cNvSpPr/>
          <p:nvPr/>
        </p:nvSpPr>
        <p:spPr>
          <a:xfrm>
            <a:off x="3551988" y="2843140"/>
            <a:ext cx="482723" cy="340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492" b="1">
                <a:solidFill>
                  <a:schemeClr val="bg1">
                    <a:lumMod val="95000"/>
                  </a:schemeClr>
                </a:solidFill>
              </a:rPr>
              <a:t>2</a:t>
            </a:r>
          </a:p>
        </p:txBody>
      </p:sp>
      <p:sp>
        <p:nvSpPr>
          <p:cNvPr id="48" name="Rectángulo 47">
            <a:extLst>
              <a:ext uri="{FF2B5EF4-FFF2-40B4-BE49-F238E27FC236}">
                <a16:creationId xmlns:a16="http://schemas.microsoft.com/office/drawing/2014/main" id="{03410ADA-30B2-4EC4-A6C9-660C976DCF99}"/>
              </a:ext>
            </a:extLst>
          </p:cNvPr>
          <p:cNvSpPr/>
          <p:nvPr/>
        </p:nvSpPr>
        <p:spPr>
          <a:xfrm>
            <a:off x="4635848" y="1048057"/>
            <a:ext cx="482723" cy="340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492" b="1">
                <a:solidFill>
                  <a:schemeClr val="bg1">
                    <a:lumMod val="95000"/>
                  </a:schemeClr>
                </a:solidFill>
              </a:rPr>
              <a:t>5</a:t>
            </a:r>
          </a:p>
        </p:txBody>
      </p:sp>
      <p:sp>
        <p:nvSpPr>
          <p:cNvPr id="52" name="Rectángulo 51">
            <a:extLst>
              <a:ext uri="{FF2B5EF4-FFF2-40B4-BE49-F238E27FC236}">
                <a16:creationId xmlns:a16="http://schemas.microsoft.com/office/drawing/2014/main" id="{03410ADA-30B2-4EC4-A6C9-660C976DCF99}"/>
              </a:ext>
            </a:extLst>
          </p:cNvPr>
          <p:cNvSpPr/>
          <p:nvPr/>
        </p:nvSpPr>
        <p:spPr>
          <a:xfrm>
            <a:off x="4930589" y="2692706"/>
            <a:ext cx="482723" cy="340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492" b="1">
                <a:solidFill>
                  <a:schemeClr val="bg1">
                    <a:lumMod val="95000"/>
                  </a:schemeClr>
                </a:solidFill>
              </a:rPr>
              <a:t>3</a:t>
            </a:r>
          </a:p>
        </p:txBody>
      </p:sp>
      <p:sp>
        <p:nvSpPr>
          <p:cNvPr id="53" name="Rectángulo 52">
            <a:extLst>
              <a:ext uri="{FF2B5EF4-FFF2-40B4-BE49-F238E27FC236}">
                <a16:creationId xmlns:a16="http://schemas.microsoft.com/office/drawing/2014/main" id="{8164ACE9-D718-44B9-9F69-98BB2DFBC0D1}"/>
              </a:ext>
            </a:extLst>
          </p:cNvPr>
          <p:cNvSpPr/>
          <p:nvPr/>
        </p:nvSpPr>
        <p:spPr>
          <a:xfrm>
            <a:off x="5162032" y="1905373"/>
            <a:ext cx="482723" cy="340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492" b="1">
                <a:solidFill>
                  <a:schemeClr val="accent5">
                    <a:lumMod val="50000"/>
                  </a:schemeClr>
                </a:solidFill>
              </a:rPr>
              <a:t>4</a:t>
            </a:r>
          </a:p>
        </p:txBody>
      </p:sp>
      <p:sp>
        <p:nvSpPr>
          <p:cNvPr id="57" name="Rectángulo 56">
            <a:extLst>
              <a:ext uri="{FF2B5EF4-FFF2-40B4-BE49-F238E27FC236}">
                <a16:creationId xmlns:a16="http://schemas.microsoft.com/office/drawing/2014/main" id="{F8F33784-01EE-4440-8975-E9D5FF13C7EB}"/>
              </a:ext>
            </a:extLst>
          </p:cNvPr>
          <p:cNvSpPr/>
          <p:nvPr/>
        </p:nvSpPr>
        <p:spPr>
          <a:xfrm>
            <a:off x="2379450" y="282317"/>
            <a:ext cx="1103725" cy="240008"/>
          </a:xfrm>
          <a:prstGeom prst="rect">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46" b="1">
                <a:solidFill>
                  <a:srgbClr val="C00000"/>
                </a:solidFill>
              </a:rPr>
              <a:t>PLANTA LIMA</a:t>
            </a:r>
          </a:p>
        </p:txBody>
      </p:sp>
      <p:sp>
        <p:nvSpPr>
          <p:cNvPr id="35" name="Rectángulo 34">
            <a:extLst>
              <a:ext uri="{FF2B5EF4-FFF2-40B4-BE49-F238E27FC236}">
                <a16:creationId xmlns:a16="http://schemas.microsoft.com/office/drawing/2014/main" id="{671E3B57-2A1D-487B-99AB-61C89260E5DB}"/>
              </a:ext>
            </a:extLst>
          </p:cNvPr>
          <p:cNvSpPr/>
          <p:nvPr/>
        </p:nvSpPr>
        <p:spPr>
          <a:xfrm rot="15833441">
            <a:off x="2030746" y="2114499"/>
            <a:ext cx="2093174" cy="127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969" b="1">
                <a:ln>
                  <a:solidFill>
                    <a:schemeClr val="tx1"/>
                  </a:solidFill>
                </a:ln>
                <a:solidFill>
                  <a:schemeClr val="bg1"/>
                </a:solidFill>
                <a:latin typeface="Arial Black" panose="020B0A04020102020204" pitchFamily="34" charset="0"/>
              </a:rPr>
              <a:t>JR. REPUBLICA ECUADOR</a:t>
            </a:r>
          </a:p>
        </p:txBody>
      </p:sp>
      <p:sp>
        <p:nvSpPr>
          <p:cNvPr id="58" name="Rectángulo 57">
            <a:extLst>
              <a:ext uri="{FF2B5EF4-FFF2-40B4-BE49-F238E27FC236}">
                <a16:creationId xmlns:a16="http://schemas.microsoft.com/office/drawing/2014/main" id="{671E3B57-2A1D-487B-99AB-61C89260E5DB}"/>
              </a:ext>
            </a:extLst>
          </p:cNvPr>
          <p:cNvSpPr/>
          <p:nvPr/>
        </p:nvSpPr>
        <p:spPr>
          <a:xfrm rot="21437972">
            <a:off x="4033984" y="4220239"/>
            <a:ext cx="2093174" cy="127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969" b="1">
                <a:ln>
                  <a:solidFill>
                    <a:schemeClr val="tx1"/>
                  </a:solidFill>
                </a:ln>
                <a:solidFill>
                  <a:schemeClr val="bg1"/>
                </a:solidFill>
                <a:latin typeface="Arial Black" panose="020B0A04020102020204" pitchFamily="34" charset="0"/>
              </a:rPr>
              <a:t>AV. ARGENTINA</a:t>
            </a:r>
          </a:p>
        </p:txBody>
      </p:sp>
      <p:sp>
        <p:nvSpPr>
          <p:cNvPr id="66" name="Rectángulo 65">
            <a:extLst>
              <a:ext uri="{FF2B5EF4-FFF2-40B4-BE49-F238E27FC236}">
                <a16:creationId xmlns:a16="http://schemas.microsoft.com/office/drawing/2014/main" id="{671E3B57-2A1D-487B-99AB-61C89260E5DB}"/>
              </a:ext>
            </a:extLst>
          </p:cNvPr>
          <p:cNvSpPr/>
          <p:nvPr/>
        </p:nvSpPr>
        <p:spPr>
          <a:xfrm rot="15865733">
            <a:off x="5245869" y="2381655"/>
            <a:ext cx="2093174" cy="127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969" b="1">
                <a:ln>
                  <a:solidFill>
                    <a:schemeClr val="tx1"/>
                  </a:solidFill>
                </a:ln>
                <a:solidFill>
                  <a:schemeClr val="bg1"/>
                </a:solidFill>
                <a:latin typeface="Arial Black" panose="020B0A04020102020204" pitchFamily="34" charset="0"/>
              </a:rPr>
              <a:t>RICARDO TRENEMAN</a:t>
            </a:r>
          </a:p>
        </p:txBody>
      </p:sp>
    </p:spTree>
    <p:extLst>
      <p:ext uri="{BB962C8B-B14F-4D97-AF65-F5344CB8AC3E}">
        <p14:creationId xmlns:p14="http://schemas.microsoft.com/office/powerpoint/2010/main" val="28922446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utoShape 2">
            <a:extLst>
              <a:ext uri="{FF2B5EF4-FFF2-40B4-BE49-F238E27FC236}">
                <a16:creationId xmlns:a16="http://schemas.microsoft.com/office/drawing/2014/main" id="{02B95C03-B287-48A4-9585-A89E19830858}"/>
              </a:ext>
            </a:extLst>
          </p:cNvPr>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a:p>
        </p:txBody>
      </p:sp>
      <p:pic>
        <p:nvPicPr>
          <p:cNvPr id="27" name="Picture 2" descr="Seguridad Industrial Png, Vectores, PSD, e Clipart Para Descarga Gratuita |  pngtree">
            <a:extLst>
              <a:ext uri="{FF2B5EF4-FFF2-40B4-BE49-F238E27FC236}">
                <a16:creationId xmlns:a16="http://schemas.microsoft.com/office/drawing/2014/main" id="{A54F5360-2706-4368-B693-2B994BB7266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4882" r="18078"/>
          <a:stretch/>
        </p:blipFill>
        <p:spPr bwMode="auto">
          <a:xfrm>
            <a:off x="7482549" y="1262954"/>
            <a:ext cx="1481939" cy="2598094"/>
          </a:xfrm>
          <a:prstGeom prst="rect">
            <a:avLst/>
          </a:prstGeom>
          <a:noFill/>
          <a:extLst>
            <a:ext uri="{909E8E84-426E-40DD-AFC4-6F175D3DCCD1}">
              <a14:hiddenFill xmlns:a14="http://schemas.microsoft.com/office/drawing/2010/main">
                <a:solidFill>
                  <a:srgbClr val="FFFFFF"/>
                </a:solidFill>
              </a14:hiddenFill>
            </a:ext>
          </a:extLst>
        </p:spPr>
      </p:pic>
      <p:sp>
        <p:nvSpPr>
          <p:cNvPr id="29" name="Marcador de texto 29">
            <a:extLst>
              <a:ext uri="{FF2B5EF4-FFF2-40B4-BE49-F238E27FC236}">
                <a16:creationId xmlns:a16="http://schemas.microsoft.com/office/drawing/2014/main" id="{5FB6FF48-8B6A-4889-BFC8-286D1D8B5870}"/>
              </a:ext>
            </a:extLst>
          </p:cNvPr>
          <p:cNvSpPr txBox="1">
            <a:spLocks/>
          </p:cNvSpPr>
          <p:nvPr/>
        </p:nvSpPr>
        <p:spPr>
          <a:xfrm>
            <a:off x="3159243" y="856695"/>
            <a:ext cx="3077457" cy="408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2000" b="1">
                <a:solidFill>
                  <a:srgbClr val="C00000"/>
                </a:solidFill>
              </a:rPr>
              <a:t>Empresas Contratistas</a:t>
            </a:r>
          </a:p>
        </p:txBody>
      </p:sp>
      <p:sp>
        <p:nvSpPr>
          <p:cNvPr id="24" name="Marcador de texto 29">
            <a:extLst>
              <a:ext uri="{FF2B5EF4-FFF2-40B4-BE49-F238E27FC236}">
                <a16:creationId xmlns:a16="http://schemas.microsoft.com/office/drawing/2014/main" id="{B6C06D38-55FB-452A-8BA4-09685309B19C}"/>
              </a:ext>
            </a:extLst>
          </p:cNvPr>
          <p:cNvSpPr txBox="1">
            <a:spLocks/>
          </p:cNvSpPr>
          <p:nvPr/>
        </p:nvSpPr>
        <p:spPr>
          <a:xfrm>
            <a:off x="350313" y="3530007"/>
            <a:ext cx="1982348" cy="408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1200" b="1">
                <a:solidFill>
                  <a:schemeClr val="tx2">
                    <a:lumMod val="50000"/>
                  </a:schemeClr>
                </a:solidFill>
              </a:rPr>
              <a:t>Trabajos en altura de la Empresa Ámbito.</a:t>
            </a:r>
          </a:p>
        </p:txBody>
      </p:sp>
      <p:sp>
        <p:nvSpPr>
          <p:cNvPr id="31" name="Marcador de texto 29">
            <a:extLst>
              <a:ext uri="{FF2B5EF4-FFF2-40B4-BE49-F238E27FC236}">
                <a16:creationId xmlns:a16="http://schemas.microsoft.com/office/drawing/2014/main" id="{216677C2-5788-4C7E-8E76-B7DB2D7C2E4C}"/>
              </a:ext>
            </a:extLst>
          </p:cNvPr>
          <p:cNvSpPr txBox="1">
            <a:spLocks/>
          </p:cNvSpPr>
          <p:nvPr/>
        </p:nvSpPr>
        <p:spPr>
          <a:xfrm>
            <a:off x="2706526" y="3530007"/>
            <a:ext cx="1982348" cy="408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1200" b="1">
                <a:solidFill>
                  <a:schemeClr val="tx2">
                    <a:lumMod val="50000"/>
                  </a:schemeClr>
                </a:solidFill>
              </a:rPr>
              <a:t>Trabajos con andamios de la Empresa Tecel</a:t>
            </a:r>
          </a:p>
        </p:txBody>
      </p:sp>
      <p:sp>
        <p:nvSpPr>
          <p:cNvPr id="32" name="Marcador de texto 29">
            <a:extLst>
              <a:ext uri="{FF2B5EF4-FFF2-40B4-BE49-F238E27FC236}">
                <a16:creationId xmlns:a16="http://schemas.microsoft.com/office/drawing/2014/main" id="{3BB155B3-11B9-417D-8DF8-79C0485B5D69}"/>
              </a:ext>
            </a:extLst>
          </p:cNvPr>
          <p:cNvSpPr txBox="1">
            <a:spLocks/>
          </p:cNvSpPr>
          <p:nvPr/>
        </p:nvSpPr>
        <p:spPr>
          <a:xfrm>
            <a:off x="4957279" y="3530007"/>
            <a:ext cx="1982348" cy="408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1200" b="1">
                <a:solidFill>
                  <a:schemeClr val="tx2">
                    <a:lumMod val="50000"/>
                  </a:schemeClr>
                </a:solidFill>
              </a:rPr>
              <a:t>Trabajos en pisos técnicos Empresa Climaserv</a:t>
            </a:r>
          </a:p>
        </p:txBody>
      </p:sp>
      <p:sp>
        <p:nvSpPr>
          <p:cNvPr id="37" name="Marcador de texto 29">
            <a:extLst>
              <a:ext uri="{FF2B5EF4-FFF2-40B4-BE49-F238E27FC236}">
                <a16:creationId xmlns:a16="http://schemas.microsoft.com/office/drawing/2014/main" id="{62F6F49E-E465-45AB-85FC-398144386C9E}"/>
              </a:ext>
            </a:extLst>
          </p:cNvPr>
          <p:cNvSpPr txBox="1">
            <a:spLocks/>
          </p:cNvSpPr>
          <p:nvPr/>
        </p:nvSpPr>
        <p:spPr>
          <a:xfrm>
            <a:off x="301752" y="6177398"/>
            <a:ext cx="2079469" cy="476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1200" b="1">
                <a:solidFill>
                  <a:schemeClr val="tx2">
                    <a:lumMod val="50000"/>
                  </a:schemeClr>
                </a:solidFill>
              </a:rPr>
              <a:t>Estacionamiento de Vehículos Empresa Albus</a:t>
            </a:r>
          </a:p>
        </p:txBody>
      </p:sp>
      <p:sp>
        <p:nvSpPr>
          <p:cNvPr id="38" name="Marcador de texto 29">
            <a:extLst>
              <a:ext uri="{FF2B5EF4-FFF2-40B4-BE49-F238E27FC236}">
                <a16:creationId xmlns:a16="http://schemas.microsoft.com/office/drawing/2014/main" id="{1CEECD26-B3A0-44C2-A374-F0629ACF2E49}"/>
              </a:ext>
            </a:extLst>
          </p:cNvPr>
          <p:cNvSpPr txBox="1">
            <a:spLocks/>
          </p:cNvSpPr>
          <p:nvPr/>
        </p:nvSpPr>
        <p:spPr>
          <a:xfrm>
            <a:off x="2517644" y="6245256"/>
            <a:ext cx="1982348" cy="408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1200" b="1">
                <a:solidFill>
                  <a:schemeClr val="tx2">
                    <a:lumMod val="50000"/>
                  </a:schemeClr>
                </a:solidFill>
              </a:rPr>
              <a:t>Instalación de Divisiones Empresa Grupo Vargas</a:t>
            </a:r>
          </a:p>
        </p:txBody>
      </p:sp>
      <p:sp>
        <p:nvSpPr>
          <p:cNvPr id="39" name="Marcador de texto 29">
            <a:extLst>
              <a:ext uri="{FF2B5EF4-FFF2-40B4-BE49-F238E27FC236}">
                <a16:creationId xmlns:a16="http://schemas.microsoft.com/office/drawing/2014/main" id="{47F04381-EA48-4F7D-A519-F83797AA21E4}"/>
              </a:ext>
            </a:extLst>
          </p:cNvPr>
          <p:cNvSpPr txBox="1">
            <a:spLocks/>
          </p:cNvSpPr>
          <p:nvPr/>
        </p:nvSpPr>
        <p:spPr>
          <a:xfrm>
            <a:off x="4931750" y="6204605"/>
            <a:ext cx="1982348" cy="408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1200" b="1">
                <a:solidFill>
                  <a:schemeClr val="tx2">
                    <a:lumMod val="50000"/>
                  </a:schemeClr>
                </a:solidFill>
              </a:rPr>
              <a:t>Nuevo Acceso a Moroco Empresa Marsa</a:t>
            </a:r>
          </a:p>
        </p:txBody>
      </p:sp>
      <p:sp>
        <p:nvSpPr>
          <p:cNvPr id="40" name="Marcador de texto 29">
            <a:extLst>
              <a:ext uri="{FF2B5EF4-FFF2-40B4-BE49-F238E27FC236}">
                <a16:creationId xmlns:a16="http://schemas.microsoft.com/office/drawing/2014/main" id="{74C9BC15-3EA1-4EAB-BBC3-7CEE166960F5}"/>
              </a:ext>
            </a:extLst>
          </p:cNvPr>
          <p:cNvSpPr txBox="1">
            <a:spLocks/>
          </p:cNvSpPr>
          <p:nvPr/>
        </p:nvSpPr>
        <p:spPr>
          <a:xfrm>
            <a:off x="6968590" y="6245256"/>
            <a:ext cx="1982348" cy="408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1200" b="1">
                <a:solidFill>
                  <a:schemeClr val="tx2">
                    <a:lumMod val="50000"/>
                  </a:schemeClr>
                </a:solidFill>
              </a:rPr>
              <a:t>Señalización del Desmonte Empresa Eficiencia </a:t>
            </a:r>
            <a:r>
              <a:rPr lang="es-PE" sz="1200" b="1" err="1">
                <a:solidFill>
                  <a:schemeClr val="tx2">
                    <a:lumMod val="50000"/>
                  </a:schemeClr>
                </a:solidFill>
              </a:rPr>
              <a:t>Dinamica</a:t>
            </a:r>
            <a:endParaRPr lang="es-PE" sz="1200" b="1">
              <a:solidFill>
                <a:schemeClr val="tx2">
                  <a:lumMod val="50000"/>
                </a:schemeClr>
              </a:solidFill>
            </a:endParaRPr>
          </a:p>
        </p:txBody>
      </p:sp>
      <p:pic>
        <p:nvPicPr>
          <p:cNvPr id="5" name="Imagen 4">
            <a:extLst>
              <a:ext uri="{FF2B5EF4-FFF2-40B4-BE49-F238E27FC236}">
                <a16:creationId xmlns:a16="http://schemas.microsoft.com/office/drawing/2014/main" id="{5308FFB6-1E39-43AD-82E2-00F9D01E3FC2}"/>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10503" t="16974" b="9081"/>
          <a:stretch/>
        </p:blipFill>
        <p:spPr>
          <a:xfrm>
            <a:off x="407658" y="1412776"/>
            <a:ext cx="1895584" cy="2088232"/>
          </a:xfrm>
          <a:prstGeom prst="rect">
            <a:avLst/>
          </a:prstGeom>
          <a:ln>
            <a:solidFill>
              <a:schemeClr val="bg1">
                <a:lumMod val="50000"/>
              </a:schemeClr>
            </a:solidFill>
          </a:ln>
        </p:spPr>
      </p:pic>
      <p:pic>
        <p:nvPicPr>
          <p:cNvPr id="8" name="Imagen 7">
            <a:extLst>
              <a:ext uri="{FF2B5EF4-FFF2-40B4-BE49-F238E27FC236}">
                <a16:creationId xmlns:a16="http://schemas.microsoft.com/office/drawing/2014/main" id="{ADBEF82C-582C-4066-B5D0-68FBF6E58020}"/>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t="19364" r="19558" b="30670"/>
          <a:stretch/>
        </p:blipFill>
        <p:spPr>
          <a:xfrm>
            <a:off x="2676415" y="1399457"/>
            <a:ext cx="1895585" cy="2094238"/>
          </a:xfrm>
          <a:prstGeom prst="rect">
            <a:avLst/>
          </a:prstGeom>
          <a:ln>
            <a:solidFill>
              <a:schemeClr val="bg1">
                <a:lumMod val="50000"/>
              </a:schemeClr>
            </a:solidFill>
          </a:ln>
        </p:spPr>
      </p:pic>
      <p:pic>
        <p:nvPicPr>
          <p:cNvPr id="11" name="Imagen 10">
            <a:extLst>
              <a:ext uri="{FF2B5EF4-FFF2-40B4-BE49-F238E27FC236}">
                <a16:creationId xmlns:a16="http://schemas.microsoft.com/office/drawing/2014/main" id="{0EB08018-609B-4999-BF9E-A58254A6DEBE}"/>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r="33369"/>
          <a:stretch/>
        </p:blipFill>
        <p:spPr>
          <a:xfrm>
            <a:off x="4908664" y="1378173"/>
            <a:ext cx="1895584" cy="2133678"/>
          </a:xfrm>
          <a:prstGeom prst="rect">
            <a:avLst/>
          </a:prstGeom>
        </p:spPr>
      </p:pic>
      <p:pic>
        <p:nvPicPr>
          <p:cNvPr id="15" name="Imagen 14">
            <a:extLst>
              <a:ext uri="{FF2B5EF4-FFF2-40B4-BE49-F238E27FC236}">
                <a16:creationId xmlns:a16="http://schemas.microsoft.com/office/drawing/2014/main" id="{EA474E55-5B85-4A82-9C1F-84C3DEFD9899}"/>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t="16923" b="-477"/>
          <a:stretch/>
        </p:blipFill>
        <p:spPr>
          <a:xfrm>
            <a:off x="373614" y="4023128"/>
            <a:ext cx="1884133" cy="2099075"/>
          </a:xfrm>
          <a:prstGeom prst="rect">
            <a:avLst/>
          </a:prstGeom>
        </p:spPr>
      </p:pic>
      <p:pic>
        <p:nvPicPr>
          <p:cNvPr id="17" name="Imagen 16">
            <a:extLst>
              <a:ext uri="{FF2B5EF4-FFF2-40B4-BE49-F238E27FC236}">
                <a16:creationId xmlns:a16="http://schemas.microsoft.com/office/drawing/2014/main" id="{835E39E3-9775-4EB7-B7CF-ED3EFD57EBF1}"/>
              </a:ext>
            </a:extLst>
          </p:cNvPr>
          <p:cNvPicPr>
            <a:picLocks noChangeAspect="1"/>
          </p:cNvPicPr>
          <p:nvPr/>
        </p:nvPicPr>
        <p:blipFill rotWithShape="1">
          <a:blip r:embed="rId7" cstate="hqprint">
            <a:extLst>
              <a:ext uri="{28A0092B-C50C-407E-A947-70E740481C1C}">
                <a14:useLocalDpi xmlns:a14="http://schemas.microsoft.com/office/drawing/2010/main" val="0"/>
              </a:ext>
            </a:extLst>
          </a:blip>
          <a:srcRect t="16444"/>
          <a:stretch/>
        </p:blipFill>
        <p:spPr>
          <a:xfrm>
            <a:off x="2615859" y="4023128"/>
            <a:ext cx="1884133" cy="2099075"/>
          </a:xfrm>
          <a:prstGeom prst="rect">
            <a:avLst/>
          </a:prstGeom>
          <a:ln>
            <a:solidFill>
              <a:schemeClr val="bg1">
                <a:lumMod val="50000"/>
              </a:schemeClr>
            </a:solidFill>
          </a:ln>
        </p:spPr>
      </p:pic>
      <p:pic>
        <p:nvPicPr>
          <p:cNvPr id="20" name="Imagen 19">
            <a:extLst>
              <a:ext uri="{FF2B5EF4-FFF2-40B4-BE49-F238E27FC236}">
                <a16:creationId xmlns:a16="http://schemas.microsoft.com/office/drawing/2014/main" id="{157F97EE-CE4B-47DF-8AFA-24FDED006B9C}"/>
              </a:ext>
            </a:extLst>
          </p:cNvPr>
          <p:cNvPicPr>
            <a:picLocks noChangeAspect="1"/>
          </p:cNvPicPr>
          <p:nvPr/>
        </p:nvPicPr>
        <p:blipFill rotWithShape="1">
          <a:blip r:embed="rId8" cstate="hqprint">
            <a:extLst>
              <a:ext uri="{28A0092B-C50C-407E-A947-70E740481C1C}">
                <a14:useLocalDpi xmlns:a14="http://schemas.microsoft.com/office/drawing/2010/main" val="0"/>
              </a:ext>
            </a:extLst>
          </a:blip>
          <a:srcRect l="10734" b="24641"/>
          <a:stretch/>
        </p:blipFill>
        <p:spPr>
          <a:xfrm>
            <a:off x="4860032" y="3989378"/>
            <a:ext cx="1895585" cy="2133678"/>
          </a:xfrm>
          <a:prstGeom prst="rect">
            <a:avLst/>
          </a:prstGeom>
        </p:spPr>
      </p:pic>
      <p:pic>
        <p:nvPicPr>
          <p:cNvPr id="28" name="Imagen 27">
            <a:extLst>
              <a:ext uri="{FF2B5EF4-FFF2-40B4-BE49-F238E27FC236}">
                <a16:creationId xmlns:a16="http://schemas.microsoft.com/office/drawing/2014/main" id="{23DDE699-12F2-4A04-B901-BBE3430F3CF2}"/>
              </a:ext>
            </a:extLst>
          </p:cNvPr>
          <p:cNvPicPr>
            <a:picLocks noChangeAspect="1"/>
          </p:cNvPicPr>
          <p:nvPr/>
        </p:nvPicPr>
        <p:blipFill rotWithShape="1">
          <a:blip r:embed="rId9" cstate="hqprint">
            <a:extLst>
              <a:ext uri="{28A0092B-C50C-407E-A947-70E740481C1C}">
                <a14:useLocalDpi xmlns:a14="http://schemas.microsoft.com/office/drawing/2010/main" val="0"/>
              </a:ext>
            </a:extLst>
          </a:blip>
          <a:srcRect b="15100"/>
          <a:stretch/>
        </p:blipFill>
        <p:spPr>
          <a:xfrm>
            <a:off x="7092280" y="3989378"/>
            <a:ext cx="1884133" cy="2132825"/>
          </a:xfrm>
          <a:prstGeom prst="rect">
            <a:avLst/>
          </a:prstGeom>
          <a:ln>
            <a:solidFill>
              <a:schemeClr val="bg1">
                <a:lumMod val="50000"/>
              </a:schemeClr>
            </a:solidFill>
          </a:ln>
        </p:spPr>
      </p:pic>
      <p:pic>
        <p:nvPicPr>
          <p:cNvPr id="21" name="Imagen 20">
            <a:extLst>
              <a:ext uri="{FF2B5EF4-FFF2-40B4-BE49-F238E27FC236}">
                <a16:creationId xmlns:a16="http://schemas.microsoft.com/office/drawing/2014/main" id="{C814F738-910E-4252-A092-1148F71F37AA}"/>
              </a:ext>
            </a:extLst>
          </p:cNvPr>
          <p:cNvPicPr>
            <a:picLocks noChangeAspect="1"/>
          </p:cNvPicPr>
          <p:nvPr/>
        </p:nvPicPr>
        <p:blipFill>
          <a:blip r:embed="rId10" cstate="hqprint">
            <a:duotone>
              <a:schemeClr val="bg2">
                <a:shade val="45000"/>
                <a:satMod val="135000"/>
              </a:schemeClr>
              <a:prstClr val="white"/>
            </a:duotone>
            <a:extLst>
              <a:ext uri="{BEBA8EAE-BF5A-486C-A8C5-ECC9F3942E4B}">
                <a14:imgProps xmlns:a14="http://schemas.microsoft.com/office/drawing/2010/main">
                  <a14:imgLayer r:embed="rId11">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47255" y="116632"/>
            <a:ext cx="1727352" cy="480328"/>
          </a:xfrm>
          <a:prstGeom prst="rect">
            <a:avLst/>
          </a:prstGeom>
        </p:spPr>
      </p:pic>
      <p:sp>
        <p:nvSpPr>
          <p:cNvPr id="23" name="1 Título">
            <a:extLst>
              <a:ext uri="{FF2B5EF4-FFF2-40B4-BE49-F238E27FC236}">
                <a16:creationId xmlns:a16="http://schemas.microsoft.com/office/drawing/2014/main" id="{B6921AAE-DF86-4B6F-BB40-9E0787A25736}"/>
              </a:ext>
            </a:extLst>
          </p:cNvPr>
          <p:cNvSpPr txBox="1">
            <a:spLocks/>
          </p:cNvSpPr>
          <p:nvPr/>
        </p:nvSpPr>
        <p:spPr>
          <a:xfrm>
            <a:off x="4572000" y="266699"/>
            <a:ext cx="4457700" cy="330261"/>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s-PE" sz="2000" b="1">
                <a:solidFill>
                  <a:schemeClr val="bg1">
                    <a:lumMod val="65000"/>
                  </a:schemeClr>
                </a:solidFill>
                <a:latin typeface="Arial" pitchFamily="34" charset="0"/>
                <a:cs typeface="Arial" pitchFamily="34" charset="0"/>
              </a:rPr>
              <a:t>PERMISOS DE INGRESO</a:t>
            </a:r>
          </a:p>
        </p:txBody>
      </p:sp>
    </p:spTree>
    <p:extLst>
      <p:ext uri="{BB962C8B-B14F-4D97-AF65-F5344CB8AC3E}">
        <p14:creationId xmlns:p14="http://schemas.microsoft.com/office/powerpoint/2010/main" val="2534637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utoShape 2">
            <a:extLst>
              <a:ext uri="{FF2B5EF4-FFF2-40B4-BE49-F238E27FC236}">
                <a16:creationId xmlns:a16="http://schemas.microsoft.com/office/drawing/2014/main" id="{02B95C03-B287-48A4-9585-A89E19830858}"/>
              </a:ext>
            </a:extLst>
          </p:cNvPr>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a:p>
        </p:txBody>
      </p:sp>
      <p:pic>
        <p:nvPicPr>
          <p:cNvPr id="27" name="Picture 2" descr="Seguridad Industrial Png, Vectores, PSD, e Clipart Para Descarga Gratuita |  pngtree">
            <a:extLst>
              <a:ext uri="{FF2B5EF4-FFF2-40B4-BE49-F238E27FC236}">
                <a16:creationId xmlns:a16="http://schemas.microsoft.com/office/drawing/2014/main" id="{A54F5360-2706-4368-B693-2B994BB7266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4882" r="18078"/>
          <a:stretch/>
        </p:blipFill>
        <p:spPr bwMode="auto">
          <a:xfrm>
            <a:off x="7279156" y="1264191"/>
            <a:ext cx="1481939" cy="2598094"/>
          </a:xfrm>
          <a:prstGeom prst="rect">
            <a:avLst/>
          </a:prstGeom>
          <a:noFill/>
          <a:extLst>
            <a:ext uri="{909E8E84-426E-40DD-AFC4-6F175D3DCCD1}">
              <a14:hiddenFill xmlns:a14="http://schemas.microsoft.com/office/drawing/2010/main">
                <a:solidFill>
                  <a:srgbClr val="FFFFFF"/>
                </a:solidFill>
              </a14:hiddenFill>
            </a:ext>
          </a:extLst>
        </p:spPr>
      </p:pic>
      <p:sp>
        <p:nvSpPr>
          <p:cNvPr id="29" name="Marcador de texto 29">
            <a:extLst>
              <a:ext uri="{FF2B5EF4-FFF2-40B4-BE49-F238E27FC236}">
                <a16:creationId xmlns:a16="http://schemas.microsoft.com/office/drawing/2014/main" id="{5FB6FF48-8B6A-4889-BFC8-286D1D8B5870}"/>
              </a:ext>
            </a:extLst>
          </p:cNvPr>
          <p:cNvSpPr txBox="1">
            <a:spLocks/>
          </p:cNvSpPr>
          <p:nvPr/>
        </p:nvSpPr>
        <p:spPr>
          <a:xfrm>
            <a:off x="3298829" y="855409"/>
            <a:ext cx="3077457" cy="408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2000" b="1">
                <a:solidFill>
                  <a:srgbClr val="C00000"/>
                </a:solidFill>
              </a:rPr>
              <a:t>Empresas Contratistas</a:t>
            </a:r>
          </a:p>
        </p:txBody>
      </p:sp>
      <p:pic>
        <p:nvPicPr>
          <p:cNvPr id="6" name="Imagen 5">
            <a:extLst>
              <a:ext uri="{FF2B5EF4-FFF2-40B4-BE49-F238E27FC236}">
                <a16:creationId xmlns:a16="http://schemas.microsoft.com/office/drawing/2014/main" id="{534678B0-570D-4837-AD2F-23D27F780D3E}"/>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10240" b="15517"/>
          <a:stretch/>
        </p:blipFill>
        <p:spPr>
          <a:xfrm>
            <a:off x="320261" y="1412776"/>
            <a:ext cx="2109521" cy="2088232"/>
          </a:xfrm>
          <a:prstGeom prst="rect">
            <a:avLst/>
          </a:prstGeom>
          <a:ln>
            <a:solidFill>
              <a:schemeClr val="bg1">
                <a:lumMod val="65000"/>
              </a:schemeClr>
            </a:solidFill>
          </a:ln>
        </p:spPr>
      </p:pic>
      <p:pic>
        <p:nvPicPr>
          <p:cNvPr id="10" name="Imagen 9">
            <a:extLst>
              <a:ext uri="{FF2B5EF4-FFF2-40B4-BE49-F238E27FC236}">
                <a16:creationId xmlns:a16="http://schemas.microsoft.com/office/drawing/2014/main" id="{9BEA63C7-3C19-404F-BB9D-35DC055A9521}"/>
              </a:ext>
            </a:extLst>
          </p:cNvPr>
          <p:cNvPicPr>
            <a:picLocks noChangeAspect="1"/>
          </p:cNvPicPr>
          <p:nvPr/>
        </p:nvPicPr>
        <p:blipFill rotWithShape="1">
          <a:blip r:embed="rId4">
            <a:extLst>
              <a:ext uri="{28A0092B-C50C-407E-A947-70E740481C1C}">
                <a14:useLocalDpi xmlns:a14="http://schemas.microsoft.com/office/drawing/2010/main" val="0"/>
              </a:ext>
            </a:extLst>
          </a:blip>
          <a:srcRect t="17452" b="11150"/>
          <a:stretch/>
        </p:blipFill>
        <p:spPr>
          <a:xfrm>
            <a:off x="2602246" y="1412776"/>
            <a:ext cx="2193551" cy="2088232"/>
          </a:xfrm>
          <a:prstGeom prst="rect">
            <a:avLst/>
          </a:prstGeom>
          <a:ln>
            <a:solidFill>
              <a:schemeClr val="bg1">
                <a:lumMod val="65000"/>
              </a:schemeClr>
            </a:solidFill>
          </a:ln>
        </p:spPr>
      </p:pic>
      <p:pic>
        <p:nvPicPr>
          <p:cNvPr id="13" name="Imagen 12">
            <a:extLst>
              <a:ext uri="{FF2B5EF4-FFF2-40B4-BE49-F238E27FC236}">
                <a16:creationId xmlns:a16="http://schemas.microsoft.com/office/drawing/2014/main" id="{A039BA38-2300-470B-ACBE-FE20F7492E4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022050" y="1412776"/>
            <a:ext cx="1566174" cy="2088232"/>
          </a:xfrm>
          <a:prstGeom prst="rect">
            <a:avLst/>
          </a:prstGeom>
          <a:ln>
            <a:solidFill>
              <a:schemeClr val="bg1">
                <a:lumMod val="65000"/>
              </a:schemeClr>
            </a:solidFill>
          </a:ln>
        </p:spPr>
      </p:pic>
      <p:sp>
        <p:nvSpPr>
          <p:cNvPr id="24" name="Marcador de texto 29">
            <a:extLst>
              <a:ext uri="{FF2B5EF4-FFF2-40B4-BE49-F238E27FC236}">
                <a16:creationId xmlns:a16="http://schemas.microsoft.com/office/drawing/2014/main" id="{B6C06D38-55FB-452A-8BA4-09685309B19C}"/>
              </a:ext>
            </a:extLst>
          </p:cNvPr>
          <p:cNvSpPr txBox="1">
            <a:spLocks/>
          </p:cNvSpPr>
          <p:nvPr/>
        </p:nvSpPr>
        <p:spPr>
          <a:xfrm>
            <a:off x="350313" y="3530007"/>
            <a:ext cx="1982348" cy="408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1200" b="1">
                <a:solidFill>
                  <a:schemeClr val="tx2">
                    <a:lumMod val="50000"/>
                  </a:schemeClr>
                </a:solidFill>
              </a:rPr>
              <a:t>Trabajos en altura de la Empresa Ámbito.</a:t>
            </a:r>
          </a:p>
        </p:txBody>
      </p:sp>
      <p:sp>
        <p:nvSpPr>
          <p:cNvPr id="31" name="Marcador de texto 29">
            <a:extLst>
              <a:ext uri="{FF2B5EF4-FFF2-40B4-BE49-F238E27FC236}">
                <a16:creationId xmlns:a16="http://schemas.microsoft.com/office/drawing/2014/main" id="{216677C2-5788-4C7E-8E76-B7DB2D7C2E4C}"/>
              </a:ext>
            </a:extLst>
          </p:cNvPr>
          <p:cNvSpPr txBox="1">
            <a:spLocks/>
          </p:cNvSpPr>
          <p:nvPr/>
        </p:nvSpPr>
        <p:spPr>
          <a:xfrm>
            <a:off x="2706526" y="3530007"/>
            <a:ext cx="1982348" cy="408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1200" b="1">
                <a:solidFill>
                  <a:schemeClr val="tx2">
                    <a:lumMod val="50000"/>
                  </a:schemeClr>
                </a:solidFill>
              </a:rPr>
              <a:t>Trabajos con andamios de la Empresa Marsa</a:t>
            </a:r>
          </a:p>
        </p:txBody>
      </p:sp>
      <p:sp>
        <p:nvSpPr>
          <p:cNvPr id="32" name="Marcador de texto 29">
            <a:extLst>
              <a:ext uri="{FF2B5EF4-FFF2-40B4-BE49-F238E27FC236}">
                <a16:creationId xmlns:a16="http://schemas.microsoft.com/office/drawing/2014/main" id="{3BB155B3-11B9-417D-8DF8-79C0485B5D69}"/>
              </a:ext>
            </a:extLst>
          </p:cNvPr>
          <p:cNvSpPr txBox="1">
            <a:spLocks/>
          </p:cNvSpPr>
          <p:nvPr/>
        </p:nvSpPr>
        <p:spPr>
          <a:xfrm>
            <a:off x="4837558" y="3530007"/>
            <a:ext cx="1982348" cy="408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1200" b="1">
                <a:solidFill>
                  <a:schemeClr val="tx2">
                    <a:lumMod val="50000"/>
                  </a:schemeClr>
                </a:solidFill>
              </a:rPr>
              <a:t>Trabajos de pintado Empresa Santa Cruz</a:t>
            </a:r>
          </a:p>
        </p:txBody>
      </p:sp>
      <p:sp>
        <p:nvSpPr>
          <p:cNvPr id="34" name="Marcador de texto 29">
            <a:extLst>
              <a:ext uri="{FF2B5EF4-FFF2-40B4-BE49-F238E27FC236}">
                <a16:creationId xmlns:a16="http://schemas.microsoft.com/office/drawing/2014/main" id="{342718A0-DC70-4FB2-9BDE-6811FB6D05F9}"/>
              </a:ext>
            </a:extLst>
          </p:cNvPr>
          <p:cNvSpPr txBox="1">
            <a:spLocks/>
          </p:cNvSpPr>
          <p:nvPr/>
        </p:nvSpPr>
        <p:spPr>
          <a:xfrm>
            <a:off x="3150145" y="4074055"/>
            <a:ext cx="3077457" cy="408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2000" b="1">
                <a:solidFill>
                  <a:srgbClr val="C00000"/>
                </a:solidFill>
              </a:rPr>
              <a:t>Planta ATE</a:t>
            </a:r>
          </a:p>
        </p:txBody>
      </p:sp>
      <p:pic>
        <p:nvPicPr>
          <p:cNvPr id="19" name="Imagen 18">
            <a:extLst>
              <a:ext uri="{FF2B5EF4-FFF2-40B4-BE49-F238E27FC236}">
                <a16:creationId xmlns:a16="http://schemas.microsoft.com/office/drawing/2014/main" id="{0E0DB653-AE1A-4027-AF56-C66439A9B8A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27229" y="4519149"/>
            <a:ext cx="2079469" cy="1559602"/>
          </a:xfrm>
          <a:prstGeom prst="rect">
            <a:avLst/>
          </a:prstGeom>
          <a:ln>
            <a:solidFill>
              <a:schemeClr val="bg1">
                <a:lumMod val="65000"/>
              </a:schemeClr>
            </a:solidFill>
          </a:ln>
        </p:spPr>
      </p:pic>
      <p:pic>
        <p:nvPicPr>
          <p:cNvPr id="21" name="Imagen 20">
            <a:extLst>
              <a:ext uri="{FF2B5EF4-FFF2-40B4-BE49-F238E27FC236}">
                <a16:creationId xmlns:a16="http://schemas.microsoft.com/office/drawing/2014/main" id="{BF4AD6F9-D71E-4C9B-AD9B-BE381CFDC43F}"/>
              </a:ext>
            </a:extLst>
          </p:cNvPr>
          <p:cNvPicPr>
            <a:picLocks noChangeAspect="1"/>
          </p:cNvPicPr>
          <p:nvPr/>
        </p:nvPicPr>
        <p:blipFill rotWithShape="1">
          <a:blip r:embed="rId7" cstate="hqprint">
            <a:extLst>
              <a:ext uri="{28A0092B-C50C-407E-A947-70E740481C1C}">
                <a14:useLocalDpi xmlns:a14="http://schemas.microsoft.com/office/drawing/2010/main" val="0"/>
              </a:ext>
            </a:extLst>
          </a:blip>
          <a:srcRect t="32207" b="8650"/>
          <a:stretch/>
        </p:blipFill>
        <p:spPr>
          <a:xfrm>
            <a:off x="2759006" y="4519149"/>
            <a:ext cx="1982348" cy="1563214"/>
          </a:xfrm>
          <a:prstGeom prst="rect">
            <a:avLst/>
          </a:prstGeom>
          <a:ln>
            <a:solidFill>
              <a:schemeClr val="bg1">
                <a:lumMod val="65000"/>
              </a:schemeClr>
            </a:solidFill>
          </a:ln>
        </p:spPr>
      </p:pic>
      <p:pic>
        <p:nvPicPr>
          <p:cNvPr id="23" name="Imagen 22">
            <a:extLst>
              <a:ext uri="{FF2B5EF4-FFF2-40B4-BE49-F238E27FC236}">
                <a16:creationId xmlns:a16="http://schemas.microsoft.com/office/drawing/2014/main" id="{7869BE46-3AC9-4BA5-8228-AB79D1F42F48}"/>
              </a:ext>
            </a:extLst>
          </p:cNvPr>
          <p:cNvPicPr>
            <a:picLocks noChangeAspect="1"/>
          </p:cNvPicPr>
          <p:nvPr/>
        </p:nvPicPr>
        <p:blipFill rotWithShape="1">
          <a:blip r:embed="rId8" cstate="hqprint">
            <a:extLst>
              <a:ext uri="{28A0092B-C50C-407E-A947-70E740481C1C}">
                <a14:useLocalDpi xmlns:a14="http://schemas.microsoft.com/office/drawing/2010/main" val="0"/>
              </a:ext>
            </a:extLst>
          </a:blip>
          <a:srcRect t="35775"/>
          <a:stretch/>
        </p:blipFill>
        <p:spPr>
          <a:xfrm>
            <a:off x="4998966" y="4519149"/>
            <a:ext cx="1847916" cy="1582434"/>
          </a:xfrm>
          <a:prstGeom prst="rect">
            <a:avLst/>
          </a:prstGeom>
          <a:ln>
            <a:solidFill>
              <a:schemeClr val="bg1">
                <a:lumMod val="65000"/>
              </a:schemeClr>
            </a:solidFill>
          </a:ln>
        </p:spPr>
      </p:pic>
      <p:pic>
        <p:nvPicPr>
          <p:cNvPr id="36" name="Imagen 35">
            <a:extLst>
              <a:ext uri="{FF2B5EF4-FFF2-40B4-BE49-F238E27FC236}">
                <a16:creationId xmlns:a16="http://schemas.microsoft.com/office/drawing/2014/main" id="{CE06427E-C63D-410B-B726-0AAFB21CECA7}"/>
              </a:ext>
            </a:extLst>
          </p:cNvPr>
          <p:cNvPicPr>
            <a:picLocks noChangeAspect="1"/>
          </p:cNvPicPr>
          <p:nvPr/>
        </p:nvPicPr>
        <p:blipFill rotWithShape="1">
          <a:blip r:embed="rId9" cstate="hqprint">
            <a:extLst>
              <a:ext uri="{28A0092B-C50C-407E-A947-70E740481C1C}">
                <a14:useLocalDpi xmlns:a14="http://schemas.microsoft.com/office/drawing/2010/main" val="0"/>
              </a:ext>
            </a:extLst>
          </a:blip>
          <a:srcRect t="29268" b="6840"/>
          <a:stretch/>
        </p:blipFill>
        <p:spPr>
          <a:xfrm>
            <a:off x="7103053" y="4526462"/>
            <a:ext cx="1857551" cy="1582434"/>
          </a:xfrm>
          <a:prstGeom prst="rect">
            <a:avLst/>
          </a:prstGeom>
          <a:ln>
            <a:solidFill>
              <a:schemeClr val="bg1">
                <a:lumMod val="65000"/>
              </a:schemeClr>
            </a:solidFill>
          </a:ln>
        </p:spPr>
      </p:pic>
      <p:sp>
        <p:nvSpPr>
          <p:cNvPr id="37" name="Marcador de texto 29">
            <a:extLst>
              <a:ext uri="{FF2B5EF4-FFF2-40B4-BE49-F238E27FC236}">
                <a16:creationId xmlns:a16="http://schemas.microsoft.com/office/drawing/2014/main" id="{62F6F49E-E465-45AB-85FC-398144386C9E}"/>
              </a:ext>
            </a:extLst>
          </p:cNvPr>
          <p:cNvSpPr txBox="1">
            <a:spLocks/>
          </p:cNvSpPr>
          <p:nvPr/>
        </p:nvSpPr>
        <p:spPr>
          <a:xfrm>
            <a:off x="301752" y="6177398"/>
            <a:ext cx="2079469" cy="408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1200" b="1">
                <a:solidFill>
                  <a:schemeClr val="tx2">
                    <a:lumMod val="50000"/>
                  </a:schemeClr>
                </a:solidFill>
              </a:rPr>
              <a:t>Fabricación de Desinfectantes</a:t>
            </a:r>
          </a:p>
        </p:txBody>
      </p:sp>
      <p:sp>
        <p:nvSpPr>
          <p:cNvPr id="38" name="Marcador de texto 29">
            <a:extLst>
              <a:ext uri="{FF2B5EF4-FFF2-40B4-BE49-F238E27FC236}">
                <a16:creationId xmlns:a16="http://schemas.microsoft.com/office/drawing/2014/main" id="{1CEECD26-B3A0-44C2-A374-F0629ACF2E49}"/>
              </a:ext>
            </a:extLst>
          </p:cNvPr>
          <p:cNvSpPr txBox="1">
            <a:spLocks/>
          </p:cNvSpPr>
          <p:nvPr/>
        </p:nvSpPr>
        <p:spPr>
          <a:xfrm>
            <a:off x="2706525" y="6250329"/>
            <a:ext cx="1982348" cy="408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1200" b="1">
                <a:solidFill>
                  <a:schemeClr val="tx2">
                    <a:lumMod val="50000"/>
                  </a:schemeClr>
                </a:solidFill>
              </a:rPr>
              <a:t>Almacén de Productos Terminados</a:t>
            </a:r>
          </a:p>
        </p:txBody>
      </p:sp>
      <p:sp>
        <p:nvSpPr>
          <p:cNvPr id="39" name="Marcador de texto 29">
            <a:extLst>
              <a:ext uri="{FF2B5EF4-FFF2-40B4-BE49-F238E27FC236}">
                <a16:creationId xmlns:a16="http://schemas.microsoft.com/office/drawing/2014/main" id="{47F04381-EA48-4F7D-A519-F83797AA21E4}"/>
              </a:ext>
            </a:extLst>
          </p:cNvPr>
          <p:cNvSpPr txBox="1">
            <a:spLocks/>
          </p:cNvSpPr>
          <p:nvPr/>
        </p:nvSpPr>
        <p:spPr>
          <a:xfrm>
            <a:off x="4931750" y="6204605"/>
            <a:ext cx="1982348" cy="408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1200" b="1">
                <a:solidFill>
                  <a:schemeClr val="tx2">
                    <a:lumMod val="50000"/>
                  </a:schemeClr>
                </a:solidFill>
              </a:rPr>
              <a:t>Almacén Periférico             Las Torres</a:t>
            </a:r>
          </a:p>
        </p:txBody>
      </p:sp>
      <p:sp>
        <p:nvSpPr>
          <p:cNvPr id="40" name="Marcador de texto 29">
            <a:extLst>
              <a:ext uri="{FF2B5EF4-FFF2-40B4-BE49-F238E27FC236}">
                <a16:creationId xmlns:a16="http://schemas.microsoft.com/office/drawing/2014/main" id="{74C9BC15-3EA1-4EAB-BBC3-7CEE166960F5}"/>
              </a:ext>
            </a:extLst>
          </p:cNvPr>
          <p:cNvSpPr txBox="1">
            <a:spLocks/>
          </p:cNvSpPr>
          <p:nvPr/>
        </p:nvSpPr>
        <p:spPr>
          <a:xfrm>
            <a:off x="6968590" y="6245256"/>
            <a:ext cx="1982348" cy="408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1200" b="1">
                <a:solidFill>
                  <a:schemeClr val="tx2">
                    <a:lumMod val="50000"/>
                  </a:schemeClr>
                </a:solidFill>
              </a:rPr>
              <a:t>Almacén Periférico  Salaverry</a:t>
            </a:r>
          </a:p>
        </p:txBody>
      </p:sp>
      <p:pic>
        <p:nvPicPr>
          <p:cNvPr id="22" name="Imagen 21">
            <a:extLst>
              <a:ext uri="{FF2B5EF4-FFF2-40B4-BE49-F238E27FC236}">
                <a16:creationId xmlns:a16="http://schemas.microsoft.com/office/drawing/2014/main" id="{C814F738-910E-4252-A092-1148F71F37AA}"/>
              </a:ext>
            </a:extLst>
          </p:cNvPr>
          <p:cNvPicPr>
            <a:picLocks noChangeAspect="1"/>
          </p:cNvPicPr>
          <p:nvPr/>
        </p:nvPicPr>
        <p:blipFill>
          <a:blip r:embed="rId10" cstate="hqprint">
            <a:duotone>
              <a:schemeClr val="bg2">
                <a:shade val="45000"/>
                <a:satMod val="135000"/>
              </a:schemeClr>
              <a:prstClr val="white"/>
            </a:duotone>
            <a:extLst>
              <a:ext uri="{BEBA8EAE-BF5A-486C-A8C5-ECC9F3942E4B}">
                <a14:imgProps xmlns:a14="http://schemas.microsoft.com/office/drawing/2010/main">
                  <a14:imgLayer r:embed="rId11">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47255" y="116632"/>
            <a:ext cx="1727352" cy="480328"/>
          </a:xfrm>
          <a:prstGeom prst="rect">
            <a:avLst/>
          </a:prstGeom>
        </p:spPr>
      </p:pic>
      <p:sp>
        <p:nvSpPr>
          <p:cNvPr id="25" name="1 Título">
            <a:extLst>
              <a:ext uri="{FF2B5EF4-FFF2-40B4-BE49-F238E27FC236}">
                <a16:creationId xmlns:a16="http://schemas.microsoft.com/office/drawing/2014/main" id="{B6921AAE-DF86-4B6F-BB40-9E0787A25736}"/>
              </a:ext>
            </a:extLst>
          </p:cNvPr>
          <p:cNvSpPr txBox="1">
            <a:spLocks/>
          </p:cNvSpPr>
          <p:nvPr/>
        </p:nvSpPr>
        <p:spPr>
          <a:xfrm>
            <a:off x="4572000" y="266699"/>
            <a:ext cx="4457700" cy="330261"/>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s-PE" sz="2000" b="1">
                <a:solidFill>
                  <a:schemeClr val="bg1">
                    <a:lumMod val="65000"/>
                  </a:schemeClr>
                </a:solidFill>
                <a:latin typeface="Arial" pitchFamily="34" charset="0"/>
                <a:cs typeface="Arial" pitchFamily="34" charset="0"/>
              </a:rPr>
              <a:t>PERMISOS DE INGRESO</a:t>
            </a:r>
          </a:p>
        </p:txBody>
      </p:sp>
    </p:spTree>
    <p:extLst>
      <p:ext uri="{BB962C8B-B14F-4D97-AF65-F5344CB8AC3E}">
        <p14:creationId xmlns:p14="http://schemas.microsoft.com/office/powerpoint/2010/main" val="562194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a:extLst>
              <a:ext uri="{FF2B5EF4-FFF2-40B4-BE49-F238E27FC236}">
                <a16:creationId xmlns:a16="http://schemas.microsoft.com/office/drawing/2014/main" id="{F8263047-53FD-4EC2-BFB6-C05B0862A70D}"/>
              </a:ext>
            </a:extLst>
          </p:cNvPr>
          <p:cNvSpPr txBox="1">
            <a:spLocks/>
          </p:cNvSpPr>
          <p:nvPr/>
        </p:nvSpPr>
        <p:spPr>
          <a:xfrm>
            <a:off x="776270" y="602147"/>
            <a:ext cx="7897784" cy="53266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800" b="1">
                <a:solidFill>
                  <a:schemeClr val="accent5">
                    <a:lumMod val="50000"/>
                  </a:schemeClr>
                </a:solidFill>
                <a:latin typeface="Arial" panose="020B0604020202020204" pitchFamily="34" charset="0"/>
                <a:cs typeface="Arial" panose="020B0604020202020204" pitchFamily="34" charset="0"/>
              </a:rPr>
              <a:t>INSPECCION DE TRABAJOS </a:t>
            </a:r>
          </a:p>
          <a:p>
            <a:pPr algn="ctr"/>
            <a:r>
              <a:rPr lang="es-MX" sz="1800" b="1">
                <a:solidFill>
                  <a:srgbClr val="C00000"/>
                </a:solidFill>
                <a:latin typeface="Arial" panose="020B0604020202020204" pitchFamily="34" charset="0"/>
                <a:cs typeface="Arial" panose="020B0604020202020204" pitchFamily="34" charset="0"/>
              </a:rPr>
              <a:t>EMPRESAS TERCERAS</a:t>
            </a:r>
          </a:p>
        </p:txBody>
      </p:sp>
      <p:pic>
        <p:nvPicPr>
          <p:cNvPr id="13" name="Imagen 1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855714" y="4179530"/>
            <a:ext cx="2068830" cy="2240521"/>
          </a:xfrm>
          <a:prstGeom prst="rect">
            <a:avLst/>
          </a:prstGeom>
          <a:ln w="19050">
            <a:solidFill>
              <a:srgbClr val="FFC000"/>
            </a:solidFill>
          </a:ln>
        </p:spPr>
      </p:pic>
      <p:sp>
        <p:nvSpPr>
          <p:cNvPr id="14" name="Rectángulo 13"/>
          <p:cNvSpPr/>
          <p:nvPr/>
        </p:nvSpPr>
        <p:spPr>
          <a:xfrm>
            <a:off x="405375" y="3591110"/>
            <a:ext cx="1911875" cy="2204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a:solidFill>
                  <a:schemeClr val="bg1">
                    <a:lumMod val="50000"/>
                  </a:schemeClr>
                </a:solidFill>
              </a:rPr>
              <a:t>Inspección de pozo a tierra</a:t>
            </a:r>
          </a:p>
        </p:txBody>
      </p:sp>
      <p:sp>
        <p:nvSpPr>
          <p:cNvPr id="15" name="Rectángulo 14"/>
          <p:cNvSpPr/>
          <p:nvPr/>
        </p:nvSpPr>
        <p:spPr>
          <a:xfrm>
            <a:off x="2599935" y="3562932"/>
            <a:ext cx="1911875" cy="349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a:solidFill>
                  <a:schemeClr val="bg1">
                    <a:lumMod val="50000"/>
                  </a:schemeClr>
                </a:solidFill>
              </a:rPr>
              <a:t>Charla de seguridad de empresa Santa Cruz</a:t>
            </a:r>
          </a:p>
        </p:txBody>
      </p:sp>
      <p:sp>
        <p:nvSpPr>
          <p:cNvPr id="16" name="Rectángulo 15"/>
          <p:cNvSpPr/>
          <p:nvPr/>
        </p:nvSpPr>
        <p:spPr>
          <a:xfrm>
            <a:off x="4757919" y="3591110"/>
            <a:ext cx="1911875" cy="349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a:solidFill>
                  <a:schemeClr val="bg1">
                    <a:lumMod val="50000"/>
                  </a:schemeClr>
                </a:solidFill>
              </a:rPr>
              <a:t>Señalización de Área de Trabajo </a:t>
            </a:r>
          </a:p>
        </p:txBody>
      </p:sp>
      <p:sp>
        <p:nvSpPr>
          <p:cNvPr id="17" name="Rectángulo 16"/>
          <p:cNvSpPr/>
          <p:nvPr/>
        </p:nvSpPr>
        <p:spPr>
          <a:xfrm>
            <a:off x="6934191" y="3591110"/>
            <a:ext cx="1911875" cy="349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a:solidFill>
                  <a:schemeClr val="bg1">
                    <a:lumMod val="50000"/>
                  </a:schemeClr>
                </a:solidFill>
              </a:rPr>
              <a:t>Charla de Seguridad de empresa Tesel</a:t>
            </a:r>
          </a:p>
        </p:txBody>
      </p:sp>
      <p:pic>
        <p:nvPicPr>
          <p:cNvPr id="12" name="Imagen 11"/>
          <p:cNvPicPr>
            <a:picLocks noChangeAspect="1"/>
          </p:cNvPicPr>
          <p:nvPr/>
        </p:nvPicPr>
        <p:blipFill rotWithShape="1">
          <a:blip r:embed="rId3" cstate="hqprint">
            <a:extLst>
              <a:ext uri="{28A0092B-C50C-407E-A947-70E740481C1C}">
                <a14:useLocalDpi xmlns:a14="http://schemas.microsoft.com/office/drawing/2010/main" val="0"/>
              </a:ext>
            </a:extLst>
          </a:blip>
          <a:srcRect r="13108"/>
          <a:stretch/>
        </p:blipFill>
        <p:spPr>
          <a:xfrm>
            <a:off x="339238" y="1265916"/>
            <a:ext cx="2047346" cy="2288045"/>
          </a:xfrm>
          <a:prstGeom prst="rect">
            <a:avLst/>
          </a:prstGeom>
          <a:ln w="19050">
            <a:solidFill>
              <a:srgbClr val="FFC000"/>
            </a:solidFill>
          </a:ln>
        </p:spPr>
      </p:pic>
      <p:pic>
        <p:nvPicPr>
          <p:cNvPr id="18" name="Imagen 17"/>
          <p:cNvPicPr>
            <a:picLocks noChangeAspect="1"/>
          </p:cNvPicPr>
          <p:nvPr/>
        </p:nvPicPr>
        <p:blipFill rotWithShape="1">
          <a:blip r:embed="rId4">
            <a:extLst>
              <a:ext uri="{28A0092B-C50C-407E-A947-70E740481C1C}">
                <a14:useLocalDpi xmlns:a14="http://schemas.microsoft.com/office/drawing/2010/main" val="0"/>
              </a:ext>
            </a:extLst>
          </a:blip>
          <a:srcRect l="17239" r="16301"/>
          <a:stretch/>
        </p:blipFill>
        <p:spPr>
          <a:xfrm>
            <a:off x="2542130" y="1265915"/>
            <a:ext cx="2027484" cy="2288045"/>
          </a:xfrm>
          <a:prstGeom prst="rect">
            <a:avLst/>
          </a:prstGeom>
          <a:ln w="19050">
            <a:solidFill>
              <a:srgbClr val="FFC000"/>
            </a:solidFill>
          </a:ln>
        </p:spPr>
      </p:pic>
      <p:pic>
        <p:nvPicPr>
          <p:cNvPr id="19" name="Imagen 18"/>
          <p:cNvPicPr>
            <a:picLocks noChangeAspect="1"/>
          </p:cNvPicPr>
          <p:nvPr/>
        </p:nvPicPr>
        <p:blipFill rotWithShape="1">
          <a:blip r:embed="rId5" cstate="hqprint">
            <a:extLst>
              <a:ext uri="{28A0092B-C50C-407E-A947-70E740481C1C}">
                <a14:useLocalDpi xmlns:a14="http://schemas.microsoft.com/office/drawing/2010/main" val="0"/>
              </a:ext>
            </a:extLst>
          </a:blip>
          <a:srcRect b="11622"/>
          <a:stretch/>
        </p:blipFill>
        <p:spPr>
          <a:xfrm>
            <a:off x="4724649" y="1259355"/>
            <a:ext cx="1977903" cy="2292098"/>
          </a:xfrm>
          <a:prstGeom prst="rect">
            <a:avLst/>
          </a:prstGeom>
          <a:ln w="19050">
            <a:solidFill>
              <a:srgbClr val="FFC000"/>
            </a:solidFill>
          </a:ln>
        </p:spPr>
      </p:pic>
      <p:pic>
        <p:nvPicPr>
          <p:cNvPr id="20" name="Imagen 19"/>
          <p:cNvPicPr>
            <a:picLocks noChangeAspect="1"/>
          </p:cNvPicPr>
          <p:nvPr/>
        </p:nvPicPr>
        <p:blipFill rotWithShape="1">
          <a:blip r:embed="rId6">
            <a:extLst>
              <a:ext uri="{28A0092B-C50C-407E-A947-70E740481C1C}">
                <a14:useLocalDpi xmlns:a14="http://schemas.microsoft.com/office/drawing/2010/main" val="0"/>
              </a:ext>
            </a:extLst>
          </a:blip>
          <a:srcRect l="17497" r="14043"/>
          <a:stretch/>
        </p:blipFill>
        <p:spPr>
          <a:xfrm>
            <a:off x="6855715" y="1259355"/>
            <a:ext cx="2068830" cy="2311926"/>
          </a:xfrm>
          <a:prstGeom prst="rect">
            <a:avLst/>
          </a:prstGeom>
          <a:ln w="19050">
            <a:solidFill>
              <a:srgbClr val="FFC000"/>
            </a:solidFill>
          </a:ln>
        </p:spPr>
      </p:pic>
      <p:pic>
        <p:nvPicPr>
          <p:cNvPr id="21" name="Imagen 20"/>
          <p:cNvPicPr>
            <a:picLocks noChangeAspect="1"/>
          </p:cNvPicPr>
          <p:nvPr/>
        </p:nvPicPr>
        <p:blipFill rotWithShape="1">
          <a:blip r:embed="rId7" cstate="hqprint">
            <a:extLst>
              <a:ext uri="{28A0092B-C50C-407E-A947-70E740481C1C}">
                <a14:useLocalDpi xmlns:a14="http://schemas.microsoft.com/office/drawing/2010/main" val="0"/>
              </a:ext>
            </a:extLst>
          </a:blip>
          <a:srcRect t="12213" b="2576"/>
          <a:stretch/>
        </p:blipFill>
        <p:spPr>
          <a:xfrm>
            <a:off x="339238" y="4167883"/>
            <a:ext cx="1965358" cy="2252167"/>
          </a:xfrm>
          <a:prstGeom prst="rect">
            <a:avLst/>
          </a:prstGeom>
          <a:ln w="19050">
            <a:solidFill>
              <a:srgbClr val="FFC000"/>
            </a:solidFill>
          </a:ln>
        </p:spPr>
      </p:pic>
      <p:pic>
        <p:nvPicPr>
          <p:cNvPr id="22" name="Imagen 21"/>
          <p:cNvPicPr>
            <a:picLocks noChangeAspect="1"/>
          </p:cNvPicPr>
          <p:nvPr/>
        </p:nvPicPr>
        <p:blipFill rotWithShape="1">
          <a:blip r:embed="rId8" cstate="hqprint">
            <a:extLst>
              <a:ext uri="{28A0092B-C50C-407E-A947-70E740481C1C}">
                <a14:useLocalDpi xmlns:a14="http://schemas.microsoft.com/office/drawing/2010/main" val="0"/>
              </a:ext>
            </a:extLst>
          </a:blip>
          <a:srcRect b="20432"/>
          <a:stretch/>
        </p:blipFill>
        <p:spPr>
          <a:xfrm>
            <a:off x="2475866" y="4167883"/>
            <a:ext cx="2093747" cy="2232917"/>
          </a:xfrm>
          <a:prstGeom prst="rect">
            <a:avLst/>
          </a:prstGeom>
          <a:ln w="19050">
            <a:solidFill>
              <a:srgbClr val="FFC000"/>
            </a:solidFill>
          </a:ln>
        </p:spPr>
      </p:pic>
      <p:pic>
        <p:nvPicPr>
          <p:cNvPr id="24" name="Imagen 23"/>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4722776" y="4167883"/>
            <a:ext cx="1979776" cy="2232917"/>
          </a:xfrm>
          <a:prstGeom prst="rect">
            <a:avLst/>
          </a:prstGeom>
          <a:ln w="19050">
            <a:solidFill>
              <a:srgbClr val="FFC000"/>
            </a:solidFill>
          </a:ln>
        </p:spPr>
      </p:pic>
      <p:sp>
        <p:nvSpPr>
          <p:cNvPr id="26" name="Rectángulo 25"/>
          <p:cNvSpPr/>
          <p:nvPr/>
        </p:nvSpPr>
        <p:spPr>
          <a:xfrm>
            <a:off x="405375" y="6427291"/>
            <a:ext cx="1911875" cy="349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a:solidFill>
                  <a:schemeClr val="bg1">
                    <a:lumMod val="50000"/>
                  </a:schemeClr>
                </a:solidFill>
              </a:rPr>
              <a:t>Charla de Seguridad de empresa Korinox</a:t>
            </a:r>
          </a:p>
        </p:txBody>
      </p:sp>
      <p:sp>
        <p:nvSpPr>
          <p:cNvPr id="27" name="Rectángulo 26"/>
          <p:cNvSpPr/>
          <p:nvPr/>
        </p:nvSpPr>
        <p:spPr>
          <a:xfrm>
            <a:off x="2599935" y="6427291"/>
            <a:ext cx="1911875" cy="349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a:solidFill>
                  <a:schemeClr val="bg1">
                    <a:lumMod val="50000"/>
                  </a:schemeClr>
                </a:solidFill>
              </a:rPr>
              <a:t>Charla de Seguridad de empresa Nazca</a:t>
            </a:r>
          </a:p>
        </p:txBody>
      </p:sp>
      <p:sp>
        <p:nvSpPr>
          <p:cNvPr id="28" name="Rectángulo 27"/>
          <p:cNvSpPr/>
          <p:nvPr/>
        </p:nvSpPr>
        <p:spPr>
          <a:xfrm>
            <a:off x="4792057" y="6427291"/>
            <a:ext cx="1911875" cy="349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a:solidFill>
                  <a:schemeClr val="bg1">
                    <a:lumMod val="50000"/>
                  </a:schemeClr>
                </a:solidFill>
              </a:rPr>
              <a:t>Señalización del área de trabajo</a:t>
            </a:r>
          </a:p>
        </p:txBody>
      </p:sp>
      <p:sp>
        <p:nvSpPr>
          <p:cNvPr id="29" name="Rectángulo 28"/>
          <p:cNvSpPr/>
          <p:nvPr/>
        </p:nvSpPr>
        <p:spPr>
          <a:xfrm>
            <a:off x="6934190" y="6441481"/>
            <a:ext cx="1911875" cy="349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a:solidFill>
                  <a:schemeClr val="bg1">
                    <a:lumMod val="50000"/>
                  </a:schemeClr>
                </a:solidFill>
              </a:rPr>
              <a:t>Charla de seguridad de la empresa IEMC</a:t>
            </a:r>
          </a:p>
        </p:txBody>
      </p:sp>
      <p:pic>
        <p:nvPicPr>
          <p:cNvPr id="23" name="Imagen 22">
            <a:extLst>
              <a:ext uri="{FF2B5EF4-FFF2-40B4-BE49-F238E27FC236}">
                <a16:creationId xmlns:a16="http://schemas.microsoft.com/office/drawing/2014/main" id="{C814F738-910E-4252-A092-1148F71F37AA}"/>
              </a:ext>
            </a:extLst>
          </p:cNvPr>
          <p:cNvPicPr>
            <a:picLocks noChangeAspect="1"/>
          </p:cNvPicPr>
          <p:nvPr/>
        </p:nvPicPr>
        <p:blipFill>
          <a:blip r:embed="rId10" cstate="hqprint">
            <a:duotone>
              <a:schemeClr val="bg2">
                <a:shade val="45000"/>
                <a:satMod val="135000"/>
              </a:schemeClr>
              <a:prstClr val="white"/>
            </a:duotone>
            <a:extLst>
              <a:ext uri="{BEBA8EAE-BF5A-486C-A8C5-ECC9F3942E4B}">
                <a14:imgProps xmlns:a14="http://schemas.microsoft.com/office/drawing/2010/main">
                  <a14:imgLayer r:embed="rId11">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47255" y="116632"/>
            <a:ext cx="1727352" cy="480328"/>
          </a:xfrm>
          <a:prstGeom prst="rect">
            <a:avLst/>
          </a:prstGeom>
        </p:spPr>
      </p:pic>
      <p:sp>
        <p:nvSpPr>
          <p:cNvPr id="25" name="1 Título">
            <a:extLst>
              <a:ext uri="{FF2B5EF4-FFF2-40B4-BE49-F238E27FC236}">
                <a16:creationId xmlns:a16="http://schemas.microsoft.com/office/drawing/2014/main" id="{B6921AAE-DF86-4B6F-BB40-9E0787A25736}"/>
              </a:ext>
            </a:extLst>
          </p:cNvPr>
          <p:cNvSpPr txBox="1">
            <a:spLocks/>
          </p:cNvSpPr>
          <p:nvPr/>
        </p:nvSpPr>
        <p:spPr>
          <a:xfrm>
            <a:off x="4572000" y="266699"/>
            <a:ext cx="4457700" cy="330261"/>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s-PE" sz="2000" b="1">
                <a:solidFill>
                  <a:schemeClr val="bg1">
                    <a:lumMod val="65000"/>
                  </a:schemeClr>
                </a:solidFill>
                <a:latin typeface="Arial" pitchFamily="34" charset="0"/>
                <a:cs typeface="Arial" pitchFamily="34" charset="0"/>
              </a:rPr>
              <a:t>PERMISOS DE INGRESO</a:t>
            </a:r>
          </a:p>
        </p:txBody>
      </p:sp>
    </p:spTree>
    <p:extLst>
      <p:ext uri="{BB962C8B-B14F-4D97-AF65-F5344CB8AC3E}">
        <p14:creationId xmlns:p14="http://schemas.microsoft.com/office/powerpoint/2010/main" val="24391350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a:extLst>
              <a:ext uri="{FF2B5EF4-FFF2-40B4-BE49-F238E27FC236}">
                <a16:creationId xmlns:a16="http://schemas.microsoft.com/office/drawing/2014/main" id="{F8263047-53FD-4EC2-BFB6-C05B0862A70D}"/>
              </a:ext>
            </a:extLst>
          </p:cNvPr>
          <p:cNvSpPr txBox="1">
            <a:spLocks/>
          </p:cNvSpPr>
          <p:nvPr/>
        </p:nvSpPr>
        <p:spPr>
          <a:xfrm>
            <a:off x="776270" y="602147"/>
            <a:ext cx="7897784" cy="53266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800" b="1">
                <a:solidFill>
                  <a:schemeClr val="accent5">
                    <a:lumMod val="50000"/>
                  </a:schemeClr>
                </a:solidFill>
                <a:latin typeface="Arial" panose="020B0604020202020204" pitchFamily="34" charset="0"/>
                <a:cs typeface="Arial" panose="020B0604020202020204" pitchFamily="34" charset="0"/>
              </a:rPr>
              <a:t>INSPECCION DE TRABAJOS </a:t>
            </a:r>
          </a:p>
          <a:p>
            <a:pPr algn="ctr"/>
            <a:r>
              <a:rPr lang="es-MX" sz="1800" b="1">
                <a:solidFill>
                  <a:srgbClr val="C00000"/>
                </a:solidFill>
                <a:latin typeface="Arial" panose="020B0604020202020204" pitchFamily="34" charset="0"/>
                <a:cs typeface="Arial" panose="020B0604020202020204" pitchFamily="34" charset="0"/>
              </a:rPr>
              <a:t>EMPRESAS TERCERAS</a:t>
            </a:r>
          </a:p>
        </p:txBody>
      </p:sp>
      <p:pic>
        <p:nvPicPr>
          <p:cNvPr id="5" name="Imagen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36042" y="1286533"/>
            <a:ext cx="2050542" cy="2276399"/>
          </a:xfrm>
          <a:prstGeom prst="rect">
            <a:avLst/>
          </a:prstGeom>
          <a:ln w="19050">
            <a:solidFill>
              <a:srgbClr val="FFC000"/>
            </a:solidFill>
          </a:ln>
        </p:spPr>
      </p:pic>
      <p:pic>
        <p:nvPicPr>
          <p:cNvPr id="6" name="Imagen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539746" y="1286533"/>
            <a:ext cx="2032254" cy="2276399"/>
          </a:xfrm>
          <a:prstGeom prst="rect">
            <a:avLst/>
          </a:prstGeom>
          <a:ln w="19050">
            <a:solidFill>
              <a:srgbClr val="FFC000"/>
            </a:solidFill>
          </a:ln>
        </p:spPr>
      </p:pic>
      <p:pic>
        <p:nvPicPr>
          <p:cNvPr id="7" name="Imagen 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725162" y="1297165"/>
            <a:ext cx="1977390" cy="2265767"/>
          </a:xfrm>
          <a:prstGeom prst="rect">
            <a:avLst/>
          </a:prstGeom>
          <a:ln w="19050">
            <a:solidFill>
              <a:srgbClr val="FFC000"/>
            </a:solidFill>
          </a:ln>
        </p:spPr>
      </p:pic>
      <p:pic>
        <p:nvPicPr>
          <p:cNvPr id="8" name="Imagen 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855714" y="1286533"/>
            <a:ext cx="2068830" cy="2276399"/>
          </a:xfrm>
          <a:prstGeom prst="rect">
            <a:avLst/>
          </a:prstGeom>
          <a:ln w="19050">
            <a:solidFill>
              <a:srgbClr val="FFC000"/>
            </a:solidFill>
          </a:ln>
        </p:spPr>
      </p:pic>
      <p:pic>
        <p:nvPicPr>
          <p:cNvPr id="9" name="Imagen 8"/>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36042" y="4179530"/>
            <a:ext cx="2050542" cy="2240521"/>
          </a:xfrm>
          <a:prstGeom prst="rect">
            <a:avLst/>
          </a:prstGeom>
          <a:ln w="19050">
            <a:solidFill>
              <a:srgbClr val="FFC000"/>
            </a:solidFill>
          </a:ln>
        </p:spPr>
      </p:pic>
      <p:pic>
        <p:nvPicPr>
          <p:cNvPr id="10" name="Imagen 9"/>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544516" y="4179530"/>
            <a:ext cx="2027484" cy="2240521"/>
          </a:xfrm>
          <a:prstGeom prst="rect">
            <a:avLst/>
          </a:prstGeom>
          <a:ln w="19050">
            <a:solidFill>
              <a:srgbClr val="FFC000"/>
            </a:solidFill>
          </a:ln>
        </p:spPr>
      </p:pic>
      <p:pic>
        <p:nvPicPr>
          <p:cNvPr id="11" name="Imagen 10"/>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4725162" y="4179530"/>
            <a:ext cx="1977390" cy="2240521"/>
          </a:xfrm>
          <a:prstGeom prst="rect">
            <a:avLst/>
          </a:prstGeom>
          <a:ln w="19050">
            <a:solidFill>
              <a:srgbClr val="FFC000"/>
            </a:solidFill>
          </a:ln>
        </p:spPr>
      </p:pic>
      <p:pic>
        <p:nvPicPr>
          <p:cNvPr id="13" name="Imagen 12"/>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6855714" y="4179530"/>
            <a:ext cx="2068830" cy="2240521"/>
          </a:xfrm>
          <a:prstGeom prst="rect">
            <a:avLst/>
          </a:prstGeom>
          <a:ln w="19050">
            <a:solidFill>
              <a:srgbClr val="FFC000"/>
            </a:solidFill>
          </a:ln>
        </p:spPr>
      </p:pic>
      <p:sp>
        <p:nvSpPr>
          <p:cNvPr id="14" name="Rectángulo 13"/>
          <p:cNvSpPr/>
          <p:nvPr/>
        </p:nvSpPr>
        <p:spPr>
          <a:xfrm>
            <a:off x="405375" y="3591110"/>
            <a:ext cx="1911875" cy="349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a:solidFill>
                  <a:schemeClr val="bg1">
                    <a:lumMod val="50000"/>
                  </a:schemeClr>
                </a:solidFill>
              </a:rPr>
              <a:t>Maniobra de Izaje en Moroco</a:t>
            </a:r>
          </a:p>
        </p:txBody>
      </p:sp>
      <p:sp>
        <p:nvSpPr>
          <p:cNvPr id="15" name="Rectángulo 14"/>
          <p:cNvSpPr/>
          <p:nvPr/>
        </p:nvSpPr>
        <p:spPr>
          <a:xfrm>
            <a:off x="2599935" y="3562932"/>
            <a:ext cx="1911875" cy="349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a:solidFill>
                  <a:schemeClr val="bg1">
                    <a:lumMod val="50000"/>
                  </a:schemeClr>
                </a:solidFill>
              </a:rPr>
              <a:t>Maniobra de Izaje en Zona Técnica de Planta 1A</a:t>
            </a:r>
          </a:p>
        </p:txBody>
      </p:sp>
      <p:sp>
        <p:nvSpPr>
          <p:cNvPr id="16" name="Rectángulo 15"/>
          <p:cNvSpPr/>
          <p:nvPr/>
        </p:nvSpPr>
        <p:spPr>
          <a:xfrm>
            <a:off x="4757919" y="3591110"/>
            <a:ext cx="1911875" cy="349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a:solidFill>
                  <a:schemeClr val="bg1">
                    <a:lumMod val="50000"/>
                  </a:schemeClr>
                </a:solidFill>
              </a:rPr>
              <a:t>Señalización de Área de Trabajo </a:t>
            </a:r>
          </a:p>
        </p:txBody>
      </p:sp>
      <p:sp>
        <p:nvSpPr>
          <p:cNvPr id="17" name="Rectángulo 16"/>
          <p:cNvSpPr/>
          <p:nvPr/>
        </p:nvSpPr>
        <p:spPr>
          <a:xfrm>
            <a:off x="6934191" y="3591110"/>
            <a:ext cx="1911875" cy="3490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a:solidFill>
                  <a:schemeClr val="bg1">
                    <a:lumMod val="50000"/>
                  </a:schemeClr>
                </a:solidFill>
              </a:rPr>
              <a:t>Delimitación de Zona de Trabajo</a:t>
            </a:r>
          </a:p>
        </p:txBody>
      </p:sp>
      <p:pic>
        <p:nvPicPr>
          <p:cNvPr id="18" name="Imagen 17">
            <a:extLst>
              <a:ext uri="{FF2B5EF4-FFF2-40B4-BE49-F238E27FC236}">
                <a16:creationId xmlns:a16="http://schemas.microsoft.com/office/drawing/2014/main" id="{C814F738-910E-4252-A092-1148F71F37AA}"/>
              </a:ext>
            </a:extLst>
          </p:cNvPr>
          <p:cNvPicPr>
            <a:picLocks noChangeAspect="1"/>
          </p:cNvPicPr>
          <p:nvPr/>
        </p:nvPicPr>
        <p:blipFill>
          <a:blip r:embed="rId10" cstate="hqprint">
            <a:duotone>
              <a:schemeClr val="bg2">
                <a:shade val="45000"/>
                <a:satMod val="135000"/>
              </a:schemeClr>
              <a:prstClr val="white"/>
            </a:duotone>
            <a:extLst>
              <a:ext uri="{BEBA8EAE-BF5A-486C-A8C5-ECC9F3942E4B}">
                <a14:imgProps xmlns:a14="http://schemas.microsoft.com/office/drawing/2010/main">
                  <a14:imgLayer r:embed="rId11">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47255" y="116632"/>
            <a:ext cx="1727352" cy="480328"/>
          </a:xfrm>
          <a:prstGeom prst="rect">
            <a:avLst/>
          </a:prstGeom>
        </p:spPr>
      </p:pic>
      <p:sp>
        <p:nvSpPr>
          <p:cNvPr id="19" name="1 Título">
            <a:extLst>
              <a:ext uri="{FF2B5EF4-FFF2-40B4-BE49-F238E27FC236}">
                <a16:creationId xmlns:a16="http://schemas.microsoft.com/office/drawing/2014/main" id="{B6921AAE-DF86-4B6F-BB40-9E0787A25736}"/>
              </a:ext>
            </a:extLst>
          </p:cNvPr>
          <p:cNvSpPr txBox="1">
            <a:spLocks/>
          </p:cNvSpPr>
          <p:nvPr/>
        </p:nvSpPr>
        <p:spPr>
          <a:xfrm>
            <a:off x="4572000" y="266699"/>
            <a:ext cx="4457700" cy="330261"/>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s-PE" sz="2000" b="1">
                <a:solidFill>
                  <a:schemeClr val="bg1">
                    <a:lumMod val="65000"/>
                  </a:schemeClr>
                </a:solidFill>
                <a:latin typeface="Arial" pitchFamily="34" charset="0"/>
                <a:cs typeface="Arial" pitchFamily="34" charset="0"/>
              </a:rPr>
              <a:t>PERMISOS DE INGRESO</a:t>
            </a:r>
          </a:p>
        </p:txBody>
      </p:sp>
    </p:spTree>
    <p:extLst>
      <p:ext uri="{BB962C8B-B14F-4D97-AF65-F5344CB8AC3E}">
        <p14:creationId xmlns:p14="http://schemas.microsoft.com/office/powerpoint/2010/main" val="13516471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8">
            <a:extLst>
              <a:ext uri="{FF2B5EF4-FFF2-40B4-BE49-F238E27FC236}">
                <a16:creationId xmlns:a16="http://schemas.microsoft.com/office/drawing/2014/main" id="{ED093670-3475-D041-847B-8AA2558DD87B}"/>
              </a:ext>
            </a:extLst>
          </p:cNvPr>
          <p:cNvPicPr>
            <a:picLocks noChangeAspect="1"/>
          </p:cNvPicPr>
          <p:nvPr/>
        </p:nvPicPr>
        <p:blipFill>
          <a:blip r:embed="rId2"/>
          <a:stretch>
            <a:fillRect/>
          </a:stretch>
        </p:blipFill>
        <p:spPr>
          <a:xfrm>
            <a:off x="135080" y="101922"/>
            <a:ext cx="1988647" cy="679353"/>
          </a:xfrm>
          <a:prstGeom prst="rect">
            <a:avLst/>
          </a:prstGeom>
        </p:spPr>
      </p:pic>
      <p:sp>
        <p:nvSpPr>
          <p:cNvPr id="7" name="1 Título">
            <a:extLst>
              <a:ext uri="{FF2B5EF4-FFF2-40B4-BE49-F238E27FC236}">
                <a16:creationId xmlns:a16="http://schemas.microsoft.com/office/drawing/2014/main" id="{F8246A3C-2F89-8D4C-BFA5-461163DAA22F}"/>
              </a:ext>
            </a:extLst>
          </p:cNvPr>
          <p:cNvSpPr txBox="1">
            <a:spLocks/>
          </p:cNvSpPr>
          <p:nvPr/>
        </p:nvSpPr>
        <p:spPr>
          <a:xfrm>
            <a:off x="3091634" y="256350"/>
            <a:ext cx="5917285" cy="42593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s-419" sz="2800" b="1" dirty="0">
                <a:solidFill>
                  <a:schemeClr val="tx1">
                    <a:lumMod val="50000"/>
                    <a:lumOff val="50000"/>
                  </a:schemeClr>
                </a:solidFill>
                <a:latin typeface="Arial" panose="020B0604020202020204" pitchFamily="34" charset="0"/>
                <a:cs typeface="Arial" panose="020B0604020202020204" pitchFamily="34" charset="0"/>
              </a:rPr>
              <a:t>Trabajos de Alto Riesgo</a:t>
            </a:r>
            <a:endParaRPr lang="es-PE" sz="2800"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2" name="Picture 8" descr="http://periodico.sena.edu.co/_img/noticias/936_3.JPG">
            <a:extLst>
              <a:ext uri="{FF2B5EF4-FFF2-40B4-BE49-F238E27FC236}">
                <a16:creationId xmlns:a16="http://schemas.microsoft.com/office/drawing/2014/main" id="{6E01AC4B-8CE9-254A-A729-E7A32C123DB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2025" y="1458850"/>
            <a:ext cx="2102103" cy="177330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3" name="Picture 4" descr="http://www.arkiplus.com/wp-content/uploads/2013/08/espacios-confinados.jpg">
            <a:extLst>
              <a:ext uri="{FF2B5EF4-FFF2-40B4-BE49-F238E27FC236}">
                <a16:creationId xmlns:a16="http://schemas.microsoft.com/office/drawing/2014/main" id="{998717BD-49DE-9B4D-9832-D6D685C22F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8158" y="1445306"/>
            <a:ext cx="2700584" cy="180038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9" name="Picture 6" descr="http://www.consultoresenaccion.com.ve/images/servicios/talleres/PermisoTrabCaliente.png">
            <a:extLst>
              <a:ext uri="{FF2B5EF4-FFF2-40B4-BE49-F238E27FC236}">
                <a16:creationId xmlns:a16="http://schemas.microsoft.com/office/drawing/2014/main" id="{B20FF63A-B330-194C-A707-8F0E1C702CC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10809"/>
          <a:stretch/>
        </p:blipFill>
        <p:spPr bwMode="auto">
          <a:xfrm>
            <a:off x="6199332" y="1439321"/>
            <a:ext cx="2682415" cy="178527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1" name="Imagen 10">
            <a:extLst>
              <a:ext uri="{FF2B5EF4-FFF2-40B4-BE49-F238E27FC236}">
                <a16:creationId xmlns:a16="http://schemas.microsoft.com/office/drawing/2014/main" id="{D7F85BD1-7249-224E-A50B-86EC902AC32E}"/>
              </a:ext>
            </a:extLst>
          </p:cNvPr>
          <p:cNvPicPr>
            <a:picLocks noChangeAspect="1"/>
          </p:cNvPicPr>
          <p:nvPr/>
        </p:nvPicPr>
        <p:blipFill>
          <a:blip r:embed="rId6"/>
          <a:stretch>
            <a:fillRect/>
          </a:stretch>
        </p:blipFill>
        <p:spPr>
          <a:xfrm>
            <a:off x="353538" y="3920984"/>
            <a:ext cx="2692375" cy="1785276"/>
          </a:xfrm>
          <a:prstGeom prst="rect">
            <a:avLst/>
          </a:prstGeom>
          <a:ln>
            <a:noFill/>
          </a:ln>
          <a:effectLst>
            <a:outerShdw blurRad="190500" algn="tl" rotWithShape="0">
              <a:srgbClr val="000000">
                <a:alpha val="70000"/>
              </a:srgbClr>
            </a:outerShdw>
          </a:effectLst>
        </p:spPr>
      </p:pic>
      <p:pic>
        <p:nvPicPr>
          <p:cNvPr id="13" name="Imagen 12">
            <a:extLst>
              <a:ext uri="{FF2B5EF4-FFF2-40B4-BE49-F238E27FC236}">
                <a16:creationId xmlns:a16="http://schemas.microsoft.com/office/drawing/2014/main" id="{C3E04C66-9D72-D64E-BEBD-F3500633D05C}"/>
              </a:ext>
            </a:extLst>
          </p:cNvPr>
          <p:cNvPicPr>
            <a:picLocks noChangeAspect="1"/>
          </p:cNvPicPr>
          <p:nvPr/>
        </p:nvPicPr>
        <p:blipFill>
          <a:blip r:embed="rId7"/>
          <a:stretch>
            <a:fillRect/>
          </a:stretch>
        </p:blipFill>
        <p:spPr>
          <a:xfrm>
            <a:off x="3228158" y="3913427"/>
            <a:ext cx="2700584" cy="1800389"/>
          </a:xfrm>
          <a:prstGeom prst="rect">
            <a:avLst/>
          </a:prstGeom>
          <a:ln>
            <a:noFill/>
          </a:ln>
          <a:effectLst>
            <a:outerShdw blurRad="190500" algn="tl" rotWithShape="0">
              <a:srgbClr val="000000">
                <a:alpha val="70000"/>
              </a:srgbClr>
            </a:outerShdw>
          </a:effectLst>
        </p:spPr>
      </p:pic>
      <p:pic>
        <p:nvPicPr>
          <p:cNvPr id="15" name="Imagen 14">
            <a:extLst>
              <a:ext uri="{FF2B5EF4-FFF2-40B4-BE49-F238E27FC236}">
                <a16:creationId xmlns:a16="http://schemas.microsoft.com/office/drawing/2014/main" id="{765FE793-986A-884E-88B8-78EFE0EADA43}"/>
              </a:ext>
            </a:extLst>
          </p:cNvPr>
          <p:cNvPicPr>
            <a:picLocks noChangeAspect="1"/>
          </p:cNvPicPr>
          <p:nvPr/>
        </p:nvPicPr>
        <p:blipFill rotWithShape="1">
          <a:blip r:embed="rId8"/>
          <a:srcRect l="8454" r="7811"/>
          <a:stretch/>
        </p:blipFill>
        <p:spPr>
          <a:xfrm>
            <a:off x="6790594" y="3920984"/>
            <a:ext cx="1501244" cy="1792832"/>
          </a:xfrm>
          <a:prstGeom prst="rect">
            <a:avLst/>
          </a:prstGeom>
          <a:ln>
            <a:noFill/>
          </a:ln>
          <a:effectLst>
            <a:outerShdw blurRad="190500" algn="tl" rotWithShape="0">
              <a:srgbClr val="000000">
                <a:alpha val="70000"/>
              </a:srgbClr>
            </a:outerShdw>
          </a:effectLst>
        </p:spPr>
      </p:pic>
      <p:sp>
        <p:nvSpPr>
          <p:cNvPr id="10" name="CuadroTexto 9">
            <a:extLst>
              <a:ext uri="{FF2B5EF4-FFF2-40B4-BE49-F238E27FC236}">
                <a16:creationId xmlns:a16="http://schemas.microsoft.com/office/drawing/2014/main" id="{3751A66B-7EB4-4FBF-9B8B-37211B05EEF9}"/>
              </a:ext>
            </a:extLst>
          </p:cNvPr>
          <p:cNvSpPr txBox="1"/>
          <p:nvPr/>
        </p:nvSpPr>
        <p:spPr>
          <a:xfrm>
            <a:off x="572943" y="3334347"/>
            <a:ext cx="1849250" cy="292388"/>
          </a:xfrm>
          <a:prstGeom prst="rect">
            <a:avLst/>
          </a:prstGeom>
          <a:noFill/>
        </p:spPr>
        <p:txBody>
          <a:bodyPr wrap="square" rtlCol="0">
            <a:spAutoFit/>
          </a:bodyPr>
          <a:lstStyle/>
          <a:p>
            <a:pPr algn="ctr"/>
            <a:r>
              <a:rPr lang="es-ES" sz="1300" b="1" dirty="0"/>
              <a:t>TRABAJO EN ALTURA</a:t>
            </a:r>
          </a:p>
        </p:txBody>
      </p:sp>
      <p:sp>
        <p:nvSpPr>
          <p:cNvPr id="12" name="CuadroTexto 11">
            <a:extLst>
              <a:ext uri="{FF2B5EF4-FFF2-40B4-BE49-F238E27FC236}">
                <a16:creationId xmlns:a16="http://schemas.microsoft.com/office/drawing/2014/main" id="{49D2234E-D153-4F1A-BE3C-93D503F61B9C}"/>
              </a:ext>
            </a:extLst>
          </p:cNvPr>
          <p:cNvSpPr txBox="1"/>
          <p:nvPr/>
        </p:nvSpPr>
        <p:spPr>
          <a:xfrm>
            <a:off x="3228158" y="3319918"/>
            <a:ext cx="2558392" cy="292388"/>
          </a:xfrm>
          <a:prstGeom prst="rect">
            <a:avLst/>
          </a:prstGeom>
          <a:noFill/>
        </p:spPr>
        <p:txBody>
          <a:bodyPr wrap="square" rtlCol="0">
            <a:spAutoFit/>
          </a:bodyPr>
          <a:lstStyle/>
          <a:p>
            <a:pPr algn="ctr"/>
            <a:r>
              <a:rPr lang="es-ES" sz="1300" b="1" dirty="0"/>
              <a:t>TRABAJO EN ESPACIO CONFINADO</a:t>
            </a:r>
          </a:p>
        </p:txBody>
      </p:sp>
      <p:sp>
        <p:nvSpPr>
          <p:cNvPr id="14" name="CuadroTexto 13">
            <a:extLst>
              <a:ext uri="{FF2B5EF4-FFF2-40B4-BE49-F238E27FC236}">
                <a16:creationId xmlns:a16="http://schemas.microsoft.com/office/drawing/2014/main" id="{D123BCF9-00E5-4A6A-930B-FA692D50E4DF}"/>
              </a:ext>
            </a:extLst>
          </p:cNvPr>
          <p:cNvSpPr txBox="1"/>
          <p:nvPr/>
        </p:nvSpPr>
        <p:spPr>
          <a:xfrm>
            <a:off x="6261343" y="3334347"/>
            <a:ext cx="2558392" cy="292388"/>
          </a:xfrm>
          <a:prstGeom prst="rect">
            <a:avLst/>
          </a:prstGeom>
          <a:noFill/>
        </p:spPr>
        <p:txBody>
          <a:bodyPr wrap="square" rtlCol="0">
            <a:spAutoFit/>
          </a:bodyPr>
          <a:lstStyle/>
          <a:p>
            <a:pPr algn="ctr"/>
            <a:r>
              <a:rPr lang="es-ES" sz="1300" b="1" dirty="0"/>
              <a:t>TRABAJO EN CALIENTE</a:t>
            </a:r>
          </a:p>
        </p:txBody>
      </p:sp>
      <p:sp>
        <p:nvSpPr>
          <p:cNvPr id="16" name="CuadroTexto 15">
            <a:extLst>
              <a:ext uri="{FF2B5EF4-FFF2-40B4-BE49-F238E27FC236}">
                <a16:creationId xmlns:a16="http://schemas.microsoft.com/office/drawing/2014/main" id="{D5B701F9-2507-47A3-87E7-CC875D6923A5}"/>
              </a:ext>
            </a:extLst>
          </p:cNvPr>
          <p:cNvSpPr txBox="1"/>
          <p:nvPr/>
        </p:nvSpPr>
        <p:spPr>
          <a:xfrm>
            <a:off x="420529" y="5854315"/>
            <a:ext cx="2558392" cy="292388"/>
          </a:xfrm>
          <a:prstGeom prst="rect">
            <a:avLst/>
          </a:prstGeom>
          <a:noFill/>
        </p:spPr>
        <p:txBody>
          <a:bodyPr wrap="square" rtlCol="0">
            <a:spAutoFit/>
          </a:bodyPr>
          <a:lstStyle/>
          <a:p>
            <a:pPr algn="ctr"/>
            <a:r>
              <a:rPr lang="es-ES" sz="1300" b="1" dirty="0"/>
              <a:t>MATERIALES PELIGROSOS</a:t>
            </a:r>
          </a:p>
        </p:txBody>
      </p:sp>
      <p:sp>
        <p:nvSpPr>
          <p:cNvPr id="17" name="CuadroTexto 16">
            <a:extLst>
              <a:ext uri="{FF2B5EF4-FFF2-40B4-BE49-F238E27FC236}">
                <a16:creationId xmlns:a16="http://schemas.microsoft.com/office/drawing/2014/main" id="{712BE036-869D-4D4B-9BEC-CAA8BEE5DEA0}"/>
              </a:ext>
            </a:extLst>
          </p:cNvPr>
          <p:cNvSpPr txBox="1"/>
          <p:nvPr/>
        </p:nvSpPr>
        <p:spPr>
          <a:xfrm>
            <a:off x="3292804" y="5854315"/>
            <a:ext cx="2558392" cy="292388"/>
          </a:xfrm>
          <a:prstGeom prst="rect">
            <a:avLst/>
          </a:prstGeom>
          <a:noFill/>
        </p:spPr>
        <p:txBody>
          <a:bodyPr wrap="square" rtlCol="0">
            <a:spAutoFit/>
          </a:bodyPr>
          <a:lstStyle/>
          <a:p>
            <a:pPr algn="ctr"/>
            <a:r>
              <a:rPr lang="es-ES" sz="1300" b="1" dirty="0"/>
              <a:t>IZAJE DE CARGAS</a:t>
            </a:r>
          </a:p>
        </p:txBody>
      </p:sp>
      <p:sp>
        <p:nvSpPr>
          <p:cNvPr id="18" name="CuadroTexto 17">
            <a:extLst>
              <a:ext uri="{FF2B5EF4-FFF2-40B4-BE49-F238E27FC236}">
                <a16:creationId xmlns:a16="http://schemas.microsoft.com/office/drawing/2014/main" id="{69FE36C1-664C-40F5-B58E-4ACBF8ED7531}"/>
              </a:ext>
            </a:extLst>
          </p:cNvPr>
          <p:cNvSpPr txBox="1"/>
          <p:nvPr/>
        </p:nvSpPr>
        <p:spPr>
          <a:xfrm>
            <a:off x="6628147" y="5861871"/>
            <a:ext cx="1824783" cy="292388"/>
          </a:xfrm>
          <a:prstGeom prst="rect">
            <a:avLst/>
          </a:prstGeom>
          <a:noFill/>
        </p:spPr>
        <p:txBody>
          <a:bodyPr wrap="square" rtlCol="0">
            <a:spAutoFit/>
          </a:bodyPr>
          <a:lstStyle/>
          <a:p>
            <a:pPr algn="ctr"/>
            <a:r>
              <a:rPr lang="es-ES" sz="1300" b="1" dirty="0"/>
              <a:t>ENERGÍAS PELIGROSAS</a:t>
            </a:r>
          </a:p>
        </p:txBody>
      </p:sp>
    </p:spTree>
    <p:extLst>
      <p:ext uri="{BB962C8B-B14F-4D97-AF65-F5344CB8AC3E}">
        <p14:creationId xmlns:p14="http://schemas.microsoft.com/office/powerpoint/2010/main" val="7153144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AA0000"/>
        </a:solidFill>
        <a:effectLst/>
      </p:bgPr>
    </p:bg>
    <p:spTree>
      <p:nvGrpSpPr>
        <p:cNvPr id="1" name=""/>
        <p:cNvGrpSpPr/>
        <p:nvPr/>
      </p:nvGrpSpPr>
      <p:grpSpPr>
        <a:xfrm>
          <a:off x="0" y="0"/>
          <a:ext cx="0" cy="0"/>
          <a:chOff x="0" y="0"/>
          <a:chExt cx="0" cy="0"/>
        </a:xfrm>
      </p:grpSpPr>
      <p:sp>
        <p:nvSpPr>
          <p:cNvPr id="2" name="Subtítulo 6">
            <a:extLst>
              <a:ext uri="{FF2B5EF4-FFF2-40B4-BE49-F238E27FC236}">
                <a16:creationId xmlns:a16="http://schemas.microsoft.com/office/drawing/2014/main" id="{1DAFC5A3-212B-4CFF-9E1A-A89C28D3DBB2}"/>
              </a:ext>
            </a:extLst>
          </p:cNvPr>
          <p:cNvSpPr txBox="1">
            <a:spLocks/>
          </p:cNvSpPr>
          <p:nvPr/>
        </p:nvSpPr>
        <p:spPr>
          <a:xfrm>
            <a:off x="440478" y="2695580"/>
            <a:ext cx="1933253" cy="133887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PE" sz="9600" dirty="0">
                <a:solidFill>
                  <a:srgbClr val="FFFF00"/>
                </a:solidFill>
              </a:rPr>
              <a:t>06</a:t>
            </a:r>
            <a:endParaRPr lang="x-none" sz="9600" dirty="0">
              <a:solidFill>
                <a:srgbClr val="FFFF00"/>
              </a:solidFill>
              <a:ea typeface="Calibri"/>
              <a:cs typeface="Calibri"/>
            </a:endParaRPr>
          </a:p>
        </p:txBody>
      </p:sp>
      <p:sp>
        <p:nvSpPr>
          <p:cNvPr id="3" name="Título 5">
            <a:extLst>
              <a:ext uri="{FF2B5EF4-FFF2-40B4-BE49-F238E27FC236}">
                <a16:creationId xmlns:a16="http://schemas.microsoft.com/office/drawing/2014/main" id="{52771F28-DEBE-45B5-B466-B5AE86AEB4DF}"/>
              </a:ext>
            </a:extLst>
          </p:cNvPr>
          <p:cNvSpPr txBox="1">
            <a:spLocks/>
          </p:cNvSpPr>
          <p:nvPr/>
        </p:nvSpPr>
        <p:spPr>
          <a:xfrm>
            <a:off x="2123728" y="2636912"/>
            <a:ext cx="7138083" cy="1456211"/>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x-none" sz="3200" b="1">
                <a:solidFill>
                  <a:srgbClr val="FFFFFF"/>
                </a:solidFill>
                <a:latin typeface="Arial" panose="020B0604020202020204" pitchFamily="34" charset="0"/>
                <a:cs typeface="Arial" panose="020B0604020202020204" pitchFamily="34" charset="0"/>
              </a:rPr>
              <a:t>SEÑALES DE SEGURIDAD </a:t>
            </a:r>
            <a:endParaRPr lang="es-PE" sz="3200" b="1">
              <a:solidFill>
                <a:srgbClr val="FFFFFF"/>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CDFE3784-5A4F-416D-8804-BD9FB6C3142A}"/>
              </a:ext>
            </a:extLst>
          </p:cNvPr>
          <p:cNvPicPr>
            <a:picLocks noChangeAspect="1" noChangeArrowheads="1"/>
          </p:cNvPicPr>
          <p:nvPr/>
        </p:nvPicPr>
        <p:blipFill>
          <a:blip r:embed="rId2"/>
          <a:srcRect/>
          <a:stretch>
            <a:fillRect/>
          </a:stretch>
        </p:blipFill>
        <p:spPr bwMode="auto">
          <a:xfrm>
            <a:off x="1995105" y="2799218"/>
            <a:ext cx="61613" cy="1131601"/>
          </a:xfrm>
          <a:prstGeom prst="rect">
            <a:avLst/>
          </a:prstGeom>
          <a:noFill/>
          <a:ln w="9525">
            <a:noFill/>
            <a:miter lim="800000"/>
            <a:headEnd/>
            <a:tailEnd/>
          </a:ln>
          <a:effectLst/>
        </p:spPr>
      </p:pic>
    </p:spTree>
    <p:extLst>
      <p:ext uri="{BB962C8B-B14F-4D97-AF65-F5344CB8AC3E}">
        <p14:creationId xmlns:p14="http://schemas.microsoft.com/office/powerpoint/2010/main" val="385740190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29">
            <a:extLst>
              <a:ext uri="{FF2B5EF4-FFF2-40B4-BE49-F238E27FC236}">
                <a16:creationId xmlns:a16="http://schemas.microsoft.com/office/drawing/2014/main" id="{44059C79-FAE6-48FA-906C-4A6FB34BEFBA}"/>
              </a:ext>
            </a:extLst>
          </p:cNvPr>
          <p:cNvSpPr txBox="1">
            <a:spLocks/>
          </p:cNvSpPr>
          <p:nvPr/>
        </p:nvSpPr>
        <p:spPr>
          <a:xfrm>
            <a:off x="228681" y="800388"/>
            <a:ext cx="3232066" cy="4209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x-none" sz="2400" b="1" dirty="0">
                <a:solidFill>
                  <a:srgbClr val="C00000"/>
                </a:solidFill>
              </a:rPr>
              <a:t>Nuestras Sedes en Perú</a:t>
            </a:r>
            <a:endParaRPr lang="es-PE" sz="2400" b="1" dirty="0">
              <a:solidFill>
                <a:srgbClr val="C00000"/>
              </a:solidFill>
            </a:endParaRPr>
          </a:p>
        </p:txBody>
      </p:sp>
      <p:pic>
        <p:nvPicPr>
          <p:cNvPr id="3" name="Imagen 2">
            <a:extLst>
              <a:ext uri="{FF2B5EF4-FFF2-40B4-BE49-F238E27FC236}">
                <a16:creationId xmlns:a16="http://schemas.microsoft.com/office/drawing/2014/main" id="{1481BDEE-3EBB-49AC-83B7-B98E26416CC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9982"/>
          <a:stretch/>
        </p:blipFill>
        <p:spPr>
          <a:xfrm>
            <a:off x="394349" y="1424730"/>
            <a:ext cx="2498749" cy="2676531"/>
          </a:xfrm>
          <a:prstGeom prst="rect">
            <a:avLst/>
          </a:prstGeom>
          <a:ln w="12700">
            <a:solidFill>
              <a:schemeClr val="tx1"/>
            </a:solidFill>
          </a:ln>
        </p:spPr>
      </p:pic>
      <p:pic>
        <p:nvPicPr>
          <p:cNvPr id="1026" name="Picture 2" descr="Conoce los 5 pisos de oficinas que implementamos para Entel Perú">
            <a:extLst>
              <a:ext uri="{FF2B5EF4-FFF2-40B4-BE49-F238E27FC236}">
                <a16:creationId xmlns:a16="http://schemas.microsoft.com/office/drawing/2014/main" id="{7794638E-60C0-4BDF-BECE-3C1AE228837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913" r="10008"/>
          <a:stretch/>
        </p:blipFill>
        <p:spPr bwMode="auto">
          <a:xfrm>
            <a:off x="6378919" y="1393932"/>
            <a:ext cx="2513450" cy="2728282"/>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
        <p:nvSpPr>
          <p:cNvPr id="8" name="Marcador de texto 29">
            <a:extLst>
              <a:ext uri="{FF2B5EF4-FFF2-40B4-BE49-F238E27FC236}">
                <a16:creationId xmlns:a16="http://schemas.microsoft.com/office/drawing/2014/main" id="{B2E97486-2F40-4415-8AB5-16533D2214E9}"/>
              </a:ext>
            </a:extLst>
          </p:cNvPr>
          <p:cNvSpPr txBox="1">
            <a:spLocks/>
          </p:cNvSpPr>
          <p:nvPr/>
        </p:nvSpPr>
        <p:spPr>
          <a:xfrm>
            <a:off x="1039035" y="4122214"/>
            <a:ext cx="1209379" cy="6197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x-none" sz="1600" b="1">
                <a:solidFill>
                  <a:srgbClr val="C00000"/>
                </a:solidFill>
              </a:rPr>
              <a:t>Planta 1  </a:t>
            </a:r>
            <a:r>
              <a:rPr lang="x-none" sz="1600" b="1">
                <a:solidFill>
                  <a:schemeClr val="tx1">
                    <a:lumMod val="75000"/>
                    <a:lumOff val="25000"/>
                  </a:schemeClr>
                </a:solidFill>
              </a:rPr>
              <a:t>Ate</a:t>
            </a:r>
            <a:endParaRPr lang="es-PE" sz="1600" b="1">
              <a:solidFill>
                <a:schemeClr val="tx1">
                  <a:lumMod val="75000"/>
                  <a:lumOff val="25000"/>
                </a:schemeClr>
              </a:solidFill>
            </a:endParaRPr>
          </a:p>
        </p:txBody>
      </p:sp>
      <p:sp>
        <p:nvSpPr>
          <p:cNvPr id="9" name="Marcador de texto 29">
            <a:extLst>
              <a:ext uri="{FF2B5EF4-FFF2-40B4-BE49-F238E27FC236}">
                <a16:creationId xmlns:a16="http://schemas.microsoft.com/office/drawing/2014/main" id="{0B3D089E-7AC5-4FCC-8C38-A808A38E8690}"/>
              </a:ext>
            </a:extLst>
          </p:cNvPr>
          <p:cNvSpPr txBox="1">
            <a:spLocks/>
          </p:cNvSpPr>
          <p:nvPr/>
        </p:nvSpPr>
        <p:spPr>
          <a:xfrm>
            <a:off x="3857777" y="4111207"/>
            <a:ext cx="1593931" cy="6197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x-none" sz="1600" b="1" dirty="0">
                <a:solidFill>
                  <a:srgbClr val="C00000"/>
                </a:solidFill>
              </a:rPr>
              <a:t>Planta 2 </a:t>
            </a:r>
            <a:r>
              <a:rPr lang="x-none" sz="1600" b="1" dirty="0">
                <a:solidFill>
                  <a:schemeClr val="tx1">
                    <a:lumMod val="75000"/>
                    <a:lumOff val="25000"/>
                  </a:schemeClr>
                </a:solidFill>
              </a:rPr>
              <a:t>Cercado de Lima</a:t>
            </a:r>
            <a:endParaRPr lang="es-PE" sz="1600" b="1" dirty="0">
              <a:solidFill>
                <a:schemeClr val="tx1">
                  <a:lumMod val="75000"/>
                  <a:lumOff val="25000"/>
                </a:schemeClr>
              </a:solidFill>
            </a:endParaRPr>
          </a:p>
        </p:txBody>
      </p:sp>
      <p:sp>
        <p:nvSpPr>
          <p:cNvPr id="10" name="Marcador de texto 29">
            <a:extLst>
              <a:ext uri="{FF2B5EF4-FFF2-40B4-BE49-F238E27FC236}">
                <a16:creationId xmlns:a16="http://schemas.microsoft.com/office/drawing/2014/main" id="{0A0B7355-D580-406D-BC13-A0867CA74707}"/>
              </a:ext>
            </a:extLst>
          </p:cNvPr>
          <p:cNvSpPr txBox="1">
            <a:spLocks/>
          </p:cNvSpPr>
          <p:nvPr/>
        </p:nvSpPr>
        <p:spPr>
          <a:xfrm>
            <a:off x="6378919" y="4111207"/>
            <a:ext cx="2498748" cy="6197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x-none" sz="1600" b="1" dirty="0">
                <a:solidFill>
                  <a:srgbClr val="C00000"/>
                </a:solidFill>
              </a:rPr>
              <a:t>Oficina Administrativa   </a:t>
            </a:r>
            <a:r>
              <a:rPr lang="x-none" sz="1600" b="1" dirty="0">
                <a:solidFill>
                  <a:schemeClr val="tx1">
                    <a:lumMod val="75000"/>
                    <a:lumOff val="25000"/>
                  </a:schemeClr>
                </a:solidFill>
              </a:rPr>
              <a:t>San Isidro</a:t>
            </a:r>
            <a:endParaRPr lang="es-PE" sz="1600" b="1" dirty="0">
              <a:solidFill>
                <a:schemeClr val="tx1">
                  <a:lumMod val="75000"/>
                  <a:lumOff val="25000"/>
                </a:schemeClr>
              </a:solidFill>
            </a:endParaRPr>
          </a:p>
        </p:txBody>
      </p:sp>
      <p:pic>
        <p:nvPicPr>
          <p:cNvPr id="11" name="Imagen 10">
            <a:extLst>
              <a:ext uri="{FF2B5EF4-FFF2-40B4-BE49-F238E27FC236}">
                <a16:creationId xmlns:a16="http://schemas.microsoft.com/office/drawing/2014/main" id="{625A5BDC-A483-4DB1-89C0-F10402E40F0E}"/>
              </a:ext>
            </a:extLst>
          </p:cNvPr>
          <p:cNvPicPr>
            <a:picLocks noChangeAspect="1"/>
          </p:cNvPicPr>
          <p:nvPr/>
        </p:nvPicPr>
        <p:blipFill rotWithShape="1">
          <a:blip r:embed="rId5"/>
          <a:srcRect r="49355"/>
          <a:stretch/>
        </p:blipFill>
        <p:spPr>
          <a:xfrm>
            <a:off x="3405369" y="1393932"/>
            <a:ext cx="2498748" cy="2717275"/>
          </a:xfrm>
          <a:prstGeom prst="rect">
            <a:avLst/>
          </a:prstGeom>
          <a:ln w="12700">
            <a:solidFill>
              <a:schemeClr val="tx1"/>
            </a:solidFill>
          </a:ln>
        </p:spPr>
      </p:pic>
      <p:sp>
        <p:nvSpPr>
          <p:cNvPr id="13" name="Marcador de texto 29">
            <a:extLst>
              <a:ext uri="{FF2B5EF4-FFF2-40B4-BE49-F238E27FC236}">
                <a16:creationId xmlns:a16="http://schemas.microsoft.com/office/drawing/2014/main" id="{44EB6B02-3FFF-4F46-814E-921360B12895}"/>
              </a:ext>
            </a:extLst>
          </p:cNvPr>
          <p:cNvSpPr txBox="1">
            <a:spLocks/>
          </p:cNvSpPr>
          <p:nvPr/>
        </p:nvSpPr>
        <p:spPr>
          <a:xfrm>
            <a:off x="431817" y="4575400"/>
            <a:ext cx="2498749" cy="2506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x-none" sz="1600" b="1">
                <a:solidFill>
                  <a:schemeClr val="bg1">
                    <a:lumMod val="50000"/>
                  </a:schemeClr>
                </a:solidFill>
              </a:rPr>
              <a:t>Av. Santa Rosa 390</a:t>
            </a:r>
            <a:endParaRPr lang="es-PE" sz="1600" b="1">
              <a:solidFill>
                <a:srgbClr val="C00000"/>
              </a:solidFill>
            </a:endParaRPr>
          </a:p>
        </p:txBody>
      </p:sp>
      <p:sp>
        <p:nvSpPr>
          <p:cNvPr id="14" name="Marcador de texto 29">
            <a:extLst>
              <a:ext uri="{FF2B5EF4-FFF2-40B4-BE49-F238E27FC236}">
                <a16:creationId xmlns:a16="http://schemas.microsoft.com/office/drawing/2014/main" id="{0F5EB486-D86E-4369-BF89-A5209CC6BDB1}"/>
              </a:ext>
            </a:extLst>
          </p:cNvPr>
          <p:cNvSpPr txBox="1">
            <a:spLocks/>
          </p:cNvSpPr>
          <p:nvPr/>
        </p:nvSpPr>
        <p:spPr>
          <a:xfrm>
            <a:off x="3416564" y="4564392"/>
            <a:ext cx="2498749" cy="2506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x-none" sz="1600" b="1">
                <a:solidFill>
                  <a:schemeClr val="bg1">
                    <a:lumMod val="50000"/>
                  </a:schemeClr>
                </a:solidFill>
              </a:rPr>
              <a:t>Jr. Ecuador 747</a:t>
            </a:r>
            <a:endParaRPr lang="es-PE" sz="1600" b="1">
              <a:solidFill>
                <a:srgbClr val="C00000"/>
              </a:solidFill>
            </a:endParaRPr>
          </a:p>
        </p:txBody>
      </p:sp>
      <p:sp>
        <p:nvSpPr>
          <p:cNvPr id="15" name="Marcador de texto 29">
            <a:extLst>
              <a:ext uri="{FF2B5EF4-FFF2-40B4-BE49-F238E27FC236}">
                <a16:creationId xmlns:a16="http://schemas.microsoft.com/office/drawing/2014/main" id="{7C5F3BB0-65C5-4ED3-9B32-37EC1BD636C9}"/>
              </a:ext>
            </a:extLst>
          </p:cNvPr>
          <p:cNvSpPr txBox="1">
            <a:spLocks/>
          </p:cNvSpPr>
          <p:nvPr/>
        </p:nvSpPr>
        <p:spPr>
          <a:xfrm>
            <a:off x="6364217" y="4561292"/>
            <a:ext cx="2528152" cy="7411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x-none" sz="1600" b="1" dirty="0">
                <a:solidFill>
                  <a:schemeClr val="bg1">
                    <a:lumMod val="50000"/>
                  </a:schemeClr>
                </a:solidFill>
              </a:rPr>
              <a:t>Av. Rep. De Colombia 791</a:t>
            </a:r>
            <a:r>
              <a:rPr lang="es-PE" sz="1600" b="1" dirty="0">
                <a:solidFill>
                  <a:srgbClr val="C00000"/>
                </a:solidFill>
              </a:rPr>
              <a:t>  </a:t>
            </a:r>
            <a:r>
              <a:rPr lang="es-PE" sz="1600" b="1" dirty="0">
                <a:solidFill>
                  <a:schemeClr val="bg1">
                    <a:lumMod val="50000"/>
                  </a:schemeClr>
                </a:solidFill>
              </a:rPr>
              <a:t>Edificio Plaza Republica Piso 10</a:t>
            </a:r>
            <a:endParaRPr lang="x-none" sz="1600" b="1" dirty="0">
              <a:solidFill>
                <a:schemeClr val="bg1">
                  <a:lumMod val="50000"/>
                </a:schemeClr>
              </a:solidFill>
            </a:endParaRPr>
          </a:p>
        </p:txBody>
      </p:sp>
      <p:pic>
        <p:nvPicPr>
          <p:cNvPr id="18" name="Imagen 17">
            <a:extLst>
              <a:ext uri="{FF2B5EF4-FFF2-40B4-BE49-F238E27FC236}">
                <a16:creationId xmlns:a16="http://schemas.microsoft.com/office/drawing/2014/main" id="{C814F738-910E-4252-A092-1148F71F37AA}"/>
              </a:ext>
            </a:extLst>
          </p:cNvPr>
          <p:cNvPicPr>
            <a:picLocks noChangeAspect="1"/>
          </p:cNvPicPr>
          <p:nvPr/>
        </p:nvPicPr>
        <p:blipFill>
          <a:blip r:embed="rId6" cstate="hqprint">
            <a:duotone>
              <a:schemeClr val="bg2">
                <a:shade val="45000"/>
                <a:satMod val="135000"/>
              </a:schemeClr>
              <a:prstClr val="white"/>
            </a:duotone>
            <a:extLst>
              <a:ext uri="{BEBA8EAE-BF5A-486C-A8C5-ECC9F3942E4B}">
                <a14:imgProps xmlns:a14="http://schemas.microsoft.com/office/drawing/2010/main">
                  <a14:imgLayer r:embed="rId7">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47255" y="116632"/>
            <a:ext cx="1727352" cy="480328"/>
          </a:xfrm>
          <a:prstGeom prst="rect">
            <a:avLst/>
          </a:prstGeom>
        </p:spPr>
      </p:pic>
      <p:pic>
        <p:nvPicPr>
          <p:cNvPr id="2" name="Picture 2">
            <a:extLst>
              <a:ext uri="{FF2B5EF4-FFF2-40B4-BE49-F238E27FC236}">
                <a16:creationId xmlns:a16="http://schemas.microsoft.com/office/drawing/2014/main" id="{AC62CA54-E853-E2B9-8633-82D44A5C54C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6495" y="5015572"/>
            <a:ext cx="2867738" cy="1615627"/>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
        <p:nvSpPr>
          <p:cNvPr id="5" name="Marcador de texto 29">
            <a:extLst>
              <a:ext uri="{FF2B5EF4-FFF2-40B4-BE49-F238E27FC236}">
                <a16:creationId xmlns:a16="http://schemas.microsoft.com/office/drawing/2014/main" id="{E5817A12-7FBB-2643-DDEC-E26A0A8D1903}"/>
              </a:ext>
            </a:extLst>
          </p:cNvPr>
          <p:cNvSpPr txBox="1">
            <a:spLocks/>
          </p:cNvSpPr>
          <p:nvPr/>
        </p:nvSpPr>
        <p:spPr>
          <a:xfrm>
            <a:off x="3695149" y="5464068"/>
            <a:ext cx="2498748" cy="6197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ES" sz="1600" b="1" dirty="0">
                <a:solidFill>
                  <a:srgbClr val="C00000"/>
                </a:solidFill>
              </a:rPr>
              <a:t>Almacén externo – Aldea 7 </a:t>
            </a:r>
            <a:r>
              <a:rPr lang="es-ES" sz="1600" b="1" dirty="0">
                <a:solidFill>
                  <a:schemeClr val="tx1">
                    <a:lumMod val="75000"/>
                    <a:lumOff val="25000"/>
                  </a:schemeClr>
                </a:solidFill>
              </a:rPr>
              <a:t>Villa el Salvador</a:t>
            </a:r>
            <a:endParaRPr lang="es-PE" sz="1600" b="1" dirty="0">
              <a:solidFill>
                <a:schemeClr val="tx1">
                  <a:lumMod val="75000"/>
                  <a:lumOff val="25000"/>
                </a:schemeClr>
              </a:solidFill>
            </a:endParaRPr>
          </a:p>
        </p:txBody>
      </p:sp>
      <p:sp>
        <p:nvSpPr>
          <p:cNvPr id="6" name="Marcador de texto 29">
            <a:extLst>
              <a:ext uri="{FF2B5EF4-FFF2-40B4-BE49-F238E27FC236}">
                <a16:creationId xmlns:a16="http://schemas.microsoft.com/office/drawing/2014/main" id="{F966B4D9-8304-EF72-E3EA-05AFBA79F5A5}"/>
              </a:ext>
            </a:extLst>
          </p:cNvPr>
          <p:cNvSpPr txBox="1">
            <a:spLocks/>
          </p:cNvSpPr>
          <p:nvPr/>
        </p:nvSpPr>
        <p:spPr>
          <a:xfrm>
            <a:off x="3695149" y="5465657"/>
            <a:ext cx="2528152" cy="7411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x-none" sz="1600" b="1" dirty="0">
              <a:solidFill>
                <a:schemeClr val="bg1">
                  <a:lumMod val="50000"/>
                </a:schemeClr>
              </a:solidFill>
            </a:endParaRPr>
          </a:p>
        </p:txBody>
      </p:sp>
    </p:spTree>
    <p:extLst>
      <p:ext uri="{BB962C8B-B14F-4D97-AF65-F5344CB8AC3E}">
        <p14:creationId xmlns:p14="http://schemas.microsoft.com/office/powerpoint/2010/main" val="15023250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135080" y="2212974"/>
            <a:ext cx="8798951" cy="3397299"/>
          </a:xfrm>
          <a:prstGeom prst="rect">
            <a:avLst/>
          </a:prstGeom>
        </p:spPr>
      </p:pic>
      <p:sp>
        <p:nvSpPr>
          <p:cNvPr id="16" name="Rectángulo 15">
            <a:extLst>
              <a:ext uri="{FF2B5EF4-FFF2-40B4-BE49-F238E27FC236}">
                <a16:creationId xmlns:a16="http://schemas.microsoft.com/office/drawing/2014/main" id="{DAB4CFE8-C1B8-460C-BD0D-19550A7175B8}"/>
              </a:ext>
            </a:extLst>
          </p:cNvPr>
          <p:cNvSpPr/>
          <p:nvPr/>
        </p:nvSpPr>
        <p:spPr>
          <a:xfrm>
            <a:off x="1007637" y="1374049"/>
            <a:ext cx="7400259" cy="7268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511">
                <a:solidFill>
                  <a:schemeClr val="bg1">
                    <a:lumMod val="50000"/>
                  </a:schemeClr>
                </a:solidFill>
                <a:cs typeface="Arial" panose="020B0604020202020204" pitchFamily="34" charset="0"/>
              </a:rPr>
              <a:t>Son aquellas que combinan una forma geométrica, un color y un símbolo grafico para proporcionar una indicación relativa a la seguridad y la salud en el trabajo.</a:t>
            </a:r>
            <a:endParaRPr lang="es-PE" sz="1511">
              <a:solidFill>
                <a:schemeClr val="bg1">
                  <a:lumMod val="50000"/>
                </a:schemeClr>
              </a:solidFill>
              <a:cs typeface="Arial" panose="020B0604020202020204" pitchFamily="34" charset="0"/>
            </a:endParaRPr>
          </a:p>
        </p:txBody>
      </p:sp>
      <p:sp>
        <p:nvSpPr>
          <p:cNvPr id="18" name="Marcador de texto 29">
            <a:extLst>
              <a:ext uri="{FF2B5EF4-FFF2-40B4-BE49-F238E27FC236}">
                <a16:creationId xmlns:a16="http://schemas.microsoft.com/office/drawing/2014/main" id="{52C0B49C-0655-0D4C-A378-4EC51F14AF59}"/>
              </a:ext>
            </a:extLst>
          </p:cNvPr>
          <p:cNvSpPr txBox="1">
            <a:spLocks/>
          </p:cNvSpPr>
          <p:nvPr/>
        </p:nvSpPr>
        <p:spPr>
          <a:xfrm>
            <a:off x="2054070" y="1035924"/>
            <a:ext cx="5307395" cy="4468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419" sz="2400" b="1">
                <a:solidFill>
                  <a:srgbClr val="C00000"/>
                </a:solidFill>
              </a:rPr>
              <a:t>¿Qué son las señales de seguridad?</a:t>
            </a:r>
            <a:endParaRPr lang="es-PE" sz="2400" b="1">
              <a:solidFill>
                <a:srgbClr val="C00000"/>
              </a:solidFill>
            </a:endParaRPr>
          </a:p>
        </p:txBody>
      </p:sp>
      <p:pic>
        <p:nvPicPr>
          <p:cNvPr id="6" name="Imagen 5"/>
          <p:cNvPicPr>
            <a:picLocks noChangeAspect="1"/>
          </p:cNvPicPr>
          <p:nvPr/>
        </p:nvPicPr>
        <p:blipFill>
          <a:blip r:embed="rId3"/>
          <a:stretch>
            <a:fillRect/>
          </a:stretch>
        </p:blipFill>
        <p:spPr>
          <a:xfrm>
            <a:off x="135080" y="5913763"/>
            <a:ext cx="6289979" cy="831821"/>
          </a:xfrm>
          <a:prstGeom prst="rect">
            <a:avLst/>
          </a:prstGeom>
        </p:spPr>
      </p:pic>
      <p:sp>
        <p:nvSpPr>
          <p:cNvPr id="20" name="Rectángulo 19">
            <a:extLst>
              <a:ext uri="{FF2B5EF4-FFF2-40B4-BE49-F238E27FC236}">
                <a16:creationId xmlns:a16="http://schemas.microsoft.com/office/drawing/2014/main" id="{DAB4CFE8-C1B8-460C-BD0D-19550A7175B8}"/>
              </a:ext>
            </a:extLst>
          </p:cNvPr>
          <p:cNvSpPr/>
          <p:nvPr/>
        </p:nvSpPr>
        <p:spPr>
          <a:xfrm>
            <a:off x="6630653" y="6018764"/>
            <a:ext cx="2388438" cy="7268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200">
                <a:solidFill>
                  <a:schemeClr val="bg1">
                    <a:lumMod val="50000"/>
                  </a:schemeClr>
                </a:solidFill>
                <a:cs typeface="Arial" panose="020B0604020202020204" pitchFamily="34" charset="0"/>
              </a:rPr>
              <a:t>La norma técnica de señales de seguridad, colores, símbolos, formas y dimensiones de las señaléticas es la </a:t>
            </a:r>
            <a:r>
              <a:rPr lang="es-MX" sz="1200" b="1">
                <a:solidFill>
                  <a:schemeClr val="bg1">
                    <a:lumMod val="50000"/>
                  </a:schemeClr>
                </a:solidFill>
                <a:cs typeface="Arial" panose="020B0604020202020204" pitchFamily="34" charset="0"/>
              </a:rPr>
              <a:t>NTP 399.010-1.</a:t>
            </a:r>
            <a:endParaRPr lang="es-PE" sz="1200" b="1">
              <a:solidFill>
                <a:schemeClr val="bg1">
                  <a:lumMod val="50000"/>
                </a:schemeClr>
              </a:solidFill>
              <a:cs typeface="Arial" panose="020B0604020202020204" pitchFamily="34" charset="0"/>
            </a:endParaRPr>
          </a:p>
        </p:txBody>
      </p:sp>
      <p:pic>
        <p:nvPicPr>
          <p:cNvPr id="9" name="Imagen 8">
            <a:extLst>
              <a:ext uri="{FF2B5EF4-FFF2-40B4-BE49-F238E27FC236}">
                <a16:creationId xmlns:a16="http://schemas.microsoft.com/office/drawing/2014/main" id="{C814F738-910E-4252-A092-1148F71F37AA}"/>
              </a:ext>
            </a:extLst>
          </p:cNvPr>
          <p:cNvPicPr>
            <a:picLocks noChangeAspect="1"/>
          </p:cNvPicPr>
          <p:nvPr/>
        </p:nvPicPr>
        <p:blipFill>
          <a:blip r:embed="rId4" cstate="hqprint">
            <a:duotone>
              <a:schemeClr val="bg2">
                <a:shade val="45000"/>
                <a:satMod val="135000"/>
              </a:schemeClr>
              <a:prstClr val="white"/>
            </a:duotone>
            <a:extLst>
              <a:ext uri="{BEBA8EAE-BF5A-486C-A8C5-ECC9F3942E4B}">
                <a14:imgProps xmlns:a14="http://schemas.microsoft.com/office/drawing/2010/main">
                  <a14:imgLayer r:embed="rId5">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47255" y="116632"/>
            <a:ext cx="1727352" cy="480328"/>
          </a:xfrm>
          <a:prstGeom prst="rect">
            <a:avLst/>
          </a:prstGeom>
        </p:spPr>
      </p:pic>
      <p:sp>
        <p:nvSpPr>
          <p:cNvPr id="10" name="1 Título">
            <a:extLst>
              <a:ext uri="{FF2B5EF4-FFF2-40B4-BE49-F238E27FC236}">
                <a16:creationId xmlns:a16="http://schemas.microsoft.com/office/drawing/2014/main" id="{B6921AAE-DF86-4B6F-BB40-9E0787A25736}"/>
              </a:ext>
            </a:extLst>
          </p:cNvPr>
          <p:cNvSpPr txBox="1">
            <a:spLocks/>
          </p:cNvSpPr>
          <p:nvPr/>
        </p:nvSpPr>
        <p:spPr>
          <a:xfrm>
            <a:off x="4572000" y="266699"/>
            <a:ext cx="4457700" cy="330261"/>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s-PE" sz="2000" b="1">
                <a:solidFill>
                  <a:schemeClr val="bg1">
                    <a:lumMod val="65000"/>
                  </a:schemeClr>
                </a:solidFill>
                <a:latin typeface="Arial" pitchFamily="34" charset="0"/>
                <a:cs typeface="Arial" pitchFamily="34" charset="0"/>
              </a:rPr>
              <a:t>PERMISOS DE INGRESO</a:t>
            </a:r>
          </a:p>
        </p:txBody>
      </p:sp>
    </p:spTree>
    <p:extLst>
      <p:ext uri="{BB962C8B-B14F-4D97-AF65-F5344CB8AC3E}">
        <p14:creationId xmlns:p14="http://schemas.microsoft.com/office/powerpoint/2010/main" val="16747955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6E82491-321A-49D7-AEEE-AB26AE46A25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7414" b="4185"/>
          <a:stretch/>
        </p:blipFill>
        <p:spPr>
          <a:xfrm>
            <a:off x="329872" y="1013221"/>
            <a:ext cx="2227007" cy="2327971"/>
          </a:xfrm>
          <a:prstGeom prst="rect">
            <a:avLst/>
          </a:prstGeom>
          <a:ln>
            <a:solidFill>
              <a:schemeClr val="bg1">
                <a:lumMod val="50000"/>
              </a:schemeClr>
            </a:solidFill>
          </a:ln>
        </p:spPr>
      </p:pic>
      <p:pic>
        <p:nvPicPr>
          <p:cNvPr id="7" name="Imagen 6">
            <a:extLst>
              <a:ext uri="{FF2B5EF4-FFF2-40B4-BE49-F238E27FC236}">
                <a16:creationId xmlns:a16="http://schemas.microsoft.com/office/drawing/2014/main" id="{6DA9BC50-6290-41B0-9A8C-564A3BFCE66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0099" b="17130"/>
          <a:stretch/>
        </p:blipFill>
        <p:spPr>
          <a:xfrm>
            <a:off x="6482073" y="1013221"/>
            <a:ext cx="2399283" cy="2327971"/>
          </a:xfrm>
          <a:prstGeom prst="rect">
            <a:avLst/>
          </a:prstGeom>
          <a:ln>
            <a:solidFill>
              <a:schemeClr val="bg1">
                <a:lumMod val="50000"/>
              </a:schemeClr>
            </a:solidFill>
          </a:ln>
        </p:spPr>
      </p:pic>
      <p:pic>
        <p:nvPicPr>
          <p:cNvPr id="9" name="Imagen 8">
            <a:extLst>
              <a:ext uri="{FF2B5EF4-FFF2-40B4-BE49-F238E27FC236}">
                <a16:creationId xmlns:a16="http://schemas.microsoft.com/office/drawing/2014/main" id="{270BC58F-2326-440B-AF76-E521F717337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3011" b="14788"/>
          <a:stretch/>
        </p:blipFill>
        <p:spPr>
          <a:xfrm>
            <a:off x="6309606" y="4091368"/>
            <a:ext cx="2571750" cy="2132889"/>
          </a:xfrm>
          <a:prstGeom prst="rect">
            <a:avLst/>
          </a:prstGeom>
          <a:ln>
            <a:solidFill>
              <a:schemeClr val="bg1">
                <a:lumMod val="50000"/>
              </a:schemeClr>
            </a:solidFill>
          </a:ln>
        </p:spPr>
      </p:pic>
      <p:pic>
        <p:nvPicPr>
          <p:cNvPr id="11" name="Imagen 10">
            <a:extLst>
              <a:ext uri="{FF2B5EF4-FFF2-40B4-BE49-F238E27FC236}">
                <a16:creationId xmlns:a16="http://schemas.microsoft.com/office/drawing/2014/main" id="{15894345-18EF-43D7-9FC9-FF3F395C2F63}"/>
              </a:ext>
            </a:extLst>
          </p:cNvPr>
          <p:cNvPicPr>
            <a:picLocks noChangeAspect="1"/>
          </p:cNvPicPr>
          <p:nvPr/>
        </p:nvPicPr>
        <p:blipFill rotWithShape="1">
          <a:blip r:embed="rId5">
            <a:extLst>
              <a:ext uri="{28A0092B-C50C-407E-A947-70E740481C1C}">
                <a14:useLocalDpi xmlns:a14="http://schemas.microsoft.com/office/drawing/2010/main" val="0"/>
              </a:ext>
            </a:extLst>
          </a:blip>
          <a:srcRect t="40828" b="9029"/>
          <a:stretch/>
        </p:blipFill>
        <p:spPr>
          <a:xfrm>
            <a:off x="329400" y="4091368"/>
            <a:ext cx="5671542" cy="2132889"/>
          </a:xfrm>
          <a:prstGeom prst="rect">
            <a:avLst/>
          </a:prstGeom>
          <a:ln>
            <a:solidFill>
              <a:schemeClr val="bg1">
                <a:lumMod val="50000"/>
              </a:schemeClr>
            </a:solidFill>
          </a:ln>
        </p:spPr>
      </p:pic>
      <p:pic>
        <p:nvPicPr>
          <p:cNvPr id="13" name="Imagen 12">
            <a:extLst>
              <a:ext uri="{FF2B5EF4-FFF2-40B4-BE49-F238E27FC236}">
                <a16:creationId xmlns:a16="http://schemas.microsoft.com/office/drawing/2014/main" id="{302CC361-159D-4AB4-9588-5FC4CD55EE4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31955" b="3448"/>
          <a:stretch/>
        </p:blipFill>
        <p:spPr>
          <a:xfrm>
            <a:off x="3220554" y="1013221"/>
            <a:ext cx="2702892" cy="2327971"/>
          </a:xfrm>
          <a:prstGeom prst="rect">
            <a:avLst/>
          </a:prstGeom>
          <a:ln>
            <a:solidFill>
              <a:schemeClr val="bg1">
                <a:lumMod val="50000"/>
              </a:schemeClr>
            </a:solidFill>
          </a:ln>
        </p:spPr>
      </p:pic>
      <p:sp>
        <p:nvSpPr>
          <p:cNvPr id="16" name="Rectángulo 15">
            <a:extLst>
              <a:ext uri="{FF2B5EF4-FFF2-40B4-BE49-F238E27FC236}">
                <a16:creationId xmlns:a16="http://schemas.microsoft.com/office/drawing/2014/main" id="{1FF91D46-D9C5-4D41-8AE7-7901643D75A8}"/>
              </a:ext>
            </a:extLst>
          </p:cNvPr>
          <p:cNvSpPr/>
          <p:nvPr/>
        </p:nvSpPr>
        <p:spPr>
          <a:xfrm>
            <a:off x="262895" y="3429000"/>
            <a:ext cx="2337260" cy="307777"/>
          </a:xfrm>
          <a:prstGeom prst="rect">
            <a:avLst/>
          </a:prstGeom>
          <a:noFill/>
        </p:spPr>
        <p:txBody>
          <a:bodyPr wrap="square" lIns="91440" tIns="45720" rIns="91440" bIns="45720">
            <a:spAutoFit/>
          </a:bodyPr>
          <a:lstStyle/>
          <a:p>
            <a:pPr algn="ctr"/>
            <a:r>
              <a:rPr lang="es-ES" sz="1400" b="1">
                <a:ln w="0"/>
                <a:solidFill>
                  <a:schemeClr val="tx1">
                    <a:lumMod val="65000"/>
                    <a:lumOff val="35000"/>
                  </a:schemeClr>
                </a:solidFill>
              </a:rPr>
              <a:t>Salidas de Emergencia</a:t>
            </a:r>
            <a:endParaRPr lang="es-ES" sz="1400" cap="none" spc="0">
              <a:ln w="0"/>
              <a:solidFill>
                <a:schemeClr val="tx1">
                  <a:lumMod val="65000"/>
                  <a:lumOff val="35000"/>
                </a:schemeClr>
              </a:solidFill>
            </a:endParaRPr>
          </a:p>
        </p:txBody>
      </p:sp>
      <p:sp>
        <p:nvSpPr>
          <p:cNvPr id="17" name="Rectángulo 16">
            <a:extLst>
              <a:ext uri="{FF2B5EF4-FFF2-40B4-BE49-F238E27FC236}">
                <a16:creationId xmlns:a16="http://schemas.microsoft.com/office/drawing/2014/main" id="{F5D43B2E-811C-4FD3-8FB4-C8E6A5E731DF}"/>
              </a:ext>
            </a:extLst>
          </p:cNvPr>
          <p:cNvSpPr/>
          <p:nvPr/>
        </p:nvSpPr>
        <p:spPr>
          <a:xfrm>
            <a:off x="3379683" y="3422308"/>
            <a:ext cx="2337260" cy="523220"/>
          </a:xfrm>
          <a:prstGeom prst="rect">
            <a:avLst/>
          </a:prstGeom>
          <a:noFill/>
        </p:spPr>
        <p:txBody>
          <a:bodyPr wrap="square" lIns="91440" tIns="45720" rIns="91440" bIns="45720">
            <a:spAutoFit/>
          </a:bodyPr>
          <a:lstStyle/>
          <a:p>
            <a:pPr algn="ctr"/>
            <a:r>
              <a:rPr lang="es-ES" sz="1400" b="1">
                <a:ln w="0"/>
                <a:solidFill>
                  <a:schemeClr val="tx1">
                    <a:lumMod val="65000"/>
                    <a:lumOff val="35000"/>
                  </a:schemeClr>
                </a:solidFill>
              </a:rPr>
              <a:t>Rutas de Transito en Zonas de Riesgo</a:t>
            </a:r>
            <a:endParaRPr lang="es-ES" sz="1400" cap="none" spc="0">
              <a:ln w="0"/>
              <a:solidFill>
                <a:schemeClr val="tx1">
                  <a:lumMod val="65000"/>
                  <a:lumOff val="35000"/>
                </a:schemeClr>
              </a:solidFill>
            </a:endParaRPr>
          </a:p>
        </p:txBody>
      </p:sp>
      <p:sp>
        <p:nvSpPr>
          <p:cNvPr id="18" name="Rectángulo 17">
            <a:extLst>
              <a:ext uri="{FF2B5EF4-FFF2-40B4-BE49-F238E27FC236}">
                <a16:creationId xmlns:a16="http://schemas.microsoft.com/office/drawing/2014/main" id="{55267E0E-7A08-4F7B-9FF2-F29B64EE16C6}"/>
              </a:ext>
            </a:extLst>
          </p:cNvPr>
          <p:cNvSpPr/>
          <p:nvPr/>
        </p:nvSpPr>
        <p:spPr>
          <a:xfrm>
            <a:off x="6426851" y="3422308"/>
            <a:ext cx="2337260" cy="307777"/>
          </a:xfrm>
          <a:prstGeom prst="rect">
            <a:avLst/>
          </a:prstGeom>
          <a:noFill/>
        </p:spPr>
        <p:txBody>
          <a:bodyPr wrap="square" lIns="91440" tIns="45720" rIns="91440" bIns="45720">
            <a:spAutoFit/>
          </a:bodyPr>
          <a:lstStyle/>
          <a:p>
            <a:pPr algn="ctr"/>
            <a:r>
              <a:rPr lang="es-ES" sz="1400" b="1">
                <a:ln w="0"/>
                <a:solidFill>
                  <a:schemeClr val="tx1">
                    <a:lumMod val="65000"/>
                    <a:lumOff val="35000"/>
                  </a:schemeClr>
                </a:solidFill>
              </a:rPr>
              <a:t>Equipos de Emergencia</a:t>
            </a:r>
            <a:endParaRPr lang="es-ES" sz="1400" cap="none" spc="0">
              <a:ln w="0"/>
              <a:solidFill>
                <a:schemeClr val="tx1">
                  <a:lumMod val="65000"/>
                  <a:lumOff val="35000"/>
                </a:schemeClr>
              </a:solidFill>
            </a:endParaRPr>
          </a:p>
        </p:txBody>
      </p:sp>
      <p:sp>
        <p:nvSpPr>
          <p:cNvPr id="19" name="Rectángulo 18">
            <a:extLst>
              <a:ext uri="{FF2B5EF4-FFF2-40B4-BE49-F238E27FC236}">
                <a16:creationId xmlns:a16="http://schemas.microsoft.com/office/drawing/2014/main" id="{59468376-47F9-455B-8215-E71FC1830BB5}"/>
              </a:ext>
            </a:extLst>
          </p:cNvPr>
          <p:cNvSpPr/>
          <p:nvPr/>
        </p:nvSpPr>
        <p:spPr>
          <a:xfrm>
            <a:off x="1905794" y="6268317"/>
            <a:ext cx="2947779" cy="307777"/>
          </a:xfrm>
          <a:prstGeom prst="rect">
            <a:avLst/>
          </a:prstGeom>
          <a:noFill/>
        </p:spPr>
        <p:txBody>
          <a:bodyPr wrap="square" lIns="91440" tIns="45720" rIns="91440" bIns="45720">
            <a:spAutoFit/>
          </a:bodyPr>
          <a:lstStyle/>
          <a:p>
            <a:pPr algn="ctr"/>
            <a:r>
              <a:rPr lang="es-ES" sz="1400" b="1">
                <a:ln w="0"/>
                <a:solidFill>
                  <a:schemeClr val="tx1">
                    <a:lumMod val="65000"/>
                    <a:lumOff val="35000"/>
                  </a:schemeClr>
                </a:solidFill>
              </a:rPr>
              <a:t>Equipos de Lucha Contra Incendios</a:t>
            </a:r>
            <a:endParaRPr lang="es-ES" sz="1400" cap="none" spc="0">
              <a:ln w="0"/>
              <a:solidFill>
                <a:schemeClr val="tx1">
                  <a:lumMod val="65000"/>
                  <a:lumOff val="35000"/>
                </a:schemeClr>
              </a:solidFill>
            </a:endParaRPr>
          </a:p>
        </p:txBody>
      </p:sp>
      <p:sp>
        <p:nvSpPr>
          <p:cNvPr id="20" name="Rectángulo 19">
            <a:extLst>
              <a:ext uri="{FF2B5EF4-FFF2-40B4-BE49-F238E27FC236}">
                <a16:creationId xmlns:a16="http://schemas.microsoft.com/office/drawing/2014/main" id="{661F5573-E801-47DC-BD88-43A68DE98077}"/>
              </a:ext>
            </a:extLst>
          </p:cNvPr>
          <p:cNvSpPr/>
          <p:nvPr/>
        </p:nvSpPr>
        <p:spPr>
          <a:xfrm>
            <a:off x="6426851" y="6247035"/>
            <a:ext cx="2337260" cy="307777"/>
          </a:xfrm>
          <a:prstGeom prst="rect">
            <a:avLst/>
          </a:prstGeom>
          <a:noFill/>
        </p:spPr>
        <p:txBody>
          <a:bodyPr wrap="square" lIns="91440" tIns="45720" rIns="91440" bIns="45720">
            <a:spAutoFit/>
          </a:bodyPr>
          <a:lstStyle/>
          <a:p>
            <a:pPr algn="ctr"/>
            <a:r>
              <a:rPr lang="es-ES" sz="1400" b="1">
                <a:ln w="0"/>
                <a:solidFill>
                  <a:schemeClr val="tx1">
                    <a:lumMod val="65000"/>
                    <a:lumOff val="35000"/>
                  </a:schemeClr>
                </a:solidFill>
              </a:rPr>
              <a:t>Zonas Seguras</a:t>
            </a:r>
            <a:endParaRPr lang="es-ES" sz="1400" cap="none" spc="0">
              <a:ln w="0"/>
              <a:solidFill>
                <a:schemeClr val="tx1">
                  <a:lumMod val="65000"/>
                  <a:lumOff val="35000"/>
                </a:schemeClr>
              </a:solidFill>
            </a:endParaRPr>
          </a:p>
        </p:txBody>
      </p:sp>
      <p:pic>
        <p:nvPicPr>
          <p:cNvPr id="14" name="Imagen 13">
            <a:extLst>
              <a:ext uri="{FF2B5EF4-FFF2-40B4-BE49-F238E27FC236}">
                <a16:creationId xmlns:a16="http://schemas.microsoft.com/office/drawing/2014/main" id="{C814F738-910E-4252-A092-1148F71F37AA}"/>
              </a:ext>
            </a:extLst>
          </p:cNvPr>
          <p:cNvPicPr>
            <a:picLocks noChangeAspect="1"/>
          </p:cNvPicPr>
          <p:nvPr/>
        </p:nvPicPr>
        <p:blipFill>
          <a:blip r:embed="rId7" cstate="hqprint">
            <a:duotone>
              <a:schemeClr val="bg2">
                <a:shade val="45000"/>
                <a:satMod val="135000"/>
              </a:schemeClr>
              <a:prstClr val="white"/>
            </a:duotone>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47255" y="116632"/>
            <a:ext cx="1727352" cy="480328"/>
          </a:xfrm>
          <a:prstGeom prst="rect">
            <a:avLst/>
          </a:prstGeom>
        </p:spPr>
      </p:pic>
      <p:sp>
        <p:nvSpPr>
          <p:cNvPr id="15" name="1 Título">
            <a:extLst>
              <a:ext uri="{FF2B5EF4-FFF2-40B4-BE49-F238E27FC236}">
                <a16:creationId xmlns:a16="http://schemas.microsoft.com/office/drawing/2014/main" id="{B6921AAE-DF86-4B6F-BB40-9E0787A25736}"/>
              </a:ext>
            </a:extLst>
          </p:cNvPr>
          <p:cNvSpPr txBox="1">
            <a:spLocks/>
          </p:cNvSpPr>
          <p:nvPr/>
        </p:nvSpPr>
        <p:spPr>
          <a:xfrm>
            <a:off x="4572000" y="266699"/>
            <a:ext cx="4457700" cy="330261"/>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s-PE" sz="2000" b="1">
                <a:solidFill>
                  <a:schemeClr val="bg1">
                    <a:lumMod val="65000"/>
                  </a:schemeClr>
                </a:solidFill>
                <a:latin typeface="Arial" pitchFamily="34" charset="0"/>
                <a:cs typeface="Arial" pitchFamily="34" charset="0"/>
              </a:rPr>
              <a:t>PERMISOS DE INGRESO</a:t>
            </a:r>
          </a:p>
        </p:txBody>
      </p:sp>
    </p:spTree>
    <p:extLst>
      <p:ext uri="{BB962C8B-B14F-4D97-AF65-F5344CB8AC3E}">
        <p14:creationId xmlns:p14="http://schemas.microsoft.com/office/powerpoint/2010/main" val="21388366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a:extLst>
              <a:ext uri="{FF2B5EF4-FFF2-40B4-BE49-F238E27FC236}">
                <a16:creationId xmlns:a16="http://schemas.microsoft.com/office/drawing/2014/main" id="{F8263047-53FD-4EC2-BFB6-C05B0862A70D}"/>
              </a:ext>
            </a:extLst>
          </p:cNvPr>
          <p:cNvSpPr txBox="1">
            <a:spLocks/>
          </p:cNvSpPr>
          <p:nvPr/>
        </p:nvSpPr>
        <p:spPr>
          <a:xfrm>
            <a:off x="623107" y="710412"/>
            <a:ext cx="7897784" cy="42439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800" b="1">
                <a:solidFill>
                  <a:schemeClr val="accent5">
                    <a:lumMod val="50000"/>
                  </a:schemeClr>
                </a:solidFill>
                <a:latin typeface="Arial" panose="020B0604020202020204" pitchFamily="34" charset="0"/>
                <a:cs typeface="Arial" panose="020B0604020202020204" pitchFamily="34" charset="0"/>
              </a:rPr>
              <a:t>MANTENIMIENTO </a:t>
            </a:r>
          </a:p>
          <a:p>
            <a:pPr algn="ctr"/>
            <a:r>
              <a:rPr lang="es-MX" sz="1800" b="1">
                <a:solidFill>
                  <a:srgbClr val="008A3E"/>
                </a:solidFill>
                <a:latin typeface="Arial" panose="020B0604020202020204" pitchFamily="34" charset="0"/>
                <a:cs typeface="Arial" panose="020B0604020202020204" pitchFamily="34" charset="0"/>
              </a:rPr>
              <a:t>DE LAS ZONAS SEGURAS EXTERNAS</a:t>
            </a:r>
          </a:p>
        </p:txBody>
      </p:sp>
      <p:pic>
        <p:nvPicPr>
          <p:cNvPr id="2" name="Imagen 1"/>
          <p:cNvPicPr>
            <a:picLocks noChangeAspect="1"/>
          </p:cNvPicPr>
          <p:nvPr/>
        </p:nvPicPr>
        <p:blipFill rotWithShape="1">
          <a:blip r:embed="rId2">
            <a:extLst>
              <a:ext uri="{28A0092B-C50C-407E-A947-70E740481C1C}">
                <a14:useLocalDpi xmlns:a14="http://schemas.microsoft.com/office/drawing/2010/main" val="0"/>
              </a:ext>
            </a:extLst>
          </a:blip>
          <a:srcRect t="21755" b="29262"/>
          <a:stretch/>
        </p:blipFill>
        <p:spPr>
          <a:xfrm>
            <a:off x="3320449" y="1431778"/>
            <a:ext cx="2558215" cy="2227692"/>
          </a:xfrm>
          <a:prstGeom prst="rect">
            <a:avLst/>
          </a:prstGeom>
          <a:ln w="19050">
            <a:solidFill>
              <a:srgbClr val="008A3E"/>
            </a:solidFill>
          </a:ln>
        </p:spPr>
      </p:pic>
      <p:pic>
        <p:nvPicPr>
          <p:cNvPr id="7" name="Imagen 6"/>
          <p:cNvPicPr>
            <a:picLocks noChangeAspect="1"/>
          </p:cNvPicPr>
          <p:nvPr/>
        </p:nvPicPr>
        <p:blipFill rotWithShape="1">
          <a:blip r:embed="rId3" cstate="hqprint">
            <a:extLst>
              <a:ext uri="{28A0092B-C50C-407E-A947-70E740481C1C}">
                <a14:useLocalDpi xmlns:a14="http://schemas.microsoft.com/office/drawing/2010/main" val="0"/>
              </a:ext>
            </a:extLst>
          </a:blip>
          <a:srcRect t="17466" b="11135"/>
          <a:stretch/>
        </p:blipFill>
        <p:spPr>
          <a:xfrm>
            <a:off x="6210272" y="1421930"/>
            <a:ext cx="2585817" cy="2227692"/>
          </a:xfrm>
          <a:prstGeom prst="rect">
            <a:avLst/>
          </a:prstGeom>
          <a:ln w="19050">
            <a:solidFill>
              <a:srgbClr val="008A3E"/>
            </a:solidFill>
          </a:ln>
        </p:spPr>
      </p:pic>
      <p:pic>
        <p:nvPicPr>
          <p:cNvPr id="8" name="Imagen 7"/>
          <p:cNvPicPr>
            <a:picLocks noChangeAspect="1"/>
          </p:cNvPicPr>
          <p:nvPr/>
        </p:nvPicPr>
        <p:blipFill rotWithShape="1">
          <a:blip r:embed="rId4">
            <a:extLst>
              <a:ext uri="{28A0092B-C50C-407E-A947-70E740481C1C}">
                <a14:useLocalDpi xmlns:a14="http://schemas.microsoft.com/office/drawing/2010/main" val="0"/>
              </a:ext>
            </a:extLst>
          </a:blip>
          <a:srcRect t="18737" b="15298"/>
          <a:stretch/>
        </p:blipFill>
        <p:spPr>
          <a:xfrm>
            <a:off x="3285512" y="4190314"/>
            <a:ext cx="2571750" cy="2213921"/>
          </a:xfrm>
          <a:prstGeom prst="rect">
            <a:avLst/>
          </a:prstGeom>
          <a:ln w="19050">
            <a:solidFill>
              <a:srgbClr val="008A3E"/>
            </a:solidFill>
          </a:ln>
        </p:spPr>
      </p:pic>
      <p:pic>
        <p:nvPicPr>
          <p:cNvPr id="9" name="Imagen 8"/>
          <p:cNvPicPr>
            <a:picLocks noChangeAspect="1"/>
          </p:cNvPicPr>
          <p:nvPr/>
        </p:nvPicPr>
        <p:blipFill rotWithShape="1">
          <a:blip r:embed="rId5">
            <a:extLst>
              <a:ext uri="{28A0092B-C50C-407E-A947-70E740481C1C}">
                <a14:useLocalDpi xmlns:a14="http://schemas.microsoft.com/office/drawing/2010/main" val="0"/>
              </a:ext>
            </a:extLst>
          </a:blip>
          <a:srcRect t="7411" b="27977"/>
          <a:stretch/>
        </p:blipFill>
        <p:spPr>
          <a:xfrm>
            <a:off x="340205" y="1470239"/>
            <a:ext cx="2585817" cy="2227692"/>
          </a:xfrm>
          <a:prstGeom prst="rect">
            <a:avLst/>
          </a:prstGeom>
          <a:ln w="19050">
            <a:solidFill>
              <a:srgbClr val="008A3E"/>
            </a:solidFill>
          </a:ln>
        </p:spPr>
      </p:pic>
      <p:pic>
        <p:nvPicPr>
          <p:cNvPr id="10" name="Imagen 9"/>
          <p:cNvPicPr>
            <a:picLocks noChangeAspect="1"/>
          </p:cNvPicPr>
          <p:nvPr/>
        </p:nvPicPr>
        <p:blipFill rotWithShape="1">
          <a:blip r:embed="rId6">
            <a:extLst>
              <a:ext uri="{28A0092B-C50C-407E-A947-70E740481C1C}">
                <a14:useLocalDpi xmlns:a14="http://schemas.microsoft.com/office/drawing/2010/main" val="0"/>
              </a:ext>
            </a:extLst>
          </a:blip>
          <a:srcRect t="8710" b="22055"/>
          <a:stretch/>
        </p:blipFill>
        <p:spPr>
          <a:xfrm>
            <a:off x="6210273" y="4190314"/>
            <a:ext cx="2585817" cy="2213922"/>
          </a:xfrm>
          <a:prstGeom prst="rect">
            <a:avLst/>
          </a:prstGeom>
          <a:ln w="19050">
            <a:solidFill>
              <a:srgbClr val="008A3E"/>
            </a:solidFill>
          </a:ln>
        </p:spPr>
      </p:pic>
      <p:pic>
        <p:nvPicPr>
          <p:cNvPr id="11" name="Imagen 10"/>
          <p:cNvPicPr>
            <a:picLocks noChangeAspect="1"/>
          </p:cNvPicPr>
          <p:nvPr/>
        </p:nvPicPr>
        <p:blipFill rotWithShape="1">
          <a:blip r:embed="rId7">
            <a:extLst>
              <a:ext uri="{28A0092B-C50C-407E-A947-70E740481C1C}">
                <a14:useLocalDpi xmlns:a14="http://schemas.microsoft.com/office/drawing/2010/main" val="0"/>
              </a:ext>
            </a:extLst>
          </a:blip>
          <a:srcRect l="10890" t="9123" r="6376" b="34035"/>
          <a:stretch/>
        </p:blipFill>
        <p:spPr>
          <a:xfrm>
            <a:off x="340205" y="4190315"/>
            <a:ext cx="2633619" cy="2261936"/>
          </a:xfrm>
          <a:prstGeom prst="rect">
            <a:avLst/>
          </a:prstGeom>
          <a:ln w="19050">
            <a:solidFill>
              <a:srgbClr val="008A3E"/>
            </a:solidFill>
          </a:ln>
        </p:spPr>
      </p:pic>
      <p:sp>
        <p:nvSpPr>
          <p:cNvPr id="12" name="Rectángulo 11"/>
          <p:cNvSpPr/>
          <p:nvPr/>
        </p:nvSpPr>
        <p:spPr>
          <a:xfrm>
            <a:off x="3279089" y="3678250"/>
            <a:ext cx="2599575" cy="3389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a:solidFill>
                  <a:schemeClr val="bg1">
                    <a:lumMod val="50000"/>
                  </a:schemeClr>
                </a:solidFill>
              </a:rPr>
              <a:t>Zona Segura 3</a:t>
            </a:r>
          </a:p>
        </p:txBody>
      </p:sp>
      <p:sp>
        <p:nvSpPr>
          <p:cNvPr id="13" name="Rectángulo 12"/>
          <p:cNvSpPr/>
          <p:nvPr/>
        </p:nvSpPr>
        <p:spPr>
          <a:xfrm>
            <a:off x="340206" y="3706696"/>
            <a:ext cx="2633618" cy="3104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a:solidFill>
                  <a:schemeClr val="bg1">
                    <a:lumMod val="50000"/>
                  </a:schemeClr>
                </a:solidFill>
              </a:rPr>
              <a:t>Zona Segura 1 y 2</a:t>
            </a:r>
          </a:p>
        </p:txBody>
      </p:sp>
      <p:sp>
        <p:nvSpPr>
          <p:cNvPr id="14" name="Rectángulo 13"/>
          <p:cNvSpPr/>
          <p:nvPr/>
        </p:nvSpPr>
        <p:spPr>
          <a:xfrm>
            <a:off x="6183930" y="3649806"/>
            <a:ext cx="2498057" cy="3762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a:solidFill>
                  <a:schemeClr val="bg1">
                    <a:lumMod val="50000"/>
                  </a:schemeClr>
                </a:solidFill>
              </a:rPr>
              <a:t>Zona Segura 4 y 5</a:t>
            </a:r>
          </a:p>
        </p:txBody>
      </p:sp>
      <p:sp>
        <p:nvSpPr>
          <p:cNvPr id="15" name="Rectángulo 14"/>
          <p:cNvSpPr/>
          <p:nvPr/>
        </p:nvSpPr>
        <p:spPr>
          <a:xfrm>
            <a:off x="340205" y="6452252"/>
            <a:ext cx="2633619" cy="290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a:solidFill>
                  <a:schemeClr val="bg1">
                    <a:lumMod val="50000"/>
                  </a:schemeClr>
                </a:solidFill>
              </a:rPr>
              <a:t>Zona Segura 6, 7 y 8</a:t>
            </a:r>
          </a:p>
        </p:txBody>
      </p:sp>
      <p:sp>
        <p:nvSpPr>
          <p:cNvPr id="16" name="Rectángulo 15"/>
          <p:cNvSpPr/>
          <p:nvPr/>
        </p:nvSpPr>
        <p:spPr>
          <a:xfrm>
            <a:off x="3279089" y="6426582"/>
            <a:ext cx="2599575" cy="3165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a:solidFill>
                  <a:schemeClr val="bg1">
                    <a:lumMod val="50000"/>
                  </a:schemeClr>
                </a:solidFill>
              </a:rPr>
              <a:t>Zona Segura 9</a:t>
            </a:r>
          </a:p>
        </p:txBody>
      </p:sp>
      <p:sp>
        <p:nvSpPr>
          <p:cNvPr id="17" name="Rectángulo 16"/>
          <p:cNvSpPr/>
          <p:nvPr/>
        </p:nvSpPr>
        <p:spPr>
          <a:xfrm>
            <a:off x="6230289" y="6452251"/>
            <a:ext cx="2565802" cy="2936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a:solidFill>
                  <a:schemeClr val="bg1">
                    <a:lumMod val="50000"/>
                  </a:schemeClr>
                </a:solidFill>
              </a:rPr>
              <a:t>Zona Segura 10</a:t>
            </a:r>
          </a:p>
        </p:txBody>
      </p:sp>
      <p:pic>
        <p:nvPicPr>
          <p:cNvPr id="18" name="Imagen 17">
            <a:extLst>
              <a:ext uri="{FF2B5EF4-FFF2-40B4-BE49-F238E27FC236}">
                <a16:creationId xmlns:a16="http://schemas.microsoft.com/office/drawing/2014/main" id="{C814F738-910E-4252-A092-1148F71F37AA}"/>
              </a:ext>
            </a:extLst>
          </p:cNvPr>
          <p:cNvPicPr>
            <a:picLocks noChangeAspect="1"/>
          </p:cNvPicPr>
          <p:nvPr/>
        </p:nvPicPr>
        <p:blipFill>
          <a:blip r:embed="rId8" cstate="hqprint">
            <a:duotone>
              <a:schemeClr val="bg2">
                <a:shade val="45000"/>
                <a:satMod val="135000"/>
              </a:schemeClr>
              <a:prstClr val="white"/>
            </a:duotone>
            <a:extLst>
              <a:ext uri="{BEBA8EAE-BF5A-486C-A8C5-ECC9F3942E4B}">
                <a14:imgProps xmlns:a14="http://schemas.microsoft.com/office/drawing/2010/main">
                  <a14:imgLayer r:embed="rId9">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47255" y="116632"/>
            <a:ext cx="1727352" cy="480328"/>
          </a:xfrm>
          <a:prstGeom prst="rect">
            <a:avLst/>
          </a:prstGeom>
        </p:spPr>
      </p:pic>
      <p:sp>
        <p:nvSpPr>
          <p:cNvPr id="19" name="1 Título">
            <a:extLst>
              <a:ext uri="{FF2B5EF4-FFF2-40B4-BE49-F238E27FC236}">
                <a16:creationId xmlns:a16="http://schemas.microsoft.com/office/drawing/2014/main" id="{B6921AAE-DF86-4B6F-BB40-9E0787A25736}"/>
              </a:ext>
            </a:extLst>
          </p:cNvPr>
          <p:cNvSpPr txBox="1">
            <a:spLocks/>
          </p:cNvSpPr>
          <p:nvPr/>
        </p:nvSpPr>
        <p:spPr>
          <a:xfrm>
            <a:off x="4572000" y="266699"/>
            <a:ext cx="4457700" cy="330261"/>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s-PE" sz="2000" b="1">
                <a:solidFill>
                  <a:schemeClr val="bg1">
                    <a:lumMod val="65000"/>
                  </a:schemeClr>
                </a:solidFill>
                <a:latin typeface="Arial" pitchFamily="34" charset="0"/>
                <a:cs typeface="Arial" pitchFamily="34" charset="0"/>
              </a:rPr>
              <a:t>PERMISOS DE INGRESO</a:t>
            </a:r>
          </a:p>
        </p:txBody>
      </p:sp>
    </p:spTree>
    <p:extLst>
      <p:ext uri="{BB962C8B-B14F-4D97-AF65-F5344CB8AC3E}">
        <p14:creationId xmlns:p14="http://schemas.microsoft.com/office/powerpoint/2010/main" val="12933729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EE01CBB5-9F95-43F9-852E-814551510E20}"/>
              </a:ext>
            </a:extLst>
          </p:cNvPr>
          <p:cNvPicPr>
            <a:picLocks noChangeAspect="1"/>
          </p:cNvPicPr>
          <p:nvPr/>
        </p:nvPicPr>
        <p:blipFill rotWithShape="1">
          <a:blip r:embed="rId2">
            <a:extLst>
              <a:ext uri="{28A0092B-C50C-407E-A947-70E740481C1C}">
                <a14:useLocalDpi xmlns:a14="http://schemas.microsoft.com/office/drawing/2010/main" val="0"/>
              </a:ext>
            </a:extLst>
          </a:blip>
          <a:srcRect l="13333" t="17452" r="13601" b="11150"/>
          <a:stretch/>
        </p:blipFill>
        <p:spPr>
          <a:xfrm>
            <a:off x="374800" y="1206639"/>
            <a:ext cx="2128571" cy="2773338"/>
          </a:xfrm>
          <a:prstGeom prst="rect">
            <a:avLst/>
          </a:prstGeom>
          <a:ln>
            <a:solidFill>
              <a:schemeClr val="bg1">
                <a:lumMod val="50000"/>
              </a:schemeClr>
            </a:solidFill>
          </a:ln>
        </p:spPr>
      </p:pic>
      <p:pic>
        <p:nvPicPr>
          <p:cNvPr id="7" name="Imagen 6">
            <a:extLst>
              <a:ext uri="{FF2B5EF4-FFF2-40B4-BE49-F238E27FC236}">
                <a16:creationId xmlns:a16="http://schemas.microsoft.com/office/drawing/2014/main" id="{12482B15-1B36-45D3-874A-C336A68BA776}"/>
              </a:ext>
            </a:extLst>
          </p:cNvPr>
          <p:cNvPicPr>
            <a:picLocks noChangeAspect="1"/>
          </p:cNvPicPr>
          <p:nvPr/>
        </p:nvPicPr>
        <p:blipFill rotWithShape="1">
          <a:blip r:embed="rId3">
            <a:extLst>
              <a:ext uri="{28A0092B-C50C-407E-A947-70E740481C1C}">
                <a14:useLocalDpi xmlns:a14="http://schemas.microsoft.com/office/drawing/2010/main" val="0"/>
              </a:ext>
            </a:extLst>
          </a:blip>
          <a:srcRect t="3715" b="984"/>
          <a:stretch/>
        </p:blipFill>
        <p:spPr>
          <a:xfrm>
            <a:off x="3019556" y="1206639"/>
            <a:ext cx="2182564" cy="2773338"/>
          </a:xfrm>
          <a:prstGeom prst="rect">
            <a:avLst/>
          </a:prstGeom>
          <a:ln>
            <a:solidFill>
              <a:schemeClr val="bg1">
                <a:lumMod val="50000"/>
              </a:schemeClr>
            </a:solidFill>
          </a:ln>
        </p:spPr>
      </p:pic>
      <p:pic>
        <p:nvPicPr>
          <p:cNvPr id="11" name="Imagen 10">
            <a:extLst>
              <a:ext uri="{FF2B5EF4-FFF2-40B4-BE49-F238E27FC236}">
                <a16:creationId xmlns:a16="http://schemas.microsoft.com/office/drawing/2014/main" id="{7FB7BF04-DF5D-448A-ACB3-E8240CF43F7F}"/>
              </a:ext>
            </a:extLst>
          </p:cNvPr>
          <p:cNvPicPr>
            <a:picLocks noChangeAspect="1"/>
          </p:cNvPicPr>
          <p:nvPr/>
        </p:nvPicPr>
        <p:blipFill>
          <a:blip r:embed="rId4"/>
          <a:stretch>
            <a:fillRect/>
          </a:stretch>
        </p:blipFill>
        <p:spPr>
          <a:xfrm>
            <a:off x="5779856" y="1177831"/>
            <a:ext cx="2824592" cy="2830954"/>
          </a:xfrm>
          <a:prstGeom prst="rect">
            <a:avLst/>
          </a:prstGeom>
        </p:spPr>
      </p:pic>
      <p:pic>
        <p:nvPicPr>
          <p:cNvPr id="13" name="Imagen 12">
            <a:extLst>
              <a:ext uri="{FF2B5EF4-FFF2-40B4-BE49-F238E27FC236}">
                <a16:creationId xmlns:a16="http://schemas.microsoft.com/office/drawing/2014/main" id="{BC5C0207-21AB-46E7-973F-440062A85F4A}"/>
              </a:ext>
            </a:extLst>
          </p:cNvPr>
          <p:cNvPicPr>
            <a:picLocks noChangeAspect="1"/>
          </p:cNvPicPr>
          <p:nvPr/>
        </p:nvPicPr>
        <p:blipFill>
          <a:blip r:embed="rId5"/>
          <a:stretch>
            <a:fillRect/>
          </a:stretch>
        </p:blipFill>
        <p:spPr>
          <a:xfrm>
            <a:off x="6188409" y="4184104"/>
            <a:ext cx="2007485" cy="2629272"/>
          </a:xfrm>
          <a:prstGeom prst="rect">
            <a:avLst/>
          </a:prstGeom>
        </p:spPr>
      </p:pic>
      <p:sp>
        <p:nvSpPr>
          <p:cNvPr id="14" name="Marcador de texto 29">
            <a:extLst>
              <a:ext uri="{FF2B5EF4-FFF2-40B4-BE49-F238E27FC236}">
                <a16:creationId xmlns:a16="http://schemas.microsoft.com/office/drawing/2014/main" id="{109B6F6A-0F46-4ACA-929C-849DDEEAC14E}"/>
              </a:ext>
            </a:extLst>
          </p:cNvPr>
          <p:cNvSpPr txBox="1">
            <a:spLocks/>
          </p:cNvSpPr>
          <p:nvPr/>
        </p:nvSpPr>
        <p:spPr>
          <a:xfrm>
            <a:off x="614955" y="3983885"/>
            <a:ext cx="1840118" cy="2041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1200" b="1">
                <a:solidFill>
                  <a:schemeClr val="tx2">
                    <a:lumMod val="50000"/>
                  </a:schemeClr>
                </a:solidFill>
              </a:rPr>
              <a:t>Piso Técnico 1 – Planta 1B</a:t>
            </a:r>
          </a:p>
        </p:txBody>
      </p:sp>
      <p:sp>
        <p:nvSpPr>
          <p:cNvPr id="15" name="Marcador de texto 29">
            <a:extLst>
              <a:ext uri="{FF2B5EF4-FFF2-40B4-BE49-F238E27FC236}">
                <a16:creationId xmlns:a16="http://schemas.microsoft.com/office/drawing/2014/main" id="{AC3F18BF-F009-420B-A284-932759281AB5}"/>
              </a:ext>
            </a:extLst>
          </p:cNvPr>
          <p:cNvSpPr txBox="1">
            <a:spLocks/>
          </p:cNvSpPr>
          <p:nvPr/>
        </p:nvSpPr>
        <p:spPr>
          <a:xfrm>
            <a:off x="3249556" y="3986918"/>
            <a:ext cx="1840118" cy="2041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1200" b="1">
                <a:solidFill>
                  <a:schemeClr val="tx2">
                    <a:lumMod val="50000"/>
                  </a:schemeClr>
                </a:solidFill>
              </a:rPr>
              <a:t>Piso Técnico 2 – Planta 1B</a:t>
            </a:r>
          </a:p>
        </p:txBody>
      </p:sp>
      <p:sp>
        <p:nvSpPr>
          <p:cNvPr id="16" name="Marcador de texto 29">
            <a:extLst>
              <a:ext uri="{FF2B5EF4-FFF2-40B4-BE49-F238E27FC236}">
                <a16:creationId xmlns:a16="http://schemas.microsoft.com/office/drawing/2014/main" id="{27214728-C6F4-428C-83E2-F2C906BDCF57}"/>
              </a:ext>
            </a:extLst>
          </p:cNvPr>
          <p:cNvSpPr txBox="1">
            <a:spLocks/>
          </p:cNvSpPr>
          <p:nvPr/>
        </p:nvSpPr>
        <p:spPr>
          <a:xfrm>
            <a:off x="1010931" y="734768"/>
            <a:ext cx="7384457" cy="30525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2000" b="1">
                <a:solidFill>
                  <a:srgbClr val="C00000"/>
                </a:solidFill>
              </a:rPr>
              <a:t>SEÑALIZACION DE SEGURIDAD EN PISOS TECNICOS Y ALMACENES</a:t>
            </a:r>
          </a:p>
        </p:txBody>
      </p:sp>
      <p:pic>
        <p:nvPicPr>
          <p:cNvPr id="6" name="Imagen 5">
            <a:extLst>
              <a:ext uri="{FF2B5EF4-FFF2-40B4-BE49-F238E27FC236}">
                <a16:creationId xmlns:a16="http://schemas.microsoft.com/office/drawing/2014/main" id="{79D56CEB-42FA-4F3A-A3B7-2C29B637558F}"/>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t="13206" b="10685"/>
          <a:stretch/>
        </p:blipFill>
        <p:spPr>
          <a:xfrm>
            <a:off x="414847" y="4373632"/>
            <a:ext cx="2120394" cy="2151712"/>
          </a:xfrm>
          <a:prstGeom prst="rect">
            <a:avLst/>
          </a:prstGeom>
          <a:ln>
            <a:solidFill>
              <a:schemeClr val="bg1">
                <a:lumMod val="50000"/>
              </a:schemeClr>
            </a:solidFill>
          </a:ln>
        </p:spPr>
      </p:pic>
      <p:pic>
        <p:nvPicPr>
          <p:cNvPr id="9" name="Imagen 8">
            <a:extLst>
              <a:ext uri="{FF2B5EF4-FFF2-40B4-BE49-F238E27FC236}">
                <a16:creationId xmlns:a16="http://schemas.microsoft.com/office/drawing/2014/main" id="{7DE3DAD9-55F7-410D-BAFC-26DEEFCDC978}"/>
              </a:ext>
            </a:extLst>
          </p:cNvPr>
          <p:cNvPicPr>
            <a:picLocks noChangeAspect="1"/>
          </p:cNvPicPr>
          <p:nvPr/>
        </p:nvPicPr>
        <p:blipFill rotWithShape="1">
          <a:blip r:embed="rId7" cstate="hqprint">
            <a:extLst>
              <a:ext uri="{28A0092B-C50C-407E-A947-70E740481C1C}">
                <a14:useLocalDpi xmlns:a14="http://schemas.microsoft.com/office/drawing/2010/main" val="0"/>
              </a:ext>
            </a:extLst>
          </a:blip>
          <a:srcRect t="18048" r="4244" b="11151"/>
          <a:stretch/>
        </p:blipFill>
        <p:spPr>
          <a:xfrm>
            <a:off x="3019556" y="4373632"/>
            <a:ext cx="2182564" cy="2151712"/>
          </a:xfrm>
          <a:prstGeom prst="rect">
            <a:avLst/>
          </a:prstGeom>
          <a:ln>
            <a:solidFill>
              <a:schemeClr val="bg1">
                <a:lumMod val="50000"/>
              </a:schemeClr>
            </a:solidFill>
          </a:ln>
        </p:spPr>
      </p:pic>
      <p:sp>
        <p:nvSpPr>
          <p:cNvPr id="17" name="Marcador de texto 29">
            <a:extLst>
              <a:ext uri="{FF2B5EF4-FFF2-40B4-BE49-F238E27FC236}">
                <a16:creationId xmlns:a16="http://schemas.microsoft.com/office/drawing/2014/main" id="{19037338-84A9-41D5-90BC-90EC18BCE1F3}"/>
              </a:ext>
            </a:extLst>
          </p:cNvPr>
          <p:cNvSpPr txBox="1">
            <a:spLocks/>
          </p:cNvSpPr>
          <p:nvPr/>
        </p:nvSpPr>
        <p:spPr>
          <a:xfrm>
            <a:off x="519026" y="6546691"/>
            <a:ext cx="1840118" cy="2041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1200" b="1">
                <a:solidFill>
                  <a:schemeClr val="tx2">
                    <a:lumMod val="50000"/>
                  </a:schemeClr>
                </a:solidFill>
              </a:rPr>
              <a:t>Almacén de Insumos</a:t>
            </a:r>
          </a:p>
        </p:txBody>
      </p:sp>
      <p:sp>
        <p:nvSpPr>
          <p:cNvPr id="18" name="Marcador de texto 29">
            <a:extLst>
              <a:ext uri="{FF2B5EF4-FFF2-40B4-BE49-F238E27FC236}">
                <a16:creationId xmlns:a16="http://schemas.microsoft.com/office/drawing/2014/main" id="{8A8F400A-4D67-4BB4-82A4-D71C1FE3E66E}"/>
              </a:ext>
            </a:extLst>
          </p:cNvPr>
          <p:cNvSpPr txBox="1">
            <a:spLocks/>
          </p:cNvSpPr>
          <p:nvPr/>
        </p:nvSpPr>
        <p:spPr>
          <a:xfrm>
            <a:off x="3190779" y="6546691"/>
            <a:ext cx="1840118" cy="2041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E" sz="1200" b="1">
                <a:solidFill>
                  <a:schemeClr val="tx2">
                    <a:lumMod val="50000"/>
                  </a:schemeClr>
                </a:solidFill>
              </a:rPr>
              <a:t>Almacén de PT</a:t>
            </a:r>
          </a:p>
        </p:txBody>
      </p:sp>
      <p:pic>
        <p:nvPicPr>
          <p:cNvPr id="19" name="Imagen 18">
            <a:extLst>
              <a:ext uri="{FF2B5EF4-FFF2-40B4-BE49-F238E27FC236}">
                <a16:creationId xmlns:a16="http://schemas.microsoft.com/office/drawing/2014/main" id="{C814F738-910E-4252-A092-1148F71F37AA}"/>
              </a:ext>
            </a:extLst>
          </p:cNvPr>
          <p:cNvPicPr>
            <a:picLocks noChangeAspect="1"/>
          </p:cNvPicPr>
          <p:nvPr/>
        </p:nvPicPr>
        <p:blipFill>
          <a:blip r:embed="rId8" cstate="hqprint">
            <a:duotone>
              <a:schemeClr val="bg2">
                <a:shade val="45000"/>
                <a:satMod val="135000"/>
              </a:schemeClr>
              <a:prstClr val="white"/>
            </a:duotone>
            <a:extLst>
              <a:ext uri="{BEBA8EAE-BF5A-486C-A8C5-ECC9F3942E4B}">
                <a14:imgProps xmlns:a14="http://schemas.microsoft.com/office/drawing/2010/main">
                  <a14:imgLayer r:embed="rId9">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47255" y="116632"/>
            <a:ext cx="1727352" cy="480328"/>
          </a:xfrm>
          <a:prstGeom prst="rect">
            <a:avLst/>
          </a:prstGeom>
        </p:spPr>
      </p:pic>
      <p:sp>
        <p:nvSpPr>
          <p:cNvPr id="20" name="1 Título">
            <a:extLst>
              <a:ext uri="{FF2B5EF4-FFF2-40B4-BE49-F238E27FC236}">
                <a16:creationId xmlns:a16="http://schemas.microsoft.com/office/drawing/2014/main" id="{B6921AAE-DF86-4B6F-BB40-9E0787A25736}"/>
              </a:ext>
            </a:extLst>
          </p:cNvPr>
          <p:cNvSpPr txBox="1">
            <a:spLocks/>
          </p:cNvSpPr>
          <p:nvPr/>
        </p:nvSpPr>
        <p:spPr>
          <a:xfrm>
            <a:off x="4572000" y="266699"/>
            <a:ext cx="4457700" cy="330261"/>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s-PE" sz="2000" b="1">
                <a:solidFill>
                  <a:schemeClr val="bg1">
                    <a:lumMod val="65000"/>
                  </a:schemeClr>
                </a:solidFill>
                <a:latin typeface="Arial" pitchFamily="34" charset="0"/>
                <a:cs typeface="Arial" pitchFamily="34" charset="0"/>
              </a:rPr>
              <a:t>PERMISOS DE INGRESO</a:t>
            </a:r>
          </a:p>
        </p:txBody>
      </p:sp>
    </p:spTree>
    <p:extLst>
      <p:ext uri="{BB962C8B-B14F-4D97-AF65-F5344CB8AC3E}">
        <p14:creationId xmlns:p14="http://schemas.microsoft.com/office/powerpoint/2010/main" val="324798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7273B4A1-0723-4CC6-84A6-DF51EBE5DA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980728"/>
            <a:ext cx="3960440" cy="5607702"/>
          </a:xfrm>
          <a:prstGeom prst="rect">
            <a:avLst/>
          </a:prstGeom>
          <a:ln>
            <a:solidFill>
              <a:schemeClr val="bg1">
                <a:lumMod val="50000"/>
              </a:schemeClr>
            </a:solidFill>
          </a:ln>
        </p:spPr>
      </p:pic>
      <p:pic>
        <p:nvPicPr>
          <p:cNvPr id="3" name="Imagen 2">
            <a:extLst>
              <a:ext uri="{FF2B5EF4-FFF2-40B4-BE49-F238E27FC236}">
                <a16:creationId xmlns:a16="http://schemas.microsoft.com/office/drawing/2014/main" id="{83F901BA-2DC8-47A4-B49B-90DD56BA4569}"/>
              </a:ext>
            </a:extLst>
          </p:cNvPr>
          <p:cNvPicPr>
            <a:picLocks noChangeAspect="1"/>
          </p:cNvPicPr>
          <p:nvPr/>
        </p:nvPicPr>
        <p:blipFill rotWithShape="1">
          <a:blip r:embed="rId3">
            <a:extLst>
              <a:ext uri="{28A0092B-C50C-407E-A947-70E740481C1C}">
                <a14:useLocalDpi xmlns:a14="http://schemas.microsoft.com/office/drawing/2010/main" val="0"/>
              </a:ext>
            </a:extLst>
          </a:blip>
          <a:srcRect l="28816" t="11906" r="24210" b="36976"/>
          <a:stretch/>
        </p:blipFill>
        <p:spPr>
          <a:xfrm>
            <a:off x="4460590" y="4498827"/>
            <a:ext cx="1440160" cy="2089602"/>
          </a:xfrm>
          <a:prstGeom prst="rect">
            <a:avLst/>
          </a:prstGeom>
          <a:ln>
            <a:solidFill>
              <a:schemeClr val="bg1">
                <a:lumMod val="50000"/>
              </a:schemeClr>
            </a:solidFill>
          </a:ln>
        </p:spPr>
      </p:pic>
      <p:pic>
        <p:nvPicPr>
          <p:cNvPr id="4" name="Imagen 3">
            <a:extLst>
              <a:ext uri="{FF2B5EF4-FFF2-40B4-BE49-F238E27FC236}">
                <a16:creationId xmlns:a16="http://schemas.microsoft.com/office/drawing/2014/main" id="{D8CE7B69-9EE5-4FF0-8A9B-C660A8773E75}"/>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2138" r="6939" b="11938"/>
          <a:stretch/>
        </p:blipFill>
        <p:spPr>
          <a:xfrm>
            <a:off x="5990760" y="4498825"/>
            <a:ext cx="1440160" cy="2089603"/>
          </a:xfrm>
          <a:prstGeom prst="rect">
            <a:avLst/>
          </a:prstGeom>
          <a:ln>
            <a:solidFill>
              <a:schemeClr val="bg1">
                <a:lumMod val="50000"/>
              </a:schemeClr>
            </a:solidFill>
          </a:ln>
        </p:spPr>
      </p:pic>
      <p:pic>
        <p:nvPicPr>
          <p:cNvPr id="5" name="Imagen 4">
            <a:extLst>
              <a:ext uri="{FF2B5EF4-FFF2-40B4-BE49-F238E27FC236}">
                <a16:creationId xmlns:a16="http://schemas.microsoft.com/office/drawing/2014/main" id="{9BE2760B-B578-40E4-90A3-685CF34931DA}"/>
              </a:ext>
            </a:extLst>
          </p:cNvPr>
          <p:cNvPicPr>
            <a:picLocks noChangeAspect="1"/>
          </p:cNvPicPr>
          <p:nvPr/>
        </p:nvPicPr>
        <p:blipFill rotWithShape="1">
          <a:blip r:embed="rId5">
            <a:extLst>
              <a:ext uri="{28A0092B-C50C-407E-A947-70E740481C1C}">
                <a14:useLocalDpi xmlns:a14="http://schemas.microsoft.com/office/drawing/2010/main" val="0"/>
              </a:ext>
            </a:extLst>
          </a:blip>
          <a:srcRect l="14472" t="7030" r="24139" b="26166"/>
          <a:stretch/>
        </p:blipFill>
        <p:spPr>
          <a:xfrm>
            <a:off x="7520930" y="4498826"/>
            <a:ext cx="1440160" cy="2089603"/>
          </a:xfrm>
          <a:prstGeom prst="rect">
            <a:avLst/>
          </a:prstGeom>
          <a:ln>
            <a:solidFill>
              <a:schemeClr val="bg1">
                <a:lumMod val="50000"/>
              </a:schemeClr>
            </a:solidFill>
          </a:ln>
        </p:spPr>
      </p:pic>
      <p:pic>
        <p:nvPicPr>
          <p:cNvPr id="6" name="Imagen 5">
            <a:extLst>
              <a:ext uri="{FF2B5EF4-FFF2-40B4-BE49-F238E27FC236}">
                <a16:creationId xmlns:a16="http://schemas.microsoft.com/office/drawing/2014/main" id="{AB671347-F103-4FD0-A82D-2004C35427A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93168" y="1602689"/>
            <a:ext cx="2703953" cy="2703953"/>
          </a:xfrm>
          <a:prstGeom prst="rect">
            <a:avLst/>
          </a:prstGeom>
        </p:spPr>
      </p:pic>
      <p:sp>
        <p:nvSpPr>
          <p:cNvPr id="7" name="1 Título">
            <a:extLst>
              <a:ext uri="{FF2B5EF4-FFF2-40B4-BE49-F238E27FC236}">
                <a16:creationId xmlns:a16="http://schemas.microsoft.com/office/drawing/2014/main" id="{18E4F477-DE81-48F0-99CC-83F8059CFB5C}"/>
              </a:ext>
            </a:extLst>
          </p:cNvPr>
          <p:cNvSpPr txBox="1">
            <a:spLocks/>
          </p:cNvSpPr>
          <p:nvPr/>
        </p:nvSpPr>
        <p:spPr>
          <a:xfrm>
            <a:off x="4529200" y="933479"/>
            <a:ext cx="4431890" cy="64807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2000" b="1">
                <a:solidFill>
                  <a:srgbClr val="C00000"/>
                </a:solidFill>
                <a:latin typeface="Arial" panose="020B0604020202020204" pitchFamily="34" charset="0"/>
                <a:cs typeface="Arial" panose="020B0604020202020204" pitchFamily="34" charset="0"/>
              </a:rPr>
              <a:t>“Entre todos nos cuidamos”</a:t>
            </a:r>
          </a:p>
          <a:p>
            <a:pPr algn="ctr"/>
            <a:r>
              <a:rPr lang="es-ES" sz="2000" b="1">
                <a:solidFill>
                  <a:srgbClr val="FFC000"/>
                </a:solidFill>
                <a:latin typeface="Arial" panose="020B0604020202020204" pitchFamily="34" charset="0"/>
                <a:cs typeface="Arial" panose="020B0604020202020204" pitchFamily="34" charset="0"/>
              </a:rPr>
              <a:t>Yo Camino Seguro</a:t>
            </a:r>
            <a:endParaRPr lang="es-PE" sz="2000">
              <a:solidFill>
                <a:srgbClr val="FFC000"/>
              </a:solidFill>
              <a:latin typeface="Arial" panose="020B0604020202020204" pitchFamily="34" charset="0"/>
              <a:cs typeface="Arial" panose="020B0604020202020204" pitchFamily="34" charset="0"/>
            </a:endParaRPr>
          </a:p>
        </p:txBody>
      </p:sp>
      <p:pic>
        <p:nvPicPr>
          <p:cNvPr id="10" name="Imagen 9">
            <a:extLst>
              <a:ext uri="{FF2B5EF4-FFF2-40B4-BE49-F238E27FC236}">
                <a16:creationId xmlns:a16="http://schemas.microsoft.com/office/drawing/2014/main" id="{C814F738-910E-4252-A092-1148F71F37AA}"/>
              </a:ext>
            </a:extLst>
          </p:cNvPr>
          <p:cNvPicPr>
            <a:picLocks noChangeAspect="1"/>
          </p:cNvPicPr>
          <p:nvPr/>
        </p:nvPicPr>
        <p:blipFill>
          <a:blip r:embed="rId7" cstate="hqprint">
            <a:duotone>
              <a:schemeClr val="bg2">
                <a:shade val="45000"/>
                <a:satMod val="135000"/>
              </a:schemeClr>
              <a:prstClr val="white"/>
            </a:duotone>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47255" y="116632"/>
            <a:ext cx="1727352" cy="480328"/>
          </a:xfrm>
          <a:prstGeom prst="rect">
            <a:avLst/>
          </a:prstGeom>
        </p:spPr>
      </p:pic>
      <p:sp>
        <p:nvSpPr>
          <p:cNvPr id="11" name="1 Título">
            <a:extLst>
              <a:ext uri="{FF2B5EF4-FFF2-40B4-BE49-F238E27FC236}">
                <a16:creationId xmlns:a16="http://schemas.microsoft.com/office/drawing/2014/main" id="{B6921AAE-DF86-4B6F-BB40-9E0787A25736}"/>
              </a:ext>
            </a:extLst>
          </p:cNvPr>
          <p:cNvSpPr txBox="1">
            <a:spLocks/>
          </p:cNvSpPr>
          <p:nvPr/>
        </p:nvSpPr>
        <p:spPr>
          <a:xfrm>
            <a:off x="4572000" y="266699"/>
            <a:ext cx="4457700" cy="330261"/>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s-PE" sz="2000" b="1">
                <a:solidFill>
                  <a:schemeClr val="bg1">
                    <a:lumMod val="65000"/>
                  </a:schemeClr>
                </a:solidFill>
                <a:latin typeface="Arial" pitchFamily="34" charset="0"/>
                <a:cs typeface="Arial" pitchFamily="34" charset="0"/>
              </a:rPr>
              <a:t>PERMISOS DE INGRESO</a:t>
            </a:r>
          </a:p>
        </p:txBody>
      </p:sp>
    </p:spTree>
    <p:extLst>
      <p:ext uri="{BB962C8B-B14F-4D97-AF65-F5344CB8AC3E}">
        <p14:creationId xmlns:p14="http://schemas.microsoft.com/office/powerpoint/2010/main" val="2856193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AA0000"/>
        </a:solidFill>
        <a:effectLst/>
      </p:bgPr>
    </p:bg>
    <p:spTree>
      <p:nvGrpSpPr>
        <p:cNvPr id="1" name=""/>
        <p:cNvGrpSpPr/>
        <p:nvPr/>
      </p:nvGrpSpPr>
      <p:grpSpPr>
        <a:xfrm>
          <a:off x="0" y="0"/>
          <a:ext cx="0" cy="0"/>
          <a:chOff x="0" y="0"/>
          <a:chExt cx="0" cy="0"/>
        </a:xfrm>
      </p:grpSpPr>
      <p:sp>
        <p:nvSpPr>
          <p:cNvPr id="2" name="Subtítulo 6">
            <a:extLst>
              <a:ext uri="{FF2B5EF4-FFF2-40B4-BE49-F238E27FC236}">
                <a16:creationId xmlns:a16="http://schemas.microsoft.com/office/drawing/2014/main" id="{1DAFC5A3-212B-4CFF-9E1A-A89C28D3DBB2}"/>
              </a:ext>
            </a:extLst>
          </p:cNvPr>
          <p:cNvSpPr txBox="1">
            <a:spLocks/>
          </p:cNvSpPr>
          <p:nvPr/>
        </p:nvSpPr>
        <p:spPr>
          <a:xfrm>
            <a:off x="440478" y="2695580"/>
            <a:ext cx="1933253" cy="133887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PE" sz="9600" dirty="0">
                <a:solidFill>
                  <a:srgbClr val="FFFF00"/>
                </a:solidFill>
              </a:rPr>
              <a:t>07</a:t>
            </a:r>
            <a:endParaRPr lang="x-none" sz="9600" dirty="0">
              <a:solidFill>
                <a:srgbClr val="FFFF00"/>
              </a:solidFill>
              <a:ea typeface="Calibri"/>
              <a:cs typeface="Calibri"/>
            </a:endParaRPr>
          </a:p>
        </p:txBody>
      </p:sp>
      <p:sp>
        <p:nvSpPr>
          <p:cNvPr id="3" name="Título 5">
            <a:extLst>
              <a:ext uri="{FF2B5EF4-FFF2-40B4-BE49-F238E27FC236}">
                <a16:creationId xmlns:a16="http://schemas.microsoft.com/office/drawing/2014/main" id="{52771F28-DEBE-45B5-B466-B5AE86AEB4DF}"/>
              </a:ext>
            </a:extLst>
          </p:cNvPr>
          <p:cNvSpPr txBox="1">
            <a:spLocks/>
          </p:cNvSpPr>
          <p:nvPr/>
        </p:nvSpPr>
        <p:spPr>
          <a:xfrm>
            <a:off x="2123728" y="2636912"/>
            <a:ext cx="7138083" cy="1456211"/>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x-none" sz="3200" b="1">
                <a:solidFill>
                  <a:srgbClr val="FFFFFF"/>
                </a:solidFill>
                <a:latin typeface="Arial" panose="020B0604020202020204" pitchFamily="34" charset="0"/>
                <a:cs typeface="Arial" panose="020B0604020202020204" pitchFamily="34" charset="0"/>
              </a:rPr>
              <a:t>IDENTIFICACIÓN DE MATERIALES PELIGROSOS</a:t>
            </a:r>
            <a:endParaRPr lang="es-PE" sz="3200" b="1">
              <a:solidFill>
                <a:srgbClr val="FFFFFF"/>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CDFE3784-5A4F-416D-8804-BD9FB6C3142A}"/>
              </a:ext>
            </a:extLst>
          </p:cNvPr>
          <p:cNvPicPr>
            <a:picLocks noChangeAspect="1" noChangeArrowheads="1"/>
          </p:cNvPicPr>
          <p:nvPr/>
        </p:nvPicPr>
        <p:blipFill>
          <a:blip r:embed="rId2"/>
          <a:srcRect/>
          <a:stretch>
            <a:fillRect/>
          </a:stretch>
        </p:blipFill>
        <p:spPr bwMode="auto">
          <a:xfrm>
            <a:off x="1995105" y="2799218"/>
            <a:ext cx="61613" cy="1131601"/>
          </a:xfrm>
          <a:prstGeom prst="rect">
            <a:avLst/>
          </a:prstGeom>
          <a:noFill/>
          <a:ln w="9525">
            <a:noFill/>
            <a:miter lim="800000"/>
            <a:headEnd/>
            <a:tailEnd/>
          </a:ln>
          <a:effectLst/>
        </p:spPr>
      </p:pic>
    </p:spTree>
    <p:extLst>
      <p:ext uri="{BB962C8B-B14F-4D97-AF65-F5344CB8AC3E}">
        <p14:creationId xmlns:p14="http://schemas.microsoft.com/office/powerpoint/2010/main" val="108470205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8">
            <a:extLst>
              <a:ext uri="{FF2B5EF4-FFF2-40B4-BE49-F238E27FC236}">
                <a16:creationId xmlns:a16="http://schemas.microsoft.com/office/drawing/2014/main" id="{ED093670-3475-D041-847B-8AA2558DD87B}"/>
              </a:ext>
            </a:extLst>
          </p:cNvPr>
          <p:cNvPicPr>
            <a:picLocks noChangeAspect="1"/>
          </p:cNvPicPr>
          <p:nvPr/>
        </p:nvPicPr>
        <p:blipFill>
          <a:blip r:embed="rId2"/>
          <a:stretch>
            <a:fillRect/>
          </a:stretch>
        </p:blipFill>
        <p:spPr>
          <a:xfrm>
            <a:off x="135080" y="101922"/>
            <a:ext cx="1988647" cy="679353"/>
          </a:xfrm>
          <a:prstGeom prst="rect">
            <a:avLst/>
          </a:prstGeom>
        </p:spPr>
      </p:pic>
      <p:sp>
        <p:nvSpPr>
          <p:cNvPr id="7" name="1 Título">
            <a:extLst>
              <a:ext uri="{FF2B5EF4-FFF2-40B4-BE49-F238E27FC236}">
                <a16:creationId xmlns:a16="http://schemas.microsoft.com/office/drawing/2014/main" id="{F8246A3C-2F89-8D4C-BFA5-461163DAA22F}"/>
              </a:ext>
            </a:extLst>
          </p:cNvPr>
          <p:cNvSpPr txBox="1">
            <a:spLocks/>
          </p:cNvSpPr>
          <p:nvPr/>
        </p:nvSpPr>
        <p:spPr>
          <a:xfrm>
            <a:off x="2444750" y="256351"/>
            <a:ext cx="6564169" cy="3469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x-none" sz="2800" b="1">
                <a:solidFill>
                  <a:schemeClr val="tx1">
                    <a:lumMod val="50000"/>
                    <a:lumOff val="50000"/>
                  </a:schemeClr>
                </a:solidFill>
                <a:latin typeface="Arial" panose="020B0604020202020204" pitchFamily="34" charset="0"/>
                <a:cs typeface="Arial" panose="020B0604020202020204" pitchFamily="34" charset="0"/>
              </a:rPr>
              <a:t>Sistema Global Armonizado (SGA)</a:t>
            </a:r>
            <a:endParaRPr lang="es-PE" sz="2800">
              <a:solidFill>
                <a:schemeClr val="tx1">
                  <a:lumMod val="50000"/>
                  <a:lumOff val="50000"/>
                </a:schemeClr>
              </a:solidFill>
              <a:latin typeface="Arial" panose="020B0604020202020204" pitchFamily="34" charset="0"/>
              <a:cs typeface="Arial" panose="020B0604020202020204" pitchFamily="34" charset="0"/>
            </a:endParaRPr>
          </a:p>
        </p:txBody>
      </p:sp>
      <p:pic>
        <p:nvPicPr>
          <p:cNvPr id="3" name="il_fi" descr="sistema-globalmente-armonizado">
            <a:extLst>
              <a:ext uri="{FF2B5EF4-FFF2-40B4-BE49-F238E27FC236}">
                <a16:creationId xmlns:a16="http://schemas.microsoft.com/office/drawing/2014/main" id="{8D0479AA-FBB5-5645-9EE1-DC8A4DBB5C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7531" y="1569932"/>
            <a:ext cx="7033344" cy="4498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01508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8">
            <a:extLst>
              <a:ext uri="{FF2B5EF4-FFF2-40B4-BE49-F238E27FC236}">
                <a16:creationId xmlns:a16="http://schemas.microsoft.com/office/drawing/2014/main" id="{ED093670-3475-D041-847B-8AA2558DD87B}"/>
              </a:ext>
            </a:extLst>
          </p:cNvPr>
          <p:cNvPicPr>
            <a:picLocks noChangeAspect="1"/>
          </p:cNvPicPr>
          <p:nvPr/>
        </p:nvPicPr>
        <p:blipFill>
          <a:blip r:embed="rId2"/>
          <a:stretch>
            <a:fillRect/>
          </a:stretch>
        </p:blipFill>
        <p:spPr>
          <a:xfrm>
            <a:off x="135080" y="101922"/>
            <a:ext cx="1988647" cy="679353"/>
          </a:xfrm>
          <a:prstGeom prst="rect">
            <a:avLst/>
          </a:prstGeom>
        </p:spPr>
      </p:pic>
      <p:sp>
        <p:nvSpPr>
          <p:cNvPr id="7" name="1 Título">
            <a:extLst>
              <a:ext uri="{FF2B5EF4-FFF2-40B4-BE49-F238E27FC236}">
                <a16:creationId xmlns:a16="http://schemas.microsoft.com/office/drawing/2014/main" id="{F8246A3C-2F89-8D4C-BFA5-461163DAA22F}"/>
              </a:ext>
            </a:extLst>
          </p:cNvPr>
          <p:cNvSpPr txBox="1">
            <a:spLocks/>
          </p:cNvSpPr>
          <p:nvPr/>
        </p:nvSpPr>
        <p:spPr>
          <a:xfrm>
            <a:off x="3091634" y="256350"/>
            <a:ext cx="5917285" cy="42593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x-none" sz="2800" b="1">
                <a:solidFill>
                  <a:schemeClr val="tx1">
                    <a:lumMod val="50000"/>
                    <a:lumOff val="50000"/>
                  </a:schemeClr>
                </a:solidFill>
                <a:latin typeface="Arial" panose="020B0604020202020204" pitchFamily="34" charset="0"/>
                <a:cs typeface="Arial" panose="020B0604020202020204" pitchFamily="34" charset="0"/>
              </a:rPr>
              <a:t>Rombo NFPA</a:t>
            </a:r>
            <a:endParaRPr lang="es-PE" sz="2800">
              <a:solidFill>
                <a:schemeClr val="tx1">
                  <a:lumMod val="50000"/>
                  <a:lumOff val="50000"/>
                </a:schemeClr>
              </a:solidFill>
              <a:latin typeface="Arial" panose="020B0604020202020204" pitchFamily="34" charset="0"/>
              <a:cs typeface="Arial" panose="020B0604020202020204" pitchFamily="34" charset="0"/>
            </a:endParaRPr>
          </a:p>
        </p:txBody>
      </p:sp>
      <p:pic>
        <p:nvPicPr>
          <p:cNvPr id="4" name="Picture 9" descr="http://www.tarltoninspections.com/yahoo_site_admin/assets/images/NFPA704esp.32281642_std.jpg">
            <a:extLst>
              <a:ext uri="{FF2B5EF4-FFF2-40B4-BE49-F238E27FC236}">
                <a16:creationId xmlns:a16="http://schemas.microsoft.com/office/drawing/2014/main" id="{6D8BBFDB-86DE-614E-A31F-3ACCA564A3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737" y="2674071"/>
            <a:ext cx="3927578" cy="3927579"/>
          </a:xfrm>
          <a:prstGeom prst="roundRect">
            <a:avLst>
              <a:gd name="adj" fmla="val 2567"/>
            </a:avLst>
          </a:prstGeom>
          <a:solidFill>
            <a:srgbClr val="FFFFFF">
              <a:shade val="85000"/>
            </a:srgbClr>
          </a:solidFill>
          <a:ln>
            <a:noFill/>
          </a:ln>
          <a:effectLst/>
        </p:spPr>
      </p:pic>
      <p:sp>
        <p:nvSpPr>
          <p:cNvPr id="10" name="Rectángulo 9">
            <a:extLst>
              <a:ext uri="{FF2B5EF4-FFF2-40B4-BE49-F238E27FC236}">
                <a16:creationId xmlns:a16="http://schemas.microsoft.com/office/drawing/2014/main" id="{4D67AA66-89B2-5849-8CBD-E158005DE8AC}"/>
              </a:ext>
            </a:extLst>
          </p:cNvPr>
          <p:cNvSpPr/>
          <p:nvPr/>
        </p:nvSpPr>
        <p:spPr>
          <a:xfrm>
            <a:off x="179502" y="1581321"/>
            <a:ext cx="4674519" cy="944545"/>
          </a:xfrm>
          <a:prstGeom prst="rect">
            <a:avLst/>
          </a:prstGeom>
          <a:noFill/>
        </p:spPr>
        <p:txBody>
          <a:bodyPr wrap="square" lIns="91440" tIns="45720" rIns="91440" bIns="45720">
            <a:spAutoFit/>
          </a:bodyPr>
          <a:lstStyle/>
          <a:p>
            <a:pPr algn="just"/>
            <a:r>
              <a:rPr lang="es-ES" b="1" cap="none" spc="0">
                <a:ln w="0"/>
                <a:solidFill>
                  <a:schemeClr val="tx1">
                    <a:lumMod val="65000"/>
                    <a:lumOff val="35000"/>
                  </a:schemeClr>
                </a:solidFill>
              </a:rPr>
              <a:t>NFPA 704 </a:t>
            </a:r>
            <a:r>
              <a:rPr lang="es-ES" cap="none" spc="0">
                <a:ln w="0"/>
                <a:solidFill>
                  <a:schemeClr val="tx1">
                    <a:lumMod val="65000"/>
                    <a:lumOff val="35000"/>
                  </a:schemeClr>
                </a:solidFill>
              </a:rPr>
              <a:t>son símbolos en forma de rombo que se utiliza en las instalaciones fijas para alertar al personal del tipo y grado de riesgos</a:t>
            </a:r>
            <a:r>
              <a:rPr lang="x-none" cap="none" spc="0">
                <a:ln w="0"/>
                <a:solidFill>
                  <a:schemeClr val="tx1">
                    <a:lumMod val="65000"/>
                    <a:lumOff val="35000"/>
                  </a:schemeClr>
                </a:solidFill>
              </a:rPr>
              <a:t>.</a:t>
            </a:r>
            <a:endParaRPr lang="es-ES" cap="none" spc="0">
              <a:ln w="0"/>
              <a:solidFill>
                <a:schemeClr val="tx1">
                  <a:lumMod val="65000"/>
                  <a:lumOff val="35000"/>
                </a:schemeClr>
              </a:solidFill>
            </a:endParaRPr>
          </a:p>
        </p:txBody>
      </p:sp>
      <p:pic>
        <p:nvPicPr>
          <p:cNvPr id="12" name="Picture 4" descr="Imagen relacionada">
            <a:extLst>
              <a:ext uri="{FF2B5EF4-FFF2-40B4-BE49-F238E27FC236}">
                <a16:creationId xmlns:a16="http://schemas.microsoft.com/office/drawing/2014/main" id="{51C6686D-C9FA-0247-B612-4281AE10058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348134" y="2715018"/>
            <a:ext cx="1469315" cy="146931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Resultado de imagen para rombo nfpa 704 diesel">
            <a:extLst>
              <a:ext uri="{FF2B5EF4-FFF2-40B4-BE49-F238E27FC236}">
                <a16:creationId xmlns:a16="http://schemas.microsoft.com/office/drawing/2014/main" id="{03B03851-8014-F241-B055-4C46CA998FBC}"/>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7224107" y="2674071"/>
            <a:ext cx="1486023" cy="1486023"/>
          </a:xfrm>
          <a:prstGeom prst="rect">
            <a:avLst/>
          </a:prstGeom>
          <a:noFill/>
          <a:extLst>
            <a:ext uri="{909E8E84-426E-40DD-AFC4-6F175D3DCCD1}">
              <a14:hiddenFill xmlns:a14="http://schemas.microsoft.com/office/drawing/2010/main">
                <a:solidFill>
                  <a:srgbClr val="FFFFFF"/>
                </a:solidFill>
              </a14:hiddenFill>
            </a:ext>
          </a:extLst>
        </p:spPr>
      </p:pic>
      <p:sp>
        <p:nvSpPr>
          <p:cNvPr id="16" name="Rectángulo 15">
            <a:extLst>
              <a:ext uri="{FF2B5EF4-FFF2-40B4-BE49-F238E27FC236}">
                <a16:creationId xmlns:a16="http://schemas.microsoft.com/office/drawing/2014/main" id="{D70885B9-E597-104F-9A8E-1B65BE907B2B}"/>
              </a:ext>
            </a:extLst>
          </p:cNvPr>
          <p:cNvSpPr/>
          <p:nvPr/>
        </p:nvSpPr>
        <p:spPr>
          <a:xfrm>
            <a:off x="5348134" y="4154166"/>
            <a:ext cx="1428596" cy="400110"/>
          </a:xfrm>
          <a:prstGeom prst="rect">
            <a:avLst/>
          </a:prstGeom>
          <a:noFill/>
        </p:spPr>
        <p:txBody>
          <a:bodyPr wrap="square" lIns="91440" tIns="45720" rIns="91440" bIns="45720">
            <a:spAutoFit/>
          </a:bodyPr>
          <a:lstStyle/>
          <a:p>
            <a:pPr algn="ctr"/>
            <a:r>
              <a:rPr lang="es-ES" sz="2000" b="1" cap="none" spc="0">
                <a:ln w="0"/>
                <a:solidFill>
                  <a:schemeClr val="tx1"/>
                </a:solidFill>
              </a:rPr>
              <a:t>Gas Natural</a:t>
            </a:r>
          </a:p>
        </p:txBody>
      </p:sp>
      <p:sp>
        <p:nvSpPr>
          <p:cNvPr id="18" name="Rectángulo 17">
            <a:extLst>
              <a:ext uri="{FF2B5EF4-FFF2-40B4-BE49-F238E27FC236}">
                <a16:creationId xmlns:a16="http://schemas.microsoft.com/office/drawing/2014/main" id="{A2E83210-29E0-6045-A258-4AB5E3BD32FB}"/>
              </a:ext>
            </a:extLst>
          </p:cNvPr>
          <p:cNvSpPr/>
          <p:nvPr/>
        </p:nvSpPr>
        <p:spPr>
          <a:xfrm>
            <a:off x="7558171" y="4154166"/>
            <a:ext cx="833883" cy="400110"/>
          </a:xfrm>
          <a:prstGeom prst="rect">
            <a:avLst/>
          </a:prstGeom>
          <a:noFill/>
        </p:spPr>
        <p:txBody>
          <a:bodyPr wrap="square" lIns="91440" tIns="45720" rIns="91440" bIns="45720">
            <a:spAutoFit/>
          </a:bodyPr>
          <a:lstStyle/>
          <a:p>
            <a:pPr algn="ctr"/>
            <a:r>
              <a:rPr lang="es-ES" sz="2000" b="1" cap="none" spc="0">
                <a:ln w="0"/>
                <a:solidFill>
                  <a:schemeClr val="tx1"/>
                </a:solidFill>
              </a:rPr>
              <a:t>Diésel</a:t>
            </a:r>
          </a:p>
        </p:txBody>
      </p:sp>
      <p:pic>
        <p:nvPicPr>
          <p:cNvPr id="20" name="Imagen 19">
            <a:extLst>
              <a:ext uri="{FF2B5EF4-FFF2-40B4-BE49-F238E27FC236}">
                <a16:creationId xmlns:a16="http://schemas.microsoft.com/office/drawing/2014/main" id="{EDB27242-A327-524B-B0C6-E66E5FB7F693}"/>
              </a:ext>
            </a:extLst>
          </p:cNvPr>
          <p:cNvPicPr>
            <a:picLocks noChangeAspect="1"/>
          </p:cNvPicPr>
          <p:nvPr/>
        </p:nvPicPr>
        <p:blipFill>
          <a:blip r:embed="rId6"/>
          <a:stretch>
            <a:fillRect/>
          </a:stretch>
        </p:blipFill>
        <p:spPr>
          <a:xfrm>
            <a:off x="5403611" y="4673786"/>
            <a:ext cx="1461122" cy="1465775"/>
          </a:xfrm>
          <a:prstGeom prst="rect">
            <a:avLst/>
          </a:prstGeom>
        </p:spPr>
      </p:pic>
      <p:sp>
        <p:nvSpPr>
          <p:cNvPr id="22" name="Rectángulo 21">
            <a:extLst>
              <a:ext uri="{FF2B5EF4-FFF2-40B4-BE49-F238E27FC236}">
                <a16:creationId xmlns:a16="http://schemas.microsoft.com/office/drawing/2014/main" id="{584FD22C-B0D6-EE4B-8E60-B3C92F21A39A}"/>
              </a:ext>
            </a:extLst>
          </p:cNvPr>
          <p:cNvSpPr/>
          <p:nvPr/>
        </p:nvSpPr>
        <p:spPr>
          <a:xfrm>
            <a:off x="5486295" y="6201366"/>
            <a:ext cx="1257395" cy="400110"/>
          </a:xfrm>
          <a:prstGeom prst="rect">
            <a:avLst/>
          </a:prstGeom>
          <a:noFill/>
        </p:spPr>
        <p:txBody>
          <a:bodyPr wrap="square" lIns="91440" tIns="45720" rIns="91440" bIns="45720">
            <a:spAutoFit/>
          </a:bodyPr>
          <a:lstStyle/>
          <a:p>
            <a:pPr algn="ctr"/>
            <a:r>
              <a:rPr lang="es-ES" sz="2000" b="1" cap="none" spc="0">
                <a:ln w="0"/>
                <a:solidFill>
                  <a:schemeClr val="tx1"/>
                </a:solidFill>
              </a:rPr>
              <a:t>Amoniaco</a:t>
            </a:r>
          </a:p>
        </p:txBody>
      </p:sp>
      <p:pic>
        <p:nvPicPr>
          <p:cNvPr id="24" name="Imagen 23">
            <a:extLst>
              <a:ext uri="{FF2B5EF4-FFF2-40B4-BE49-F238E27FC236}">
                <a16:creationId xmlns:a16="http://schemas.microsoft.com/office/drawing/2014/main" id="{E1202FB7-0D64-3C4B-B294-0745AD6769D6}"/>
              </a:ext>
            </a:extLst>
          </p:cNvPr>
          <p:cNvPicPr>
            <a:picLocks noChangeAspect="1"/>
          </p:cNvPicPr>
          <p:nvPr/>
        </p:nvPicPr>
        <p:blipFill>
          <a:blip r:embed="rId7"/>
          <a:stretch>
            <a:fillRect/>
          </a:stretch>
        </p:blipFill>
        <p:spPr>
          <a:xfrm>
            <a:off x="7295742" y="4673786"/>
            <a:ext cx="1443284" cy="1434150"/>
          </a:xfrm>
          <a:prstGeom prst="rect">
            <a:avLst/>
          </a:prstGeom>
        </p:spPr>
      </p:pic>
      <p:sp>
        <p:nvSpPr>
          <p:cNvPr id="26" name="Rectángulo 25">
            <a:extLst>
              <a:ext uri="{FF2B5EF4-FFF2-40B4-BE49-F238E27FC236}">
                <a16:creationId xmlns:a16="http://schemas.microsoft.com/office/drawing/2014/main" id="{7B80A8AC-5159-904C-A3E1-1873926C20B1}"/>
              </a:ext>
            </a:extLst>
          </p:cNvPr>
          <p:cNvSpPr/>
          <p:nvPr/>
        </p:nvSpPr>
        <p:spPr>
          <a:xfrm>
            <a:off x="7428832" y="6210421"/>
            <a:ext cx="1194431" cy="400110"/>
          </a:xfrm>
          <a:prstGeom prst="rect">
            <a:avLst/>
          </a:prstGeom>
          <a:noFill/>
        </p:spPr>
        <p:txBody>
          <a:bodyPr wrap="square" lIns="91440" tIns="45720" rIns="91440" bIns="45720">
            <a:spAutoFit/>
          </a:bodyPr>
          <a:lstStyle/>
          <a:p>
            <a:pPr algn="ctr"/>
            <a:r>
              <a:rPr lang="es-ES" sz="2000" b="1" cap="none" spc="0">
                <a:ln w="0"/>
                <a:solidFill>
                  <a:schemeClr val="tx1"/>
                </a:solidFill>
              </a:rPr>
              <a:t>Acetileno</a:t>
            </a:r>
          </a:p>
        </p:txBody>
      </p:sp>
      <p:sp>
        <p:nvSpPr>
          <p:cNvPr id="79" name="Marcador de texto 29">
            <a:extLst>
              <a:ext uri="{FF2B5EF4-FFF2-40B4-BE49-F238E27FC236}">
                <a16:creationId xmlns:a16="http://schemas.microsoft.com/office/drawing/2014/main" id="{972548C0-B65C-4F42-9268-EA3A3597ABAD}"/>
              </a:ext>
            </a:extLst>
          </p:cNvPr>
          <p:cNvSpPr txBox="1">
            <a:spLocks/>
          </p:cNvSpPr>
          <p:nvPr/>
        </p:nvSpPr>
        <p:spPr>
          <a:xfrm>
            <a:off x="498860" y="1071336"/>
            <a:ext cx="3949455" cy="4109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x-none" sz="2400" b="1">
                <a:solidFill>
                  <a:srgbClr val="FF0000"/>
                </a:solidFill>
              </a:rPr>
              <a:t>¿Qué es el Rombo NFPA 704?</a:t>
            </a:r>
            <a:endParaRPr lang="es-PE" sz="2400" b="1">
              <a:solidFill>
                <a:srgbClr val="FF0000"/>
              </a:solidFill>
            </a:endParaRPr>
          </a:p>
        </p:txBody>
      </p:sp>
      <p:pic>
        <p:nvPicPr>
          <p:cNvPr id="2" name="Picture 4">
            <a:extLst>
              <a:ext uri="{FF2B5EF4-FFF2-40B4-BE49-F238E27FC236}">
                <a16:creationId xmlns:a16="http://schemas.microsoft.com/office/drawing/2014/main" id="{8B6BA5D4-643A-DF45-A1AB-AD86DC4C69C0}"/>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332422" y="1232219"/>
            <a:ext cx="1347051" cy="951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68620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8">
            <a:extLst>
              <a:ext uri="{FF2B5EF4-FFF2-40B4-BE49-F238E27FC236}">
                <a16:creationId xmlns:a16="http://schemas.microsoft.com/office/drawing/2014/main" id="{ED093670-3475-D041-847B-8AA2558DD87B}"/>
              </a:ext>
            </a:extLst>
          </p:cNvPr>
          <p:cNvPicPr>
            <a:picLocks noChangeAspect="1"/>
          </p:cNvPicPr>
          <p:nvPr/>
        </p:nvPicPr>
        <p:blipFill>
          <a:blip r:embed="rId2"/>
          <a:stretch>
            <a:fillRect/>
          </a:stretch>
        </p:blipFill>
        <p:spPr>
          <a:xfrm>
            <a:off x="135080" y="101922"/>
            <a:ext cx="1988647" cy="679353"/>
          </a:xfrm>
          <a:prstGeom prst="rect">
            <a:avLst/>
          </a:prstGeom>
        </p:spPr>
      </p:pic>
      <p:sp>
        <p:nvSpPr>
          <p:cNvPr id="7" name="1 Título">
            <a:extLst>
              <a:ext uri="{FF2B5EF4-FFF2-40B4-BE49-F238E27FC236}">
                <a16:creationId xmlns:a16="http://schemas.microsoft.com/office/drawing/2014/main" id="{F8246A3C-2F89-8D4C-BFA5-461163DAA22F}"/>
              </a:ext>
            </a:extLst>
          </p:cNvPr>
          <p:cNvSpPr txBox="1">
            <a:spLocks/>
          </p:cNvSpPr>
          <p:nvPr/>
        </p:nvSpPr>
        <p:spPr>
          <a:xfrm>
            <a:off x="3091634" y="256350"/>
            <a:ext cx="5917285" cy="42593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x-none" sz="2800" b="1">
                <a:solidFill>
                  <a:schemeClr val="tx1">
                    <a:lumMod val="50000"/>
                    <a:lumOff val="50000"/>
                  </a:schemeClr>
                </a:solidFill>
                <a:latin typeface="Arial" panose="020B0604020202020204" pitchFamily="34" charset="0"/>
                <a:cs typeface="Arial" panose="020B0604020202020204" pitchFamily="34" charset="0"/>
              </a:rPr>
              <a:t>Hojas de Seguridad - MSDS</a:t>
            </a:r>
            <a:endParaRPr lang="es-PE" sz="2800">
              <a:solidFill>
                <a:schemeClr val="tx1">
                  <a:lumMod val="50000"/>
                  <a:lumOff val="50000"/>
                </a:schemeClr>
              </a:solidFill>
              <a:latin typeface="Arial" panose="020B0604020202020204" pitchFamily="34" charset="0"/>
              <a:cs typeface="Arial" panose="020B0604020202020204" pitchFamily="34" charset="0"/>
            </a:endParaRPr>
          </a:p>
        </p:txBody>
      </p:sp>
      <p:pic>
        <p:nvPicPr>
          <p:cNvPr id="2" name="Picture 2" descr="Imagen relacionada">
            <a:extLst>
              <a:ext uri="{FF2B5EF4-FFF2-40B4-BE49-F238E27FC236}">
                <a16:creationId xmlns:a16="http://schemas.microsoft.com/office/drawing/2014/main" id="{54CE292D-6216-BF41-AD1B-B75CE8A2B9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358" y="1146522"/>
            <a:ext cx="2466975" cy="2428875"/>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a:extLst>
              <a:ext uri="{FF2B5EF4-FFF2-40B4-BE49-F238E27FC236}">
                <a16:creationId xmlns:a16="http://schemas.microsoft.com/office/drawing/2014/main" id="{EAF50EB2-DC88-CC4A-8D76-2639C3DBE10F}"/>
              </a:ext>
            </a:extLst>
          </p:cNvPr>
          <p:cNvSpPr/>
          <p:nvPr/>
        </p:nvSpPr>
        <p:spPr>
          <a:xfrm>
            <a:off x="3203848" y="1037520"/>
            <a:ext cx="5400600" cy="1323439"/>
          </a:xfrm>
          <a:prstGeom prst="rect">
            <a:avLst/>
          </a:prstGeom>
          <a:noFill/>
        </p:spPr>
        <p:txBody>
          <a:bodyPr wrap="square" lIns="91440" tIns="45720" rIns="91440" bIns="45720">
            <a:spAutoFit/>
          </a:bodyPr>
          <a:lstStyle/>
          <a:p>
            <a:pPr algn="just"/>
            <a:r>
              <a:rPr lang="es-ES" sz="1600">
                <a:ln w="0"/>
                <a:solidFill>
                  <a:schemeClr val="tx1">
                    <a:lumMod val="65000"/>
                    <a:lumOff val="35000"/>
                  </a:schemeClr>
                </a:solidFill>
              </a:rPr>
              <a:t>Una </a:t>
            </a:r>
            <a:r>
              <a:rPr lang="es-ES" sz="1600" b="1">
                <a:ln w="0"/>
                <a:solidFill>
                  <a:schemeClr val="tx1">
                    <a:lumMod val="65000"/>
                    <a:lumOff val="35000"/>
                  </a:schemeClr>
                </a:solidFill>
              </a:rPr>
              <a:t>Hoja de Seguridad</a:t>
            </a:r>
            <a:r>
              <a:rPr lang="es-ES" sz="1600">
                <a:ln w="0"/>
                <a:solidFill>
                  <a:schemeClr val="tx1">
                    <a:lumMod val="65000"/>
                    <a:lumOff val="35000"/>
                  </a:schemeClr>
                </a:solidFill>
              </a:rPr>
              <a:t> (MSDS) proporciona información básica sobre un material o sustancia química determinada. Esta incluye, entre otros aspectos, las propiedades y riesgos del material, como usarlo de manera segura y que hacer en caso de una </a:t>
            </a:r>
            <a:r>
              <a:rPr lang="es-ES" sz="1600" b="1">
                <a:ln w="0"/>
                <a:solidFill>
                  <a:srgbClr val="339933"/>
                </a:solidFill>
              </a:rPr>
              <a:t>emergencia</a:t>
            </a:r>
            <a:r>
              <a:rPr lang="es-ES" sz="1600">
                <a:ln w="0"/>
                <a:solidFill>
                  <a:schemeClr val="tx1">
                    <a:lumMod val="65000"/>
                    <a:lumOff val="35000"/>
                  </a:schemeClr>
                </a:solidFill>
              </a:rPr>
              <a:t>.</a:t>
            </a:r>
          </a:p>
        </p:txBody>
      </p:sp>
      <p:pic>
        <p:nvPicPr>
          <p:cNvPr id="9" name="Picture 4" descr="Resultado de imagen para hojas de seguridad msds">
            <a:extLst>
              <a:ext uri="{FF2B5EF4-FFF2-40B4-BE49-F238E27FC236}">
                <a16:creationId xmlns:a16="http://schemas.microsoft.com/office/drawing/2014/main" id="{C6C18EF2-177E-A140-91E7-202E8261A7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017" y="3715680"/>
            <a:ext cx="2040517" cy="264067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1" name="Rectángulo 10">
            <a:extLst>
              <a:ext uri="{FF2B5EF4-FFF2-40B4-BE49-F238E27FC236}">
                <a16:creationId xmlns:a16="http://schemas.microsoft.com/office/drawing/2014/main" id="{D649C707-231E-B346-BAA4-E79EEC2D7AAB}"/>
              </a:ext>
            </a:extLst>
          </p:cNvPr>
          <p:cNvSpPr/>
          <p:nvPr/>
        </p:nvSpPr>
        <p:spPr>
          <a:xfrm>
            <a:off x="3209366" y="2333685"/>
            <a:ext cx="5400600" cy="4524315"/>
          </a:xfrm>
          <a:prstGeom prst="rect">
            <a:avLst/>
          </a:prstGeom>
          <a:noFill/>
        </p:spPr>
        <p:txBody>
          <a:bodyPr wrap="square" lIns="91440" tIns="45720" rIns="91440" bIns="45720">
            <a:spAutoFit/>
          </a:bodyPr>
          <a:lstStyle/>
          <a:p>
            <a:pPr algn="just"/>
            <a:r>
              <a:rPr lang="es-ES" sz="1600" b="1">
                <a:ln w="0"/>
                <a:solidFill>
                  <a:schemeClr val="tx2">
                    <a:lumMod val="75000"/>
                  </a:schemeClr>
                </a:solidFill>
              </a:rPr>
              <a:t>Contenido de una MSDS:</a:t>
            </a:r>
          </a:p>
          <a:p>
            <a:pPr algn="just"/>
            <a:endParaRPr lang="es-ES" sz="1600">
              <a:ln w="0"/>
              <a:solidFill>
                <a:schemeClr val="tx1">
                  <a:lumMod val="65000"/>
                  <a:lumOff val="35000"/>
                </a:schemeClr>
              </a:solidFill>
            </a:endParaRPr>
          </a:p>
          <a:p>
            <a:pPr algn="just"/>
            <a:r>
              <a:rPr lang="es-ES" sz="1600">
                <a:ln w="0"/>
                <a:solidFill>
                  <a:schemeClr val="tx1">
                    <a:lumMod val="65000"/>
                    <a:lumOff val="35000"/>
                  </a:schemeClr>
                </a:solidFill>
              </a:rPr>
              <a:t>1.- Identificación de la sustancia.</a:t>
            </a:r>
          </a:p>
          <a:p>
            <a:pPr algn="just"/>
            <a:r>
              <a:rPr lang="es-ES" sz="1600">
                <a:ln w="0"/>
                <a:solidFill>
                  <a:schemeClr val="tx1">
                    <a:lumMod val="65000"/>
                    <a:lumOff val="35000"/>
                  </a:schemeClr>
                </a:solidFill>
              </a:rPr>
              <a:t>2.- Composición o información sobre los componentes.</a:t>
            </a:r>
          </a:p>
          <a:p>
            <a:pPr algn="just"/>
            <a:r>
              <a:rPr lang="es-ES" sz="1600">
                <a:ln w="0"/>
                <a:solidFill>
                  <a:schemeClr val="tx1">
                    <a:lumMod val="65000"/>
                    <a:lumOff val="35000"/>
                  </a:schemeClr>
                </a:solidFill>
              </a:rPr>
              <a:t>3.- </a:t>
            </a:r>
            <a:r>
              <a:rPr lang="es-ES" sz="1600" b="1">
                <a:ln w="0"/>
                <a:solidFill>
                  <a:srgbClr val="C00000"/>
                </a:solidFill>
              </a:rPr>
              <a:t>Identificación de los peligros</a:t>
            </a:r>
            <a:r>
              <a:rPr lang="es-ES" sz="1600" b="1">
                <a:ln w="0"/>
                <a:solidFill>
                  <a:schemeClr val="tx1">
                    <a:lumMod val="65000"/>
                    <a:lumOff val="35000"/>
                  </a:schemeClr>
                </a:solidFill>
              </a:rPr>
              <a:t>.</a:t>
            </a:r>
          </a:p>
          <a:p>
            <a:pPr algn="just"/>
            <a:r>
              <a:rPr lang="es-ES" sz="1600">
                <a:ln w="0"/>
                <a:solidFill>
                  <a:schemeClr val="tx1">
                    <a:lumMod val="65000"/>
                    <a:lumOff val="35000"/>
                  </a:schemeClr>
                </a:solidFill>
              </a:rPr>
              <a:t>4.- </a:t>
            </a:r>
            <a:r>
              <a:rPr lang="es-ES" sz="1600" b="1">
                <a:ln w="0"/>
                <a:solidFill>
                  <a:schemeClr val="tx1">
                    <a:lumMod val="65000"/>
                    <a:lumOff val="35000"/>
                  </a:schemeClr>
                </a:solidFill>
              </a:rPr>
              <a:t>Primeros Auxilios</a:t>
            </a:r>
            <a:r>
              <a:rPr lang="es-ES" sz="1600">
                <a:ln w="0"/>
                <a:solidFill>
                  <a:schemeClr val="tx1">
                    <a:lumMod val="65000"/>
                    <a:lumOff val="35000"/>
                  </a:schemeClr>
                </a:solidFill>
              </a:rPr>
              <a:t>.</a:t>
            </a:r>
          </a:p>
          <a:p>
            <a:pPr algn="just"/>
            <a:r>
              <a:rPr lang="es-ES" sz="1600">
                <a:ln w="0"/>
                <a:solidFill>
                  <a:schemeClr val="tx1">
                    <a:lumMod val="65000"/>
                    <a:lumOff val="35000"/>
                  </a:schemeClr>
                </a:solidFill>
              </a:rPr>
              <a:t>5.- Medidas de lucha contra incendio.</a:t>
            </a:r>
          </a:p>
          <a:p>
            <a:pPr algn="just"/>
            <a:r>
              <a:rPr lang="es-ES" sz="1600">
                <a:ln w="0"/>
                <a:solidFill>
                  <a:schemeClr val="tx1">
                    <a:lumMod val="65000"/>
                    <a:lumOff val="35000"/>
                  </a:schemeClr>
                </a:solidFill>
              </a:rPr>
              <a:t>6.- Medidas en caso de derrame o fuga.</a:t>
            </a:r>
          </a:p>
          <a:p>
            <a:pPr algn="just"/>
            <a:r>
              <a:rPr lang="es-ES" sz="1600">
                <a:ln w="0"/>
                <a:solidFill>
                  <a:schemeClr val="tx1">
                    <a:lumMod val="65000"/>
                    <a:lumOff val="35000"/>
                  </a:schemeClr>
                </a:solidFill>
              </a:rPr>
              <a:t>7.- Manipulación y almacenamiento.</a:t>
            </a:r>
          </a:p>
          <a:p>
            <a:pPr algn="just"/>
            <a:r>
              <a:rPr lang="es-ES" sz="1600">
                <a:ln w="0"/>
                <a:solidFill>
                  <a:schemeClr val="tx1">
                    <a:lumMod val="65000"/>
                    <a:lumOff val="35000"/>
                  </a:schemeClr>
                </a:solidFill>
              </a:rPr>
              <a:t>8.- </a:t>
            </a:r>
            <a:r>
              <a:rPr lang="es-ES" sz="1600" b="1">
                <a:ln w="0"/>
                <a:solidFill>
                  <a:schemeClr val="tx1">
                    <a:lumMod val="65000"/>
                    <a:lumOff val="35000"/>
                  </a:schemeClr>
                </a:solidFill>
              </a:rPr>
              <a:t>Controles de exposición/ Protección personal.</a:t>
            </a:r>
          </a:p>
          <a:p>
            <a:pPr algn="just"/>
            <a:r>
              <a:rPr lang="es-ES" sz="1600">
                <a:ln w="0"/>
                <a:solidFill>
                  <a:schemeClr val="tx1">
                    <a:lumMod val="65000"/>
                    <a:lumOff val="35000"/>
                  </a:schemeClr>
                </a:solidFill>
              </a:rPr>
              <a:t>9.- Propiedades físico-químicas.</a:t>
            </a:r>
          </a:p>
          <a:p>
            <a:pPr algn="just"/>
            <a:r>
              <a:rPr lang="es-ES" sz="1600">
                <a:ln w="0"/>
                <a:solidFill>
                  <a:schemeClr val="tx1">
                    <a:lumMod val="65000"/>
                    <a:lumOff val="35000"/>
                  </a:schemeClr>
                </a:solidFill>
              </a:rPr>
              <a:t>10.- Estabilidad y reactividad.</a:t>
            </a:r>
          </a:p>
          <a:p>
            <a:pPr algn="just"/>
            <a:r>
              <a:rPr lang="es-ES" sz="1600">
                <a:ln w="0"/>
                <a:solidFill>
                  <a:schemeClr val="tx1">
                    <a:lumMod val="65000"/>
                    <a:lumOff val="35000"/>
                  </a:schemeClr>
                </a:solidFill>
              </a:rPr>
              <a:t>11.- Información toxicológica.</a:t>
            </a:r>
          </a:p>
          <a:p>
            <a:pPr algn="just"/>
            <a:r>
              <a:rPr lang="es-ES" sz="1600">
                <a:ln w="0"/>
                <a:solidFill>
                  <a:schemeClr val="tx1">
                    <a:lumMod val="65000"/>
                    <a:lumOff val="35000"/>
                  </a:schemeClr>
                </a:solidFill>
              </a:rPr>
              <a:t>12.- Información ecológica. </a:t>
            </a:r>
          </a:p>
          <a:p>
            <a:pPr algn="just"/>
            <a:r>
              <a:rPr lang="es-ES" sz="1600">
                <a:ln w="0"/>
                <a:solidFill>
                  <a:schemeClr val="tx1">
                    <a:lumMod val="65000"/>
                    <a:lumOff val="35000"/>
                  </a:schemeClr>
                </a:solidFill>
              </a:rPr>
              <a:t>13.- Consideraciones sobre la disposición final..</a:t>
            </a:r>
          </a:p>
          <a:p>
            <a:pPr algn="just"/>
            <a:r>
              <a:rPr lang="es-ES" sz="1600">
                <a:ln w="0"/>
                <a:solidFill>
                  <a:schemeClr val="tx1">
                    <a:lumMod val="65000"/>
                    <a:lumOff val="35000"/>
                  </a:schemeClr>
                </a:solidFill>
              </a:rPr>
              <a:t>14.- Informaciones relativas al transporte.</a:t>
            </a:r>
          </a:p>
          <a:p>
            <a:pPr algn="just"/>
            <a:r>
              <a:rPr lang="es-ES" sz="1600">
                <a:ln w="0"/>
                <a:solidFill>
                  <a:schemeClr val="tx1">
                    <a:lumMod val="65000"/>
                    <a:lumOff val="35000"/>
                  </a:schemeClr>
                </a:solidFill>
              </a:rPr>
              <a:t>15.- Informaciones reglamentarias.</a:t>
            </a:r>
          </a:p>
          <a:p>
            <a:pPr algn="just"/>
            <a:r>
              <a:rPr lang="es-ES" sz="1600">
                <a:ln w="0"/>
                <a:solidFill>
                  <a:schemeClr val="tx1">
                    <a:lumMod val="65000"/>
                    <a:lumOff val="35000"/>
                  </a:schemeClr>
                </a:solidFill>
              </a:rPr>
              <a:t>16.- Otras consideraciones. </a:t>
            </a:r>
          </a:p>
        </p:txBody>
      </p:sp>
    </p:spTree>
    <p:extLst>
      <p:ext uri="{BB962C8B-B14F-4D97-AF65-F5344CB8AC3E}">
        <p14:creationId xmlns:p14="http://schemas.microsoft.com/office/powerpoint/2010/main" val="36857434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AA0000"/>
        </a:solidFill>
        <a:effectLst/>
      </p:bgPr>
    </p:bg>
    <p:spTree>
      <p:nvGrpSpPr>
        <p:cNvPr id="1" name=""/>
        <p:cNvGrpSpPr/>
        <p:nvPr/>
      </p:nvGrpSpPr>
      <p:grpSpPr>
        <a:xfrm>
          <a:off x="0" y="0"/>
          <a:ext cx="0" cy="0"/>
          <a:chOff x="0" y="0"/>
          <a:chExt cx="0" cy="0"/>
        </a:xfrm>
      </p:grpSpPr>
      <p:sp>
        <p:nvSpPr>
          <p:cNvPr id="2" name="Subtítulo 6">
            <a:extLst>
              <a:ext uri="{FF2B5EF4-FFF2-40B4-BE49-F238E27FC236}">
                <a16:creationId xmlns:a16="http://schemas.microsoft.com/office/drawing/2014/main" id="{1DAFC5A3-212B-4CFF-9E1A-A89C28D3DBB2}"/>
              </a:ext>
            </a:extLst>
          </p:cNvPr>
          <p:cNvSpPr txBox="1">
            <a:spLocks/>
          </p:cNvSpPr>
          <p:nvPr/>
        </p:nvSpPr>
        <p:spPr>
          <a:xfrm>
            <a:off x="440478" y="2695580"/>
            <a:ext cx="1933253" cy="133887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PE" sz="9600" dirty="0">
                <a:solidFill>
                  <a:srgbClr val="FFFF00"/>
                </a:solidFill>
              </a:rPr>
              <a:t>08</a:t>
            </a:r>
            <a:endParaRPr lang="x-none" sz="9600" dirty="0">
              <a:solidFill>
                <a:srgbClr val="FFFF00"/>
              </a:solidFill>
              <a:ea typeface="Calibri"/>
              <a:cs typeface="Calibri"/>
            </a:endParaRPr>
          </a:p>
        </p:txBody>
      </p:sp>
      <p:sp>
        <p:nvSpPr>
          <p:cNvPr id="3" name="Título 5">
            <a:extLst>
              <a:ext uri="{FF2B5EF4-FFF2-40B4-BE49-F238E27FC236}">
                <a16:creationId xmlns:a16="http://schemas.microsoft.com/office/drawing/2014/main" id="{52771F28-DEBE-45B5-B466-B5AE86AEB4DF}"/>
              </a:ext>
            </a:extLst>
          </p:cNvPr>
          <p:cNvSpPr txBox="1">
            <a:spLocks/>
          </p:cNvSpPr>
          <p:nvPr/>
        </p:nvSpPr>
        <p:spPr>
          <a:xfrm>
            <a:off x="2123728" y="2636912"/>
            <a:ext cx="7138083" cy="1456211"/>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x-none" sz="3200" b="1">
                <a:solidFill>
                  <a:srgbClr val="FFFFFF"/>
                </a:solidFill>
                <a:latin typeface="Arial" panose="020B0604020202020204" pitchFamily="34" charset="0"/>
                <a:cs typeface="Arial" panose="020B0604020202020204" pitchFamily="34" charset="0"/>
              </a:rPr>
              <a:t>RESPUESTA ANTE EMERGENCIAS</a:t>
            </a:r>
            <a:endParaRPr lang="es-PE" sz="3200" b="1">
              <a:solidFill>
                <a:srgbClr val="FFFFFF"/>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CDFE3784-5A4F-416D-8804-BD9FB6C3142A}"/>
              </a:ext>
            </a:extLst>
          </p:cNvPr>
          <p:cNvPicPr>
            <a:picLocks noChangeAspect="1" noChangeArrowheads="1"/>
          </p:cNvPicPr>
          <p:nvPr/>
        </p:nvPicPr>
        <p:blipFill>
          <a:blip r:embed="rId2"/>
          <a:srcRect/>
          <a:stretch>
            <a:fillRect/>
          </a:stretch>
        </p:blipFill>
        <p:spPr bwMode="auto">
          <a:xfrm>
            <a:off x="1995105" y="2799218"/>
            <a:ext cx="61613" cy="1131601"/>
          </a:xfrm>
          <a:prstGeom prst="rect">
            <a:avLst/>
          </a:prstGeom>
          <a:noFill/>
          <a:ln w="9525">
            <a:noFill/>
            <a:miter lim="800000"/>
            <a:headEnd/>
            <a:tailEnd/>
          </a:ln>
          <a:effectLst/>
        </p:spPr>
      </p:pic>
    </p:spTree>
    <p:extLst>
      <p:ext uri="{BB962C8B-B14F-4D97-AF65-F5344CB8AC3E}">
        <p14:creationId xmlns:p14="http://schemas.microsoft.com/office/powerpoint/2010/main" val="139624724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AA0000"/>
        </a:solidFill>
        <a:effectLst/>
      </p:bgPr>
    </p:bg>
    <p:spTree>
      <p:nvGrpSpPr>
        <p:cNvPr id="1" name=""/>
        <p:cNvGrpSpPr/>
        <p:nvPr/>
      </p:nvGrpSpPr>
      <p:grpSpPr>
        <a:xfrm>
          <a:off x="0" y="0"/>
          <a:ext cx="0" cy="0"/>
          <a:chOff x="0" y="0"/>
          <a:chExt cx="0" cy="0"/>
        </a:xfrm>
      </p:grpSpPr>
      <p:sp>
        <p:nvSpPr>
          <p:cNvPr id="2" name="Subtítulo 6">
            <a:extLst>
              <a:ext uri="{FF2B5EF4-FFF2-40B4-BE49-F238E27FC236}">
                <a16:creationId xmlns:a16="http://schemas.microsoft.com/office/drawing/2014/main" id="{1DAFC5A3-212B-4CFF-9E1A-A89C28D3DBB2}"/>
              </a:ext>
            </a:extLst>
          </p:cNvPr>
          <p:cNvSpPr txBox="1">
            <a:spLocks/>
          </p:cNvSpPr>
          <p:nvPr/>
        </p:nvSpPr>
        <p:spPr>
          <a:xfrm>
            <a:off x="440478" y="2695580"/>
            <a:ext cx="1933253" cy="13388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PE" sz="9600">
                <a:solidFill>
                  <a:srgbClr val="FFFF00"/>
                </a:solidFill>
              </a:rPr>
              <a:t>02</a:t>
            </a:r>
          </a:p>
        </p:txBody>
      </p:sp>
      <p:sp>
        <p:nvSpPr>
          <p:cNvPr id="3" name="Título 5">
            <a:extLst>
              <a:ext uri="{FF2B5EF4-FFF2-40B4-BE49-F238E27FC236}">
                <a16:creationId xmlns:a16="http://schemas.microsoft.com/office/drawing/2014/main" id="{52771F28-DEBE-45B5-B466-B5AE86AEB4DF}"/>
              </a:ext>
            </a:extLst>
          </p:cNvPr>
          <p:cNvSpPr txBox="1">
            <a:spLocks/>
          </p:cNvSpPr>
          <p:nvPr/>
        </p:nvSpPr>
        <p:spPr>
          <a:xfrm>
            <a:off x="2123728" y="2636912"/>
            <a:ext cx="7138083" cy="1456211"/>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x-none" sz="3200" b="1" dirty="0">
                <a:solidFill>
                  <a:srgbClr val="FFFFFF"/>
                </a:solidFill>
                <a:latin typeface="Arial" panose="020B0604020202020204" pitchFamily="34" charset="0"/>
                <a:cs typeface="Arial" panose="020B0604020202020204" pitchFamily="34" charset="0"/>
              </a:rPr>
              <a:t>SISTEMA DE GESTION</a:t>
            </a:r>
            <a:r>
              <a:rPr lang="es-PE" sz="3200" b="1" dirty="0">
                <a:solidFill>
                  <a:srgbClr val="FFFFFF"/>
                </a:solidFill>
                <a:latin typeface="Arial" panose="020B0604020202020204" pitchFamily="34" charset="0"/>
                <a:cs typeface="Arial" panose="020B0604020202020204" pitchFamily="34" charset="0"/>
              </a:rPr>
              <a:t> DE SSOMA</a:t>
            </a:r>
          </a:p>
        </p:txBody>
      </p:sp>
      <p:pic>
        <p:nvPicPr>
          <p:cNvPr id="4" name="Picture 3">
            <a:extLst>
              <a:ext uri="{FF2B5EF4-FFF2-40B4-BE49-F238E27FC236}">
                <a16:creationId xmlns:a16="http://schemas.microsoft.com/office/drawing/2014/main" id="{CDFE3784-5A4F-416D-8804-BD9FB6C3142A}"/>
              </a:ext>
            </a:extLst>
          </p:cNvPr>
          <p:cNvPicPr>
            <a:picLocks noChangeAspect="1" noChangeArrowheads="1"/>
          </p:cNvPicPr>
          <p:nvPr/>
        </p:nvPicPr>
        <p:blipFill>
          <a:blip r:embed="rId2"/>
          <a:srcRect/>
          <a:stretch>
            <a:fillRect/>
          </a:stretch>
        </p:blipFill>
        <p:spPr bwMode="auto">
          <a:xfrm>
            <a:off x="1995105" y="2799218"/>
            <a:ext cx="61613" cy="1131601"/>
          </a:xfrm>
          <a:prstGeom prst="rect">
            <a:avLst/>
          </a:prstGeom>
          <a:noFill/>
          <a:ln w="9525">
            <a:noFill/>
            <a:miter lim="800000"/>
            <a:headEnd/>
            <a:tailEnd/>
          </a:ln>
          <a:effectLst/>
        </p:spPr>
      </p:pic>
    </p:spTree>
    <p:extLst>
      <p:ext uri="{BB962C8B-B14F-4D97-AF65-F5344CB8AC3E}">
        <p14:creationId xmlns:p14="http://schemas.microsoft.com/office/powerpoint/2010/main" val="1690195486"/>
      </p:ext>
    </p:extLst>
  </p:cSld>
  <p:clrMapOvr>
    <a:masterClrMapping/>
  </p:clrMapOvr>
  <p:transition spd="slow">
    <p:push dir="u"/>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2"/>
          <a:stretch>
            <a:fillRect/>
          </a:stretch>
        </p:blipFill>
        <p:spPr>
          <a:xfrm>
            <a:off x="6858184" y="1601631"/>
            <a:ext cx="2284892" cy="2363410"/>
          </a:xfrm>
          <a:prstGeom prst="rect">
            <a:avLst/>
          </a:prstGeom>
        </p:spPr>
      </p:pic>
      <p:sp>
        <p:nvSpPr>
          <p:cNvPr id="7" name="1 Título">
            <a:extLst>
              <a:ext uri="{FF2B5EF4-FFF2-40B4-BE49-F238E27FC236}">
                <a16:creationId xmlns:a16="http://schemas.microsoft.com/office/drawing/2014/main" id="{F8246A3C-2F89-8D4C-BFA5-461163DAA22F}"/>
              </a:ext>
            </a:extLst>
          </p:cNvPr>
          <p:cNvSpPr txBox="1">
            <a:spLocks/>
          </p:cNvSpPr>
          <p:nvPr/>
        </p:nvSpPr>
        <p:spPr>
          <a:xfrm>
            <a:off x="2460617" y="1297200"/>
            <a:ext cx="4437964" cy="319448"/>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419" sz="1350" b="1" dirty="0">
                <a:solidFill>
                  <a:srgbClr val="C00000"/>
                </a:solidFill>
                <a:latin typeface="Arial Black" panose="020B0A04020102020204" pitchFamily="34" charset="0"/>
                <a:cs typeface="Arial" panose="020B0604020202020204" pitchFamily="34" charset="0"/>
              </a:rPr>
              <a:t>¿QUÉ HACER DURANTE UN SISMO?</a:t>
            </a:r>
            <a:endParaRPr lang="es-PE" sz="1350" dirty="0">
              <a:solidFill>
                <a:srgbClr val="C00000"/>
              </a:solidFill>
              <a:latin typeface="Arial Black" panose="020B0A04020102020204" pitchFamily="34" charset="0"/>
              <a:cs typeface="Arial" panose="020B0604020202020204" pitchFamily="34" charset="0"/>
            </a:endParaRPr>
          </a:p>
        </p:txBody>
      </p:sp>
      <p:pic>
        <p:nvPicPr>
          <p:cNvPr id="2" name="Imagen 1"/>
          <p:cNvPicPr>
            <a:picLocks noChangeAspect="1"/>
          </p:cNvPicPr>
          <p:nvPr/>
        </p:nvPicPr>
        <p:blipFill>
          <a:blip r:embed="rId3"/>
          <a:srcRect r="87483"/>
          <a:stretch>
            <a:fillRect/>
          </a:stretch>
        </p:blipFill>
        <p:spPr>
          <a:xfrm>
            <a:off x="287136" y="2654073"/>
            <a:ext cx="542001" cy="3748276"/>
          </a:xfrm>
          <a:prstGeom prst="rect">
            <a:avLst/>
          </a:prstGeom>
        </p:spPr>
      </p:pic>
      <p:pic>
        <p:nvPicPr>
          <p:cNvPr id="9" name="Imagen 8"/>
          <p:cNvPicPr>
            <a:picLocks noChangeAspect="1"/>
          </p:cNvPicPr>
          <p:nvPr/>
        </p:nvPicPr>
        <p:blipFill>
          <a:blip r:embed="rId4"/>
          <a:stretch>
            <a:fillRect/>
          </a:stretch>
        </p:blipFill>
        <p:spPr>
          <a:xfrm>
            <a:off x="6306883" y="3788950"/>
            <a:ext cx="2721904" cy="2306698"/>
          </a:xfrm>
          <a:prstGeom prst="rect">
            <a:avLst/>
          </a:prstGeom>
        </p:spPr>
      </p:pic>
      <p:sp>
        <p:nvSpPr>
          <p:cNvPr id="3" name="CuadroTexto 2">
            <a:extLst>
              <a:ext uri="{FF2B5EF4-FFF2-40B4-BE49-F238E27FC236}">
                <a16:creationId xmlns:a16="http://schemas.microsoft.com/office/drawing/2014/main" id="{D6629807-9D7A-A062-773D-F5A3C3B237DB}"/>
              </a:ext>
            </a:extLst>
          </p:cNvPr>
          <p:cNvSpPr txBox="1"/>
          <p:nvPr/>
        </p:nvSpPr>
        <p:spPr>
          <a:xfrm>
            <a:off x="0" y="222250"/>
            <a:ext cx="9141714" cy="655438"/>
          </a:xfrm>
          <a:prstGeom prst="rect">
            <a:avLst/>
          </a:prstGeom>
        </p:spPr>
        <p:txBody>
          <a:bodyPr vert="horz" lIns="68580" tIns="34290" rIns="68580" bIns="34290" rtlCol="0" anchor="b">
            <a:normAutofit/>
          </a:bodyPr>
          <a:lstStyle/>
          <a:p>
            <a:r>
              <a:rPr lang="es-PE" sz="2400" b="1" dirty="0">
                <a:solidFill>
                  <a:srgbClr val="BB1F6D"/>
                </a:solidFill>
                <a:latin typeface="Arial" panose="020B0604020202020204" pitchFamily="34" charset="0"/>
                <a:cs typeface="Arial" panose="020B0604020202020204" pitchFamily="34" charset="0"/>
              </a:rPr>
              <a:t>RESPUESTA ANTE EMERGENCIAS</a:t>
            </a:r>
          </a:p>
        </p:txBody>
      </p:sp>
      <p:cxnSp>
        <p:nvCxnSpPr>
          <p:cNvPr id="5" name="Conector recto 4">
            <a:extLst>
              <a:ext uri="{FF2B5EF4-FFF2-40B4-BE49-F238E27FC236}">
                <a16:creationId xmlns:a16="http://schemas.microsoft.com/office/drawing/2014/main" id="{0BE779EB-58BC-BC61-2007-A84715095796}"/>
              </a:ext>
            </a:extLst>
          </p:cNvPr>
          <p:cNvCxnSpPr/>
          <p:nvPr/>
        </p:nvCxnSpPr>
        <p:spPr>
          <a:xfrm>
            <a:off x="0" y="898525"/>
            <a:ext cx="9144000" cy="0"/>
          </a:xfrm>
          <a:prstGeom prst="line">
            <a:avLst/>
          </a:prstGeom>
          <a:ln w="57150">
            <a:solidFill>
              <a:srgbClr val="BB1F6D"/>
            </a:solidFill>
          </a:ln>
        </p:spPr>
        <p:style>
          <a:lnRef idx="1">
            <a:schemeClr val="accent1"/>
          </a:lnRef>
          <a:fillRef idx="0">
            <a:schemeClr val="accent1"/>
          </a:fillRef>
          <a:effectRef idx="0">
            <a:schemeClr val="accent1"/>
          </a:effectRef>
          <a:fontRef idx="minor">
            <a:schemeClr val="tx1"/>
          </a:fontRef>
        </p:style>
      </p:cxnSp>
      <p:sp>
        <p:nvSpPr>
          <p:cNvPr id="6" name="Rectángulo 5">
            <a:extLst>
              <a:ext uri="{FF2B5EF4-FFF2-40B4-BE49-F238E27FC236}">
                <a16:creationId xmlns:a16="http://schemas.microsoft.com/office/drawing/2014/main" id="{65747CA3-F65D-054A-2B0F-212A9F2745FC}"/>
              </a:ext>
            </a:extLst>
          </p:cNvPr>
          <p:cNvSpPr/>
          <p:nvPr/>
        </p:nvSpPr>
        <p:spPr>
          <a:xfrm>
            <a:off x="315249" y="1709140"/>
            <a:ext cx="7685751" cy="8941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1076325"/>
            <a:r>
              <a:rPr lang="es-PE" sz="1400" dirty="0">
                <a:solidFill>
                  <a:schemeClr val="tx1"/>
                </a:solidFill>
              </a:rPr>
              <a:t>El </a:t>
            </a:r>
            <a:r>
              <a:rPr lang="es-PE" sz="1400" b="1" dirty="0">
                <a:solidFill>
                  <a:schemeClr val="tx1"/>
                </a:solidFill>
              </a:rPr>
              <a:t>Perú</a:t>
            </a:r>
            <a:r>
              <a:rPr lang="es-PE" sz="1400" dirty="0">
                <a:solidFill>
                  <a:schemeClr val="tx1"/>
                </a:solidFill>
              </a:rPr>
              <a:t> pertenece al </a:t>
            </a:r>
            <a:r>
              <a:rPr lang="es-PE" sz="1400" b="1" dirty="0">
                <a:solidFill>
                  <a:schemeClr val="tx1"/>
                </a:solidFill>
              </a:rPr>
              <a:t>“Círculo de Fuego del Océano Pacífico”</a:t>
            </a:r>
            <a:r>
              <a:rPr lang="es-PE" sz="1400" dirty="0">
                <a:solidFill>
                  <a:schemeClr val="tx1"/>
                </a:solidFill>
              </a:rPr>
              <a:t>, zona que concentra el 85% de actividad sísmica en el mundo. Por este motivo, ten en cuenta los siguientes lineamientos en caso ocurra un fuerte temblor o terremoto.</a:t>
            </a:r>
            <a:endParaRPr lang="es-PE" sz="1400" b="1" dirty="0">
              <a:solidFill>
                <a:schemeClr val="tx1"/>
              </a:solidFill>
              <a:cs typeface="Arial" panose="020B0604020202020204" pitchFamily="34" charset="0"/>
            </a:endParaRPr>
          </a:p>
        </p:txBody>
      </p:sp>
      <p:sp>
        <p:nvSpPr>
          <p:cNvPr id="12" name="Rectángulo 11">
            <a:extLst>
              <a:ext uri="{FF2B5EF4-FFF2-40B4-BE49-F238E27FC236}">
                <a16:creationId xmlns:a16="http://schemas.microsoft.com/office/drawing/2014/main" id="{C792AAA6-2903-2ECE-4491-BBDDB955592E}"/>
              </a:ext>
            </a:extLst>
          </p:cNvPr>
          <p:cNvSpPr/>
          <p:nvPr/>
        </p:nvSpPr>
        <p:spPr>
          <a:xfrm>
            <a:off x="829137" y="2878113"/>
            <a:ext cx="5477746" cy="35385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PE" sz="1400" b="1" dirty="0">
                <a:solidFill>
                  <a:schemeClr val="tx1"/>
                </a:solidFill>
              </a:rPr>
              <a:t>MANTENER LA CALMA.</a:t>
            </a:r>
            <a:r>
              <a:rPr lang="es-PE" sz="1400" dirty="0">
                <a:solidFill>
                  <a:schemeClr val="tx1"/>
                </a:solidFill>
              </a:rPr>
              <a:t> </a:t>
            </a:r>
          </a:p>
          <a:p>
            <a:r>
              <a:rPr lang="es-PE" sz="1400" dirty="0">
                <a:solidFill>
                  <a:schemeClr val="tx1"/>
                </a:solidFill>
              </a:rPr>
              <a:t>El asustarte solo puede paralizarte o hacerte cometer errores.</a:t>
            </a:r>
          </a:p>
          <a:p>
            <a:r>
              <a:rPr lang="es-PE" sz="1600" dirty="0">
                <a:solidFill>
                  <a:schemeClr val="bg1"/>
                </a:solidFill>
              </a:rPr>
              <a:t>F</a:t>
            </a:r>
            <a:br>
              <a:rPr lang="es-PE" sz="1000" dirty="0">
                <a:solidFill>
                  <a:schemeClr val="tx1"/>
                </a:solidFill>
              </a:rPr>
            </a:br>
            <a:r>
              <a:rPr lang="es-PE" sz="1400" b="1" dirty="0">
                <a:solidFill>
                  <a:schemeClr val="tx1"/>
                </a:solidFill>
              </a:rPr>
              <a:t>UBÍCATE EN UNA ZONA SEGURA INTERNA.</a:t>
            </a:r>
          </a:p>
          <a:p>
            <a:r>
              <a:rPr lang="es-PE" sz="1400" dirty="0">
                <a:solidFill>
                  <a:schemeClr val="tx1"/>
                </a:solidFill>
              </a:rPr>
              <a:t>En caso no se pueda evacuar, mientras dure el movimiento.</a:t>
            </a:r>
          </a:p>
          <a:p>
            <a:endParaRPr lang="es-PE" sz="2000" dirty="0">
              <a:solidFill>
                <a:schemeClr val="bg1"/>
              </a:solidFill>
            </a:endParaRPr>
          </a:p>
          <a:p>
            <a:r>
              <a:rPr lang="es-PE" sz="1400" b="1" dirty="0">
                <a:solidFill>
                  <a:schemeClr val="tx1"/>
                </a:solidFill>
              </a:rPr>
              <a:t>RECUERDA LA RUTA DE EVACUACIÓN MÁS CORTA.</a:t>
            </a:r>
          </a:p>
          <a:p>
            <a:endParaRPr lang="es-PE" sz="1400" dirty="0">
              <a:solidFill>
                <a:schemeClr val="tx1"/>
              </a:solidFill>
            </a:endParaRPr>
          </a:p>
          <a:p>
            <a:endParaRPr lang="es-PE" sz="1400" dirty="0">
              <a:solidFill>
                <a:schemeClr val="bg1"/>
              </a:solidFill>
            </a:endParaRPr>
          </a:p>
          <a:p>
            <a:r>
              <a:rPr lang="es-PE" sz="1400" b="1" dirty="0">
                <a:solidFill>
                  <a:schemeClr val="tx1"/>
                </a:solidFill>
              </a:rPr>
              <a:t>EVACÍA HACIA LAS ZONAS SEGURAS EXTERNAS.</a:t>
            </a:r>
            <a:r>
              <a:rPr lang="es-PE" sz="1400" dirty="0">
                <a:solidFill>
                  <a:schemeClr val="tx1"/>
                </a:solidFill>
              </a:rPr>
              <a:t> </a:t>
            </a:r>
          </a:p>
          <a:p>
            <a:r>
              <a:rPr lang="es-PE" sz="1400" dirty="0">
                <a:solidFill>
                  <a:schemeClr val="tx1"/>
                </a:solidFill>
              </a:rPr>
              <a:t>Luego del sismo, de ser posible evacúe por las rutas de evacuación conservando la calma. En caso no pueda evacuar, espere al equipo de rescate en la zona segura interna.</a:t>
            </a:r>
          </a:p>
          <a:p>
            <a:endParaRPr lang="es-PE" sz="1400" b="1" dirty="0">
              <a:solidFill>
                <a:schemeClr val="bg1"/>
              </a:solidFill>
            </a:endParaRPr>
          </a:p>
          <a:p>
            <a:r>
              <a:rPr lang="es-PE" sz="1400" b="1" dirty="0">
                <a:solidFill>
                  <a:schemeClr val="tx1"/>
                </a:solidFill>
              </a:rPr>
              <a:t>MANTENER LA CALMA Y SEGUIR LAS INDICACIONES</a:t>
            </a:r>
            <a:r>
              <a:rPr lang="es-PE" sz="1400" dirty="0">
                <a:solidFill>
                  <a:schemeClr val="tx1"/>
                </a:solidFill>
              </a:rPr>
              <a:t> En las zonas seguras externas o puntos de reunión, se debe seguir las indicaciones del brigadista o persona a cargo del punto de reunión. </a:t>
            </a:r>
          </a:p>
        </p:txBody>
      </p:sp>
    </p:spTree>
    <p:extLst>
      <p:ext uri="{BB962C8B-B14F-4D97-AF65-F5344CB8AC3E}">
        <p14:creationId xmlns:p14="http://schemas.microsoft.com/office/powerpoint/2010/main" val="21213962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upo 20">
            <a:extLst>
              <a:ext uri="{FF2B5EF4-FFF2-40B4-BE49-F238E27FC236}">
                <a16:creationId xmlns:a16="http://schemas.microsoft.com/office/drawing/2014/main" id="{4344328D-7721-9657-2ADC-036F3A15964D}"/>
              </a:ext>
            </a:extLst>
          </p:cNvPr>
          <p:cNvGrpSpPr/>
          <p:nvPr/>
        </p:nvGrpSpPr>
        <p:grpSpPr>
          <a:xfrm>
            <a:off x="135636" y="1911066"/>
            <a:ext cx="7675104" cy="4467683"/>
            <a:chOff x="1333262" y="1911067"/>
            <a:chExt cx="6477478" cy="3538022"/>
          </a:xfrm>
        </p:grpSpPr>
        <p:pic>
          <p:nvPicPr>
            <p:cNvPr id="2" name="Imagen 1" descr="Diagrama&#10;&#10;Descripción generada automáticamente">
              <a:extLst>
                <a:ext uri="{FF2B5EF4-FFF2-40B4-BE49-F238E27FC236}">
                  <a16:creationId xmlns:a16="http://schemas.microsoft.com/office/drawing/2014/main" id="{DFC5AEC4-92EF-F497-2A05-2EA1C21975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3262" y="1911067"/>
              <a:ext cx="6477478" cy="3538022"/>
            </a:xfrm>
            <a:prstGeom prst="rect">
              <a:avLst/>
            </a:prstGeom>
          </p:spPr>
        </p:pic>
        <p:sp>
          <p:nvSpPr>
            <p:cNvPr id="3" name="Elipse 2">
              <a:extLst>
                <a:ext uri="{FF2B5EF4-FFF2-40B4-BE49-F238E27FC236}">
                  <a16:creationId xmlns:a16="http://schemas.microsoft.com/office/drawing/2014/main" id="{E67E7532-14B9-10E7-8F79-A69E2746D8DF}"/>
                </a:ext>
              </a:extLst>
            </p:cNvPr>
            <p:cNvSpPr/>
            <p:nvPr/>
          </p:nvSpPr>
          <p:spPr>
            <a:xfrm>
              <a:off x="1948179" y="4153060"/>
              <a:ext cx="178394" cy="169781"/>
            </a:xfrm>
            <a:prstGeom prst="ellipse">
              <a:avLst/>
            </a:prstGeom>
            <a:solidFill>
              <a:srgbClr val="007A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dirty="0"/>
                <a:t>S</a:t>
              </a:r>
              <a:endParaRPr lang="es-PE" sz="1050" dirty="0"/>
            </a:p>
          </p:txBody>
        </p:sp>
        <p:sp>
          <p:nvSpPr>
            <p:cNvPr id="4" name="Elipse 3">
              <a:extLst>
                <a:ext uri="{FF2B5EF4-FFF2-40B4-BE49-F238E27FC236}">
                  <a16:creationId xmlns:a16="http://schemas.microsoft.com/office/drawing/2014/main" id="{D9AEB6F3-16A8-25BF-F7F7-3B84DCE62AEA}"/>
                </a:ext>
              </a:extLst>
            </p:cNvPr>
            <p:cNvSpPr/>
            <p:nvPr/>
          </p:nvSpPr>
          <p:spPr>
            <a:xfrm>
              <a:off x="1841059" y="3993861"/>
              <a:ext cx="178394" cy="169781"/>
            </a:xfrm>
            <a:prstGeom prst="ellipse">
              <a:avLst/>
            </a:prstGeom>
            <a:solidFill>
              <a:srgbClr val="007A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a:t>S</a:t>
              </a:r>
              <a:endParaRPr lang="es-PE" sz="1050"/>
            </a:p>
          </p:txBody>
        </p:sp>
        <p:sp>
          <p:nvSpPr>
            <p:cNvPr id="5" name="Elipse 4">
              <a:extLst>
                <a:ext uri="{FF2B5EF4-FFF2-40B4-BE49-F238E27FC236}">
                  <a16:creationId xmlns:a16="http://schemas.microsoft.com/office/drawing/2014/main" id="{0EE7FB0E-A842-4065-C0C0-CDB58EA1BEEC}"/>
                </a:ext>
              </a:extLst>
            </p:cNvPr>
            <p:cNvSpPr/>
            <p:nvPr/>
          </p:nvSpPr>
          <p:spPr>
            <a:xfrm>
              <a:off x="1727357" y="3831843"/>
              <a:ext cx="178394" cy="169781"/>
            </a:xfrm>
            <a:prstGeom prst="ellipse">
              <a:avLst/>
            </a:prstGeom>
            <a:solidFill>
              <a:srgbClr val="007A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a:t>S</a:t>
              </a:r>
              <a:endParaRPr lang="es-PE" sz="1050"/>
            </a:p>
          </p:txBody>
        </p:sp>
        <p:sp>
          <p:nvSpPr>
            <p:cNvPr id="6" name="Elipse 5">
              <a:extLst>
                <a:ext uri="{FF2B5EF4-FFF2-40B4-BE49-F238E27FC236}">
                  <a16:creationId xmlns:a16="http://schemas.microsoft.com/office/drawing/2014/main" id="{6F28DBB6-3D02-037E-AC58-A59686399CDD}"/>
                </a:ext>
              </a:extLst>
            </p:cNvPr>
            <p:cNvSpPr/>
            <p:nvPr/>
          </p:nvSpPr>
          <p:spPr>
            <a:xfrm>
              <a:off x="2609038" y="4553132"/>
              <a:ext cx="178394" cy="169781"/>
            </a:xfrm>
            <a:prstGeom prst="ellipse">
              <a:avLst/>
            </a:prstGeom>
            <a:solidFill>
              <a:srgbClr val="007A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dirty="0"/>
                <a:t>S</a:t>
              </a:r>
              <a:endParaRPr lang="es-PE" sz="1050" dirty="0"/>
            </a:p>
          </p:txBody>
        </p:sp>
        <p:sp>
          <p:nvSpPr>
            <p:cNvPr id="7" name="Elipse 6">
              <a:extLst>
                <a:ext uri="{FF2B5EF4-FFF2-40B4-BE49-F238E27FC236}">
                  <a16:creationId xmlns:a16="http://schemas.microsoft.com/office/drawing/2014/main" id="{14C9915A-1114-96C1-ECE2-A5900B2194D7}"/>
                </a:ext>
              </a:extLst>
            </p:cNvPr>
            <p:cNvSpPr/>
            <p:nvPr/>
          </p:nvSpPr>
          <p:spPr>
            <a:xfrm>
              <a:off x="2879068" y="4391114"/>
              <a:ext cx="178394" cy="169781"/>
            </a:xfrm>
            <a:prstGeom prst="ellipse">
              <a:avLst/>
            </a:prstGeom>
            <a:solidFill>
              <a:srgbClr val="007A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dirty="0"/>
                <a:t>S</a:t>
              </a:r>
              <a:endParaRPr lang="es-PE" sz="1050" dirty="0"/>
            </a:p>
          </p:txBody>
        </p:sp>
        <p:sp>
          <p:nvSpPr>
            <p:cNvPr id="8" name="Elipse 7">
              <a:extLst>
                <a:ext uri="{FF2B5EF4-FFF2-40B4-BE49-F238E27FC236}">
                  <a16:creationId xmlns:a16="http://schemas.microsoft.com/office/drawing/2014/main" id="{E84BBB27-1AC0-9FF3-9845-C507180F2207}"/>
                </a:ext>
              </a:extLst>
            </p:cNvPr>
            <p:cNvSpPr/>
            <p:nvPr/>
          </p:nvSpPr>
          <p:spPr>
            <a:xfrm>
              <a:off x="3134535" y="4229096"/>
              <a:ext cx="178394" cy="169781"/>
            </a:xfrm>
            <a:prstGeom prst="ellipse">
              <a:avLst/>
            </a:prstGeom>
            <a:solidFill>
              <a:srgbClr val="007A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a:t>S</a:t>
              </a:r>
              <a:endParaRPr lang="es-PE" sz="1050"/>
            </a:p>
          </p:txBody>
        </p:sp>
        <p:sp>
          <p:nvSpPr>
            <p:cNvPr id="9" name="Elipse 8">
              <a:extLst>
                <a:ext uri="{FF2B5EF4-FFF2-40B4-BE49-F238E27FC236}">
                  <a16:creationId xmlns:a16="http://schemas.microsoft.com/office/drawing/2014/main" id="{5E4758DB-A2F3-B0FB-4369-CC90B15C26EC}"/>
                </a:ext>
              </a:extLst>
            </p:cNvPr>
            <p:cNvSpPr/>
            <p:nvPr/>
          </p:nvSpPr>
          <p:spPr>
            <a:xfrm>
              <a:off x="3365122" y="4068170"/>
              <a:ext cx="178394" cy="169781"/>
            </a:xfrm>
            <a:prstGeom prst="ellipse">
              <a:avLst/>
            </a:prstGeom>
            <a:solidFill>
              <a:srgbClr val="007A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a:t>S</a:t>
              </a:r>
              <a:endParaRPr lang="es-PE" sz="1050"/>
            </a:p>
          </p:txBody>
        </p:sp>
        <p:sp>
          <p:nvSpPr>
            <p:cNvPr id="10" name="Elipse 9">
              <a:extLst>
                <a:ext uri="{FF2B5EF4-FFF2-40B4-BE49-F238E27FC236}">
                  <a16:creationId xmlns:a16="http://schemas.microsoft.com/office/drawing/2014/main" id="{A3E7CB3D-D014-A9D0-A68D-3345FEB5F060}"/>
                </a:ext>
              </a:extLst>
            </p:cNvPr>
            <p:cNvSpPr/>
            <p:nvPr/>
          </p:nvSpPr>
          <p:spPr>
            <a:xfrm>
              <a:off x="3595710" y="3906152"/>
              <a:ext cx="178394" cy="169781"/>
            </a:xfrm>
            <a:prstGeom prst="ellipse">
              <a:avLst/>
            </a:prstGeom>
            <a:solidFill>
              <a:srgbClr val="007A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a:t>S</a:t>
              </a:r>
              <a:endParaRPr lang="es-PE" sz="1050"/>
            </a:p>
          </p:txBody>
        </p:sp>
        <p:sp>
          <p:nvSpPr>
            <p:cNvPr id="11" name="Elipse 10">
              <a:extLst>
                <a:ext uri="{FF2B5EF4-FFF2-40B4-BE49-F238E27FC236}">
                  <a16:creationId xmlns:a16="http://schemas.microsoft.com/office/drawing/2014/main" id="{EE7F0D40-55CE-4820-F129-003DD8666279}"/>
                </a:ext>
              </a:extLst>
            </p:cNvPr>
            <p:cNvSpPr/>
            <p:nvPr/>
          </p:nvSpPr>
          <p:spPr>
            <a:xfrm>
              <a:off x="5397191" y="4114024"/>
              <a:ext cx="178394" cy="169781"/>
            </a:xfrm>
            <a:prstGeom prst="ellipse">
              <a:avLst/>
            </a:prstGeom>
            <a:solidFill>
              <a:srgbClr val="007A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dirty="0"/>
                <a:t>S</a:t>
              </a:r>
              <a:endParaRPr lang="es-PE" sz="1050" dirty="0"/>
            </a:p>
          </p:txBody>
        </p:sp>
        <p:sp>
          <p:nvSpPr>
            <p:cNvPr id="12" name="Elipse 11">
              <a:extLst>
                <a:ext uri="{FF2B5EF4-FFF2-40B4-BE49-F238E27FC236}">
                  <a16:creationId xmlns:a16="http://schemas.microsoft.com/office/drawing/2014/main" id="{5DB40828-1ACE-048D-4BE5-FBC5FC2BA12C}"/>
                </a:ext>
              </a:extLst>
            </p:cNvPr>
            <p:cNvSpPr/>
            <p:nvPr/>
          </p:nvSpPr>
          <p:spPr>
            <a:xfrm>
              <a:off x="5385665" y="4350843"/>
              <a:ext cx="178394" cy="169781"/>
            </a:xfrm>
            <a:prstGeom prst="ellipse">
              <a:avLst/>
            </a:prstGeom>
            <a:solidFill>
              <a:srgbClr val="007A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s-MX" sz="1050">
                  <a:cs typeface="Calibri"/>
                </a:rPr>
                <a:t>S</a:t>
              </a:r>
            </a:p>
          </p:txBody>
        </p:sp>
        <p:sp>
          <p:nvSpPr>
            <p:cNvPr id="13" name="Elipse 12">
              <a:extLst>
                <a:ext uri="{FF2B5EF4-FFF2-40B4-BE49-F238E27FC236}">
                  <a16:creationId xmlns:a16="http://schemas.microsoft.com/office/drawing/2014/main" id="{C037D955-3D1E-4C8D-796C-D4A561446FAE}"/>
                </a:ext>
              </a:extLst>
            </p:cNvPr>
            <p:cNvSpPr/>
            <p:nvPr/>
          </p:nvSpPr>
          <p:spPr>
            <a:xfrm>
              <a:off x="7097064" y="4110769"/>
              <a:ext cx="178394" cy="169781"/>
            </a:xfrm>
            <a:prstGeom prst="ellipse">
              <a:avLst/>
            </a:prstGeom>
            <a:solidFill>
              <a:srgbClr val="007A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a:t>S</a:t>
              </a:r>
              <a:endParaRPr lang="es-PE" sz="1050"/>
            </a:p>
          </p:txBody>
        </p:sp>
        <p:sp>
          <p:nvSpPr>
            <p:cNvPr id="14" name="Elipse 13">
              <a:extLst>
                <a:ext uri="{FF2B5EF4-FFF2-40B4-BE49-F238E27FC236}">
                  <a16:creationId xmlns:a16="http://schemas.microsoft.com/office/drawing/2014/main" id="{547DE012-F137-A491-1F77-A8F3A3015AE0}"/>
                </a:ext>
              </a:extLst>
            </p:cNvPr>
            <p:cNvSpPr/>
            <p:nvPr/>
          </p:nvSpPr>
          <p:spPr>
            <a:xfrm>
              <a:off x="7097064" y="4351552"/>
              <a:ext cx="178394" cy="169781"/>
            </a:xfrm>
            <a:prstGeom prst="ellipse">
              <a:avLst/>
            </a:prstGeom>
            <a:solidFill>
              <a:srgbClr val="007A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dirty="0"/>
                <a:t>S</a:t>
              </a:r>
              <a:endParaRPr lang="es-PE" sz="1050" dirty="0"/>
            </a:p>
          </p:txBody>
        </p:sp>
        <p:sp>
          <p:nvSpPr>
            <p:cNvPr id="15" name="Rectángulo 14">
              <a:extLst>
                <a:ext uri="{FF2B5EF4-FFF2-40B4-BE49-F238E27FC236}">
                  <a16:creationId xmlns:a16="http://schemas.microsoft.com/office/drawing/2014/main" id="{6B3531A2-01CF-BC09-44EB-A87C70A6B44E}"/>
                </a:ext>
              </a:extLst>
            </p:cNvPr>
            <p:cNvSpPr/>
            <p:nvPr/>
          </p:nvSpPr>
          <p:spPr>
            <a:xfrm>
              <a:off x="7186260" y="3675886"/>
              <a:ext cx="272404" cy="285922"/>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350" b="1" dirty="0">
                  <a:solidFill>
                    <a:schemeClr val="tx1"/>
                  </a:solidFill>
                </a:rPr>
                <a:t>1</a:t>
              </a:r>
              <a:endParaRPr lang="es-PE" sz="1350" b="1" dirty="0">
                <a:solidFill>
                  <a:schemeClr val="tx1"/>
                </a:solidFill>
              </a:endParaRPr>
            </a:p>
          </p:txBody>
        </p:sp>
        <p:sp>
          <p:nvSpPr>
            <p:cNvPr id="16" name="Rectángulo 15">
              <a:extLst>
                <a:ext uri="{FF2B5EF4-FFF2-40B4-BE49-F238E27FC236}">
                  <a16:creationId xmlns:a16="http://schemas.microsoft.com/office/drawing/2014/main" id="{6E63C52A-8685-8454-C197-9C870C68A0FA}"/>
                </a:ext>
              </a:extLst>
            </p:cNvPr>
            <p:cNvSpPr/>
            <p:nvPr/>
          </p:nvSpPr>
          <p:spPr>
            <a:xfrm>
              <a:off x="5575585" y="4839690"/>
              <a:ext cx="272404" cy="285922"/>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350" b="1" dirty="0">
                  <a:solidFill>
                    <a:schemeClr val="tx1"/>
                  </a:solidFill>
                </a:rPr>
                <a:t>2</a:t>
              </a:r>
              <a:endParaRPr lang="es-PE" sz="1350" b="1" dirty="0">
                <a:solidFill>
                  <a:schemeClr val="tx1"/>
                </a:solidFill>
              </a:endParaRPr>
            </a:p>
          </p:txBody>
        </p:sp>
        <p:sp>
          <p:nvSpPr>
            <p:cNvPr id="17" name="Rectángulo 16">
              <a:extLst>
                <a:ext uri="{FF2B5EF4-FFF2-40B4-BE49-F238E27FC236}">
                  <a16:creationId xmlns:a16="http://schemas.microsoft.com/office/drawing/2014/main" id="{ED3A8707-AF2D-E431-0A75-CB27F4F080A9}"/>
                </a:ext>
              </a:extLst>
            </p:cNvPr>
            <p:cNvSpPr/>
            <p:nvPr/>
          </p:nvSpPr>
          <p:spPr>
            <a:xfrm>
              <a:off x="2037375" y="5054272"/>
              <a:ext cx="272404" cy="285922"/>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350" b="1" dirty="0">
                  <a:solidFill>
                    <a:schemeClr val="tx1"/>
                  </a:solidFill>
                </a:rPr>
                <a:t>3</a:t>
              </a:r>
              <a:endParaRPr lang="es-PE" sz="1350" b="1" dirty="0">
                <a:solidFill>
                  <a:schemeClr val="tx1"/>
                </a:solidFill>
              </a:endParaRPr>
            </a:p>
          </p:txBody>
        </p:sp>
        <p:sp>
          <p:nvSpPr>
            <p:cNvPr id="18" name="Rectángulo 17">
              <a:extLst>
                <a:ext uri="{FF2B5EF4-FFF2-40B4-BE49-F238E27FC236}">
                  <a16:creationId xmlns:a16="http://schemas.microsoft.com/office/drawing/2014/main" id="{5C42CE5C-5386-775C-7B62-38FF501CA3E7}"/>
                </a:ext>
              </a:extLst>
            </p:cNvPr>
            <p:cNvSpPr/>
            <p:nvPr/>
          </p:nvSpPr>
          <p:spPr>
            <a:xfrm>
              <a:off x="1476854" y="4068171"/>
              <a:ext cx="272404" cy="285922"/>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350" b="1">
                  <a:solidFill>
                    <a:schemeClr val="tx1"/>
                  </a:solidFill>
                </a:rPr>
                <a:t>4</a:t>
              </a:r>
              <a:endParaRPr lang="es-PE" sz="1350" b="1">
                <a:solidFill>
                  <a:schemeClr val="tx1"/>
                </a:solidFill>
              </a:endParaRPr>
            </a:p>
          </p:txBody>
        </p:sp>
        <p:sp>
          <p:nvSpPr>
            <p:cNvPr id="19" name="Elipse 18">
              <a:extLst>
                <a:ext uri="{FF2B5EF4-FFF2-40B4-BE49-F238E27FC236}">
                  <a16:creationId xmlns:a16="http://schemas.microsoft.com/office/drawing/2014/main" id="{63CD765E-A3EB-F7BA-65BF-E765F51DF43C}"/>
                </a:ext>
              </a:extLst>
            </p:cNvPr>
            <p:cNvSpPr/>
            <p:nvPr/>
          </p:nvSpPr>
          <p:spPr>
            <a:xfrm>
              <a:off x="5598575" y="4632355"/>
              <a:ext cx="178394" cy="169781"/>
            </a:xfrm>
            <a:prstGeom prst="ellipse">
              <a:avLst/>
            </a:prstGeom>
            <a:solidFill>
              <a:srgbClr val="007A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s-MX" sz="1050">
                  <a:cs typeface="Calibri"/>
                </a:rPr>
                <a:t>S</a:t>
              </a:r>
            </a:p>
          </p:txBody>
        </p:sp>
        <p:sp>
          <p:nvSpPr>
            <p:cNvPr id="20" name="Elipse 19">
              <a:extLst>
                <a:ext uri="{FF2B5EF4-FFF2-40B4-BE49-F238E27FC236}">
                  <a16:creationId xmlns:a16="http://schemas.microsoft.com/office/drawing/2014/main" id="{CCC669B0-709D-7676-DFEC-676173ADEFDA}"/>
                </a:ext>
              </a:extLst>
            </p:cNvPr>
            <p:cNvSpPr/>
            <p:nvPr/>
          </p:nvSpPr>
          <p:spPr>
            <a:xfrm>
              <a:off x="5397191" y="4713868"/>
              <a:ext cx="178394" cy="169781"/>
            </a:xfrm>
            <a:prstGeom prst="ellipse">
              <a:avLst/>
            </a:prstGeom>
            <a:solidFill>
              <a:srgbClr val="007A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s-MX" sz="1050">
                  <a:cs typeface="Calibri"/>
                </a:rPr>
                <a:t>S</a:t>
              </a:r>
            </a:p>
          </p:txBody>
        </p:sp>
        <p:sp>
          <p:nvSpPr>
            <p:cNvPr id="23" name="Rectángulo redondeado 3">
              <a:extLst>
                <a:ext uri="{FF2B5EF4-FFF2-40B4-BE49-F238E27FC236}">
                  <a16:creationId xmlns:a16="http://schemas.microsoft.com/office/drawing/2014/main" id="{8F9950C4-27AA-FB5C-1A0A-491174088D28}"/>
                </a:ext>
              </a:extLst>
            </p:cNvPr>
            <p:cNvSpPr/>
            <p:nvPr/>
          </p:nvSpPr>
          <p:spPr>
            <a:xfrm>
              <a:off x="4964666" y="2407360"/>
              <a:ext cx="2132397" cy="319448"/>
            </a:xfrm>
            <a:prstGeom prst="roundRect">
              <a:avLst>
                <a:gd name="adj" fmla="val 7576"/>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350" b="1" dirty="0">
                  <a:latin typeface="Arial Black" panose="020B0A04020102020204" pitchFamily="34" charset="0"/>
                </a:rPr>
                <a:t>PLANTA ATE</a:t>
              </a:r>
            </a:p>
          </p:txBody>
        </p:sp>
      </p:grpSp>
      <p:pic>
        <p:nvPicPr>
          <p:cNvPr id="24" name="Imagen 23">
            <a:extLst>
              <a:ext uri="{FF2B5EF4-FFF2-40B4-BE49-F238E27FC236}">
                <a16:creationId xmlns:a16="http://schemas.microsoft.com/office/drawing/2014/main" id="{0FEDF471-FE5C-4DD7-AD99-552664E9E272}"/>
              </a:ext>
            </a:extLst>
          </p:cNvPr>
          <p:cNvPicPr>
            <a:picLocks noChangeAspect="1"/>
          </p:cNvPicPr>
          <p:nvPr/>
        </p:nvPicPr>
        <p:blipFill>
          <a:blip r:embed="rId3"/>
          <a:stretch>
            <a:fillRect/>
          </a:stretch>
        </p:blipFill>
        <p:spPr>
          <a:xfrm>
            <a:off x="7869634" y="4800368"/>
            <a:ext cx="1138730" cy="1711771"/>
          </a:xfrm>
          <a:prstGeom prst="rect">
            <a:avLst/>
          </a:prstGeom>
        </p:spPr>
      </p:pic>
      <p:pic>
        <p:nvPicPr>
          <p:cNvPr id="25" name="Imagen 24">
            <a:extLst>
              <a:ext uri="{FF2B5EF4-FFF2-40B4-BE49-F238E27FC236}">
                <a16:creationId xmlns:a16="http://schemas.microsoft.com/office/drawing/2014/main" id="{46B02D20-9FF8-6705-2822-BB2F419879C2}"/>
              </a:ext>
            </a:extLst>
          </p:cNvPr>
          <p:cNvPicPr>
            <a:picLocks noChangeAspect="1"/>
          </p:cNvPicPr>
          <p:nvPr/>
        </p:nvPicPr>
        <p:blipFill>
          <a:blip r:embed="rId4"/>
          <a:stretch>
            <a:fillRect/>
          </a:stretch>
        </p:blipFill>
        <p:spPr>
          <a:xfrm>
            <a:off x="7869634" y="3654551"/>
            <a:ext cx="1135094" cy="736563"/>
          </a:xfrm>
          <a:prstGeom prst="rect">
            <a:avLst/>
          </a:prstGeom>
        </p:spPr>
      </p:pic>
      <p:pic>
        <p:nvPicPr>
          <p:cNvPr id="26" name="Imagen 25">
            <a:extLst>
              <a:ext uri="{FF2B5EF4-FFF2-40B4-BE49-F238E27FC236}">
                <a16:creationId xmlns:a16="http://schemas.microsoft.com/office/drawing/2014/main" id="{A89F4C65-9B0E-828B-762F-B308448FF797}"/>
              </a:ext>
            </a:extLst>
          </p:cNvPr>
          <p:cNvPicPr>
            <a:picLocks noChangeAspect="1"/>
          </p:cNvPicPr>
          <p:nvPr/>
        </p:nvPicPr>
        <p:blipFill rotWithShape="1">
          <a:blip r:embed="rId5"/>
          <a:srcRect l="23524" t="9762" r="18561" b="10774"/>
          <a:stretch/>
        </p:blipFill>
        <p:spPr>
          <a:xfrm>
            <a:off x="7869635" y="1911065"/>
            <a:ext cx="1136443" cy="1559306"/>
          </a:xfrm>
          <a:prstGeom prst="rect">
            <a:avLst/>
          </a:prstGeom>
        </p:spPr>
      </p:pic>
      <p:sp>
        <p:nvSpPr>
          <p:cNvPr id="27" name="CuadroTexto 26">
            <a:extLst>
              <a:ext uri="{FF2B5EF4-FFF2-40B4-BE49-F238E27FC236}">
                <a16:creationId xmlns:a16="http://schemas.microsoft.com/office/drawing/2014/main" id="{D67F4834-F0E6-D3DA-F8D8-D49218D3BB46}"/>
              </a:ext>
            </a:extLst>
          </p:cNvPr>
          <p:cNvSpPr txBox="1"/>
          <p:nvPr/>
        </p:nvSpPr>
        <p:spPr>
          <a:xfrm>
            <a:off x="0" y="857250"/>
            <a:ext cx="9141714" cy="655438"/>
          </a:xfrm>
          <a:prstGeom prst="rect">
            <a:avLst/>
          </a:prstGeom>
        </p:spPr>
        <p:txBody>
          <a:bodyPr vert="horz" lIns="68580" tIns="34290" rIns="68580" bIns="34290" rtlCol="0" anchor="ctr">
            <a:normAutofit/>
          </a:bodyPr>
          <a:lstStyle/>
          <a:p>
            <a:r>
              <a:rPr lang="es-PE" sz="2400" b="1" dirty="0">
                <a:solidFill>
                  <a:srgbClr val="BB1F6D"/>
                </a:solidFill>
                <a:latin typeface="Arial" panose="020B0604020202020204" pitchFamily="34" charset="0"/>
                <a:cs typeface="Arial" panose="020B0604020202020204" pitchFamily="34" charset="0"/>
              </a:rPr>
              <a:t>EVACUACION EN CASO EMERGENCIAS</a:t>
            </a:r>
          </a:p>
        </p:txBody>
      </p:sp>
      <p:cxnSp>
        <p:nvCxnSpPr>
          <p:cNvPr id="28" name="Conector recto 27">
            <a:extLst>
              <a:ext uri="{FF2B5EF4-FFF2-40B4-BE49-F238E27FC236}">
                <a16:creationId xmlns:a16="http://schemas.microsoft.com/office/drawing/2014/main" id="{EA971603-B4F1-799B-2EF7-31020849C6F7}"/>
              </a:ext>
            </a:extLst>
          </p:cNvPr>
          <p:cNvCxnSpPr/>
          <p:nvPr/>
        </p:nvCxnSpPr>
        <p:spPr>
          <a:xfrm>
            <a:off x="0" y="1533525"/>
            <a:ext cx="9144000" cy="0"/>
          </a:xfrm>
          <a:prstGeom prst="line">
            <a:avLst/>
          </a:prstGeom>
          <a:ln w="57150">
            <a:solidFill>
              <a:srgbClr val="BB1F6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81977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redondeado 3">
            <a:extLst>
              <a:ext uri="{FF2B5EF4-FFF2-40B4-BE49-F238E27FC236}">
                <a16:creationId xmlns:a16="http://schemas.microsoft.com/office/drawing/2014/main" id="{8D6D2F5D-C0A5-E533-F81B-E7A47B00CE8F}"/>
              </a:ext>
            </a:extLst>
          </p:cNvPr>
          <p:cNvSpPr/>
          <p:nvPr/>
        </p:nvSpPr>
        <p:spPr>
          <a:xfrm>
            <a:off x="3506206" y="1088915"/>
            <a:ext cx="2132397" cy="319448"/>
          </a:xfrm>
          <a:prstGeom prst="roundRect">
            <a:avLst>
              <a:gd name="adj" fmla="val 7576"/>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350" b="1" dirty="0">
                <a:latin typeface="Arial Black" panose="020B0A04020102020204" pitchFamily="34" charset="0"/>
              </a:rPr>
              <a:t>PLANTA LIMA</a:t>
            </a:r>
          </a:p>
        </p:txBody>
      </p:sp>
      <p:grpSp>
        <p:nvGrpSpPr>
          <p:cNvPr id="5" name="Grupo 4">
            <a:extLst>
              <a:ext uri="{FF2B5EF4-FFF2-40B4-BE49-F238E27FC236}">
                <a16:creationId xmlns:a16="http://schemas.microsoft.com/office/drawing/2014/main" id="{24505E9F-234E-1CB3-393C-35BA489A0936}"/>
              </a:ext>
            </a:extLst>
          </p:cNvPr>
          <p:cNvGrpSpPr/>
          <p:nvPr/>
        </p:nvGrpSpPr>
        <p:grpSpPr>
          <a:xfrm>
            <a:off x="473726" y="1525617"/>
            <a:ext cx="7149463" cy="5245826"/>
            <a:chOff x="2187646" y="2183110"/>
            <a:chExt cx="4768709" cy="3539702"/>
          </a:xfrm>
        </p:grpSpPr>
        <p:pic>
          <p:nvPicPr>
            <p:cNvPr id="19" name="Imagen 18" descr="Diagrama, Esquemático&#10;&#10;Descripción generada automáticamente">
              <a:extLst>
                <a:ext uri="{FF2B5EF4-FFF2-40B4-BE49-F238E27FC236}">
                  <a16:creationId xmlns:a16="http://schemas.microsoft.com/office/drawing/2014/main" id="{0E5DDFA9-F3D0-B001-470A-760801B585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7646" y="2183110"/>
              <a:ext cx="4768709" cy="3513481"/>
            </a:xfrm>
            <a:prstGeom prst="rect">
              <a:avLst/>
            </a:prstGeom>
          </p:spPr>
        </p:pic>
        <p:sp>
          <p:nvSpPr>
            <p:cNvPr id="20" name="Rectángulo 19">
              <a:extLst>
                <a:ext uri="{FF2B5EF4-FFF2-40B4-BE49-F238E27FC236}">
                  <a16:creationId xmlns:a16="http://schemas.microsoft.com/office/drawing/2014/main" id="{8806CB8D-53ED-E416-E7EF-DC244F2D75C8}"/>
                </a:ext>
              </a:extLst>
            </p:cNvPr>
            <p:cNvSpPr/>
            <p:nvPr/>
          </p:nvSpPr>
          <p:spPr>
            <a:xfrm>
              <a:off x="2789802" y="2939193"/>
              <a:ext cx="270030"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350"/>
            </a:p>
          </p:txBody>
        </p:sp>
        <p:sp>
          <p:nvSpPr>
            <p:cNvPr id="21" name="Elipse 20">
              <a:extLst>
                <a:ext uri="{FF2B5EF4-FFF2-40B4-BE49-F238E27FC236}">
                  <a16:creationId xmlns:a16="http://schemas.microsoft.com/office/drawing/2014/main" id="{2B68D72A-DEEC-F7FF-8956-B83B2B075263}"/>
                </a:ext>
              </a:extLst>
            </p:cNvPr>
            <p:cNvSpPr/>
            <p:nvPr/>
          </p:nvSpPr>
          <p:spPr>
            <a:xfrm>
              <a:off x="3643718" y="3587265"/>
              <a:ext cx="234936" cy="216024"/>
            </a:xfrm>
            <a:prstGeom prst="ellipse">
              <a:avLst/>
            </a:prstGeom>
            <a:solidFill>
              <a:srgbClr val="007A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a:t>S</a:t>
              </a:r>
              <a:endParaRPr lang="es-PE" sz="1050"/>
            </a:p>
          </p:txBody>
        </p:sp>
        <p:sp>
          <p:nvSpPr>
            <p:cNvPr id="22" name="Elipse 21">
              <a:extLst>
                <a:ext uri="{FF2B5EF4-FFF2-40B4-BE49-F238E27FC236}">
                  <a16:creationId xmlns:a16="http://schemas.microsoft.com/office/drawing/2014/main" id="{FD531C17-A8BF-83BD-ECA3-504E2625B0BF}"/>
                </a:ext>
              </a:extLst>
            </p:cNvPr>
            <p:cNvSpPr/>
            <p:nvPr/>
          </p:nvSpPr>
          <p:spPr>
            <a:xfrm>
              <a:off x="3653898" y="2939193"/>
              <a:ext cx="234936" cy="216024"/>
            </a:xfrm>
            <a:prstGeom prst="ellipse">
              <a:avLst/>
            </a:prstGeom>
            <a:solidFill>
              <a:srgbClr val="007A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a:t>S</a:t>
              </a:r>
              <a:endParaRPr lang="es-PE" sz="1050"/>
            </a:p>
          </p:txBody>
        </p:sp>
        <p:sp>
          <p:nvSpPr>
            <p:cNvPr id="23" name="Elipse 22">
              <a:extLst>
                <a:ext uri="{FF2B5EF4-FFF2-40B4-BE49-F238E27FC236}">
                  <a16:creationId xmlns:a16="http://schemas.microsoft.com/office/drawing/2014/main" id="{22F8F0BA-4F56-44FC-E7B5-9C347ED3D969}"/>
                </a:ext>
              </a:extLst>
            </p:cNvPr>
            <p:cNvSpPr/>
            <p:nvPr/>
          </p:nvSpPr>
          <p:spPr>
            <a:xfrm>
              <a:off x="3643718" y="3317235"/>
              <a:ext cx="234936" cy="216024"/>
            </a:xfrm>
            <a:prstGeom prst="ellipse">
              <a:avLst/>
            </a:prstGeom>
            <a:solidFill>
              <a:srgbClr val="007A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a:t>S</a:t>
              </a:r>
              <a:endParaRPr lang="es-PE" sz="1050"/>
            </a:p>
          </p:txBody>
        </p:sp>
        <p:sp>
          <p:nvSpPr>
            <p:cNvPr id="24" name="Elipse 23">
              <a:extLst>
                <a:ext uri="{FF2B5EF4-FFF2-40B4-BE49-F238E27FC236}">
                  <a16:creationId xmlns:a16="http://schemas.microsoft.com/office/drawing/2014/main" id="{92EE2793-5407-6AE3-2C08-40BBA7DD70C9}"/>
                </a:ext>
              </a:extLst>
            </p:cNvPr>
            <p:cNvSpPr/>
            <p:nvPr/>
          </p:nvSpPr>
          <p:spPr>
            <a:xfrm>
              <a:off x="3608624" y="3955746"/>
              <a:ext cx="234936" cy="216024"/>
            </a:xfrm>
            <a:prstGeom prst="ellipse">
              <a:avLst/>
            </a:prstGeom>
            <a:solidFill>
              <a:srgbClr val="007A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a:t>S</a:t>
              </a:r>
              <a:endParaRPr lang="es-PE" sz="1050"/>
            </a:p>
          </p:txBody>
        </p:sp>
        <p:sp>
          <p:nvSpPr>
            <p:cNvPr id="25" name="Elipse 24">
              <a:extLst>
                <a:ext uri="{FF2B5EF4-FFF2-40B4-BE49-F238E27FC236}">
                  <a16:creationId xmlns:a16="http://schemas.microsoft.com/office/drawing/2014/main" id="{E930AF34-B680-ECB0-57B2-474B5148C660}"/>
                </a:ext>
              </a:extLst>
            </p:cNvPr>
            <p:cNvSpPr/>
            <p:nvPr/>
          </p:nvSpPr>
          <p:spPr>
            <a:xfrm>
              <a:off x="2689881" y="4792811"/>
              <a:ext cx="234936" cy="216024"/>
            </a:xfrm>
            <a:prstGeom prst="ellipse">
              <a:avLst/>
            </a:prstGeom>
            <a:solidFill>
              <a:srgbClr val="007A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a:t>S</a:t>
              </a:r>
              <a:endParaRPr lang="es-PE" sz="1050"/>
            </a:p>
          </p:txBody>
        </p:sp>
        <p:sp>
          <p:nvSpPr>
            <p:cNvPr id="26" name="Rectángulo 25">
              <a:extLst>
                <a:ext uri="{FF2B5EF4-FFF2-40B4-BE49-F238E27FC236}">
                  <a16:creationId xmlns:a16="http://schemas.microsoft.com/office/drawing/2014/main" id="{8B6A9F68-F177-6AB8-8930-66E0E178AF5A}"/>
                </a:ext>
              </a:extLst>
            </p:cNvPr>
            <p:cNvSpPr/>
            <p:nvPr/>
          </p:nvSpPr>
          <p:spPr>
            <a:xfrm>
              <a:off x="5285311" y="2727593"/>
              <a:ext cx="219917" cy="272848"/>
            </a:xfrm>
            <a:prstGeom prst="rect">
              <a:avLst/>
            </a:prstGeom>
            <a:solidFill>
              <a:schemeClr val="bg1">
                <a:lumMod val="9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350" b="1">
                  <a:solidFill>
                    <a:schemeClr val="tx1"/>
                  </a:solidFill>
                </a:rPr>
                <a:t>9</a:t>
              </a:r>
              <a:endParaRPr lang="es-PE" sz="2400" b="1">
                <a:solidFill>
                  <a:schemeClr val="tx1"/>
                </a:solidFill>
              </a:endParaRPr>
            </a:p>
          </p:txBody>
        </p:sp>
        <p:sp>
          <p:nvSpPr>
            <p:cNvPr id="27" name="Rectángulo 26">
              <a:extLst>
                <a:ext uri="{FF2B5EF4-FFF2-40B4-BE49-F238E27FC236}">
                  <a16:creationId xmlns:a16="http://schemas.microsoft.com/office/drawing/2014/main" id="{CFF2CC72-690E-0612-993A-2F98B0E95773}"/>
                </a:ext>
              </a:extLst>
            </p:cNvPr>
            <p:cNvSpPr/>
            <p:nvPr/>
          </p:nvSpPr>
          <p:spPr>
            <a:xfrm>
              <a:off x="4094678" y="3155217"/>
              <a:ext cx="247398" cy="272849"/>
            </a:xfrm>
            <a:prstGeom prst="rect">
              <a:avLst/>
            </a:prstGeom>
            <a:solidFill>
              <a:schemeClr val="bg1">
                <a:lumMod val="95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350" b="1">
                  <a:solidFill>
                    <a:schemeClr val="tx1"/>
                  </a:solidFill>
                </a:rPr>
                <a:t>7</a:t>
              </a:r>
              <a:endParaRPr lang="es-PE" sz="1350" b="1">
                <a:solidFill>
                  <a:schemeClr val="tx1"/>
                </a:solidFill>
              </a:endParaRPr>
            </a:p>
          </p:txBody>
        </p:sp>
        <p:sp>
          <p:nvSpPr>
            <p:cNvPr id="28" name="Rectángulo 27">
              <a:extLst>
                <a:ext uri="{FF2B5EF4-FFF2-40B4-BE49-F238E27FC236}">
                  <a16:creationId xmlns:a16="http://schemas.microsoft.com/office/drawing/2014/main" id="{51C0948B-08CE-CE5E-EB0E-63D9A83E03E9}"/>
                </a:ext>
              </a:extLst>
            </p:cNvPr>
            <p:cNvSpPr/>
            <p:nvPr/>
          </p:nvSpPr>
          <p:spPr>
            <a:xfrm>
              <a:off x="5395269" y="4608002"/>
              <a:ext cx="247398" cy="272849"/>
            </a:xfrm>
            <a:prstGeom prst="rect">
              <a:avLst/>
            </a:prstGeom>
            <a:solidFill>
              <a:schemeClr val="bg1">
                <a:lumMod val="95000"/>
              </a:schemeClr>
            </a:solidFill>
            <a:ln>
              <a:solidFill>
                <a:srgbClr val="4BF1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350" b="1">
                  <a:solidFill>
                    <a:schemeClr val="tx1"/>
                  </a:solidFill>
                </a:rPr>
                <a:t>3</a:t>
              </a:r>
              <a:endParaRPr lang="es-PE" sz="1350" b="1">
                <a:solidFill>
                  <a:schemeClr val="tx1"/>
                </a:solidFill>
              </a:endParaRPr>
            </a:p>
          </p:txBody>
        </p:sp>
        <p:sp>
          <p:nvSpPr>
            <p:cNvPr id="29" name="Rectángulo 28">
              <a:extLst>
                <a:ext uri="{FF2B5EF4-FFF2-40B4-BE49-F238E27FC236}">
                  <a16:creationId xmlns:a16="http://schemas.microsoft.com/office/drawing/2014/main" id="{426D7F8C-5E68-0A3E-E5CE-3AFDF32BBEAA}"/>
                </a:ext>
              </a:extLst>
            </p:cNvPr>
            <p:cNvSpPr/>
            <p:nvPr/>
          </p:nvSpPr>
          <p:spPr>
            <a:xfrm>
              <a:off x="4493530" y="5069731"/>
              <a:ext cx="247398" cy="272849"/>
            </a:xfrm>
            <a:prstGeom prst="rect">
              <a:avLst/>
            </a:prstGeom>
            <a:solidFill>
              <a:schemeClr val="bg1">
                <a:lumMod val="95000"/>
              </a:schemeClr>
            </a:solidFill>
            <a:ln>
              <a:solidFill>
                <a:srgbClr val="66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350" b="1">
                  <a:solidFill>
                    <a:schemeClr val="tx1"/>
                  </a:solidFill>
                </a:rPr>
                <a:t>2</a:t>
              </a:r>
              <a:endParaRPr lang="es-PE" sz="1350" b="1">
                <a:solidFill>
                  <a:schemeClr val="tx1"/>
                </a:solidFill>
              </a:endParaRPr>
            </a:p>
          </p:txBody>
        </p:sp>
        <p:sp>
          <p:nvSpPr>
            <p:cNvPr id="30" name="Rectángulo 29">
              <a:extLst>
                <a:ext uri="{FF2B5EF4-FFF2-40B4-BE49-F238E27FC236}">
                  <a16:creationId xmlns:a16="http://schemas.microsoft.com/office/drawing/2014/main" id="{82F941E0-0D74-453C-B80F-672FCFDA024E}"/>
                </a:ext>
              </a:extLst>
            </p:cNvPr>
            <p:cNvSpPr/>
            <p:nvPr/>
          </p:nvSpPr>
          <p:spPr>
            <a:xfrm>
              <a:off x="3626190" y="5031346"/>
              <a:ext cx="247398" cy="272849"/>
            </a:xfrm>
            <a:prstGeom prst="rect">
              <a:avLst/>
            </a:prstGeom>
            <a:solidFill>
              <a:schemeClr val="bg1">
                <a:lumMod val="9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350" b="1">
                  <a:solidFill>
                    <a:schemeClr val="tx1"/>
                  </a:solidFill>
                </a:rPr>
                <a:t>1</a:t>
              </a:r>
              <a:endParaRPr lang="es-PE" sz="1350" b="1">
                <a:solidFill>
                  <a:schemeClr val="tx1"/>
                </a:solidFill>
              </a:endParaRPr>
            </a:p>
          </p:txBody>
        </p:sp>
        <p:sp>
          <p:nvSpPr>
            <p:cNvPr id="31" name="Rectángulo 30">
              <a:extLst>
                <a:ext uri="{FF2B5EF4-FFF2-40B4-BE49-F238E27FC236}">
                  <a16:creationId xmlns:a16="http://schemas.microsoft.com/office/drawing/2014/main" id="{809589E8-337C-8257-BC5A-5467D4D87BF9}"/>
                </a:ext>
              </a:extLst>
            </p:cNvPr>
            <p:cNvSpPr/>
            <p:nvPr/>
          </p:nvSpPr>
          <p:spPr>
            <a:xfrm>
              <a:off x="2470091" y="4526479"/>
              <a:ext cx="247398" cy="272849"/>
            </a:xfrm>
            <a:prstGeom prst="rect">
              <a:avLst/>
            </a:prstGeom>
            <a:solidFill>
              <a:schemeClr val="bg1">
                <a:lumMod val="95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350" b="1">
                  <a:solidFill>
                    <a:schemeClr val="tx1"/>
                  </a:solidFill>
                </a:rPr>
                <a:t>4</a:t>
              </a:r>
              <a:endParaRPr lang="es-PE" sz="1350" b="1">
                <a:solidFill>
                  <a:schemeClr val="tx1"/>
                </a:solidFill>
              </a:endParaRPr>
            </a:p>
          </p:txBody>
        </p:sp>
        <p:sp>
          <p:nvSpPr>
            <p:cNvPr id="32" name="Rectángulo 31">
              <a:extLst>
                <a:ext uri="{FF2B5EF4-FFF2-40B4-BE49-F238E27FC236}">
                  <a16:creationId xmlns:a16="http://schemas.microsoft.com/office/drawing/2014/main" id="{214B6A04-ABE5-6801-A7A6-895D1C47F9BF}"/>
                </a:ext>
              </a:extLst>
            </p:cNvPr>
            <p:cNvSpPr/>
            <p:nvPr/>
          </p:nvSpPr>
          <p:spPr>
            <a:xfrm>
              <a:off x="3168630" y="4087924"/>
              <a:ext cx="247398" cy="272849"/>
            </a:xfrm>
            <a:prstGeom prst="rect">
              <a:avLst/>
            </a:prstGeom>
            <a:solidFill>
              <a:schemeClr val="bg1">
                <a:lumMod val="9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350" b="1">
                  <a:solidFill>
                    <a:schemeClr val="tx1"/>
                  </a:solidFill>
                </a:rPr>
                <a:t>5</a:t>
              </a:r>
              <a:endParaRPr lang="es-PE" sz="1350" b="1">
                <a:solidFill>
                  <a:schemeClr val="tx1"/>
                </a:solidFill>
              </a:endParaRPr>
            </a:p>
          </p:txBody>
        </p:sp>
        <p:sp>
          <p:nvSpPr>
            <p:cNvPr id="33" name="Rectángulo 32">
              <a:extLst>
                <a:ext uri="{FF2B5EF4-FFF2-40B4-BE49-F238E27FC236}">
                  <a16:creationId xmlns:a16="http://schemas.microsoft.com/office/drawing/2014/main" id="{F58D3858-86EC-C350-E7BD-86FE0DDD6EF7}"/>
                </a:ext>
              </a:extLst>
            </p:cNvPr>
            <p:cNvSpPr/>
            <p:nvPr/>
          </p:nvSpPr>
          <p:spPr>
            <a:xfrm>
              <a:off x="4751118" y="3110323"/>
              <a:ext cx="247398" cy="267471"/>
            </a:xfrm>
            <a:prstGeom prst="rect">
              <a:avLst/>
            </a:prstGeom>
            <a:solidFill>
              <a:schemeClr val="bg1">
                <a:lumMod val="9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350" b="1">
                  <a:solidFill>
                    <a:schemeClr val="tx1"/>
                  </a:solidFill>
                </a:rPr>
                <a:t>6</a:t>
              </a:r>
              <a:endParaRPr lang="es-PE" sz="2400" b="1">
                <a:solidFill>
                  <a:schemeClr val="tx1"/>
                </a:solidFill>
              </a:endParaRPr>
            </a:p>
          </p:txBody>
        </p:sp>
        <p:sp>
          <p:nvSpPr>
            <p:cNvPr id="34" name="Rectángulo 33">
              <a:extLst>
                <a:ext uri="{FF2B5EF4-FFF2-40B4-BE49-F238E27FC236}">
                  <a16:creationId xmlns:a16="http://schemas.microsoft.com/office/drawing/2014/main" id="{A7FBDCD6-ABF9-6F0B-07BA-C626D9C9F784}"/>
                </a:ext>
              </a:extLst>
            </p:cNvPr>
            <p:cNvSpPr/>
            <p:nvPr/>
          </p:nvSpPr>
          <p:spPr>
            <a:xfrm>
              <a:off x="4046097" y="2640931"/>
              <a:ext cx="247398" cy="272849"/>
            </a:xfrm>
            <a:prstGeom prst="rect">
              <a:avLst/>
            </a:prstGeom>
            <a:solidFill>
              <a:schemeClr val="bg1">
                <a:lumMod val="95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350" b="1">
                  <a:solidFill>
                    <a:schemeClr val="tx1"/>
                  </a:solidFill>
                </a:rPr>
                <a:t>8</a:t>
              </a:r>
              <a:endParaRPr lang="es-PE" sz="1350" b="1">
                <a:solidFill>
                  <a:schemeClr val="tx1"/>
                </a:solidFill>
              </a:endParaRPr>
            </a:p>
          </p:txBody>
        </p:sp>
        <p:sp>
          <p:nvSpPr>
            <p:cNvPr id="35" name="Elipse 34">
              <a:extLst>
                <a:ext uri="{FF2B5EF4-FFF2-40B4-BE49-F238E27FC236}">
                  <a16:creationId xmlns:a16="http://schemas.microsoft.com/office/drawing/2014/main" id="{F48FFDD7-268E-D527-F773-44D4DE6B7B2F}"/>
                </a:ext>
              </a:extLst>
            </p:cNvPr>
            <p:cNvSpPr/>
            <p:nvPr/>
          </p:nvSpPr>
          <p:spPr>
            <a:xfrm>
              <a:off x="5120792" y="2309764"/>
              <a:ext cx="234936" cy="216024"/>
            </a:xfrm>
            <a:prstGeom prst="ellipse">
              <a:avLst/>
            </a:prstGeom>
            <a:solidFill>
              <a:srgbClr val="007A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a:t>S</a:t>
              </a:r>
              <a:endParaRPr lang="es-PE" sz="1050"/>
            </a:p>
          </p:txBody>
        </p:sp>
        <p:sp>
          <p:nvSpPr>
            <p:cNvPr id="36" name="Elipse 35">
              <a:extLst>
                <a:ext uri="{FF2B5EF4-FFF2-40B4-BE49-F238E27FC236}">
                  <a16:creationId xmlns:a16="http://schemas.microsoft.com/office/drawing/2014/main" id="{4113BCFB-36A8-1C71-7606-3FBE9DEC32F5}"/>
                </a:ext>
              </a:extLst>
            </p:cNvPr>
            <p:cNvSpPr/>
            <p:nvPr/>
          </p:nvSpPr>
          <p:spPr>
            <a:xfrm>
              <a:off x="3500612" y="5506788"/>
              <a:ext cx="234936" cy="216024"/>
            </a:xfrm>
            <a:prstGeom prst="ellipse">
              <a:avLst/>
            </a:prstGeom>
            <a:solidFill>
              <a:srgbClr val="007A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a:t>S</a:t>
              </a:r>
              <a:endParaRPr lang="es-PE" sz="1050"/>
            </a:p>
          </p:txBody>
        </p:sp>
        <p:sp>
          <p:nvSpPr>
            <p:cNvPr id="37" name="Elipse 36">
              <a:extLst>
                <a:ext uri="{FF2B5EF4-FFF2-40B4-BE49-F238E27FC236}">
                  <a16:creationId xmlns:a16="http://schemas.microsoft.com/office/drawing/2014/main" id="{24220B60-6317-450C-A9C5-3BBF0A873C7A}"/>
                </a:ext>
              </a:extLst>
            </p:cNvPr>
            <p:cNvSpPr/>
            <p:nvPr/>
          </p:nvSpPr>
          <p:spPr>
            <a:xfrm>
              <a:off x="4454531" y="5469811"/>
              <a:ext cx="234936" cy="216024"/>
            </a:xfrm>
            <a:prstGeom prst="ellipse">
              <a:avLst/>
            </a:prstGeom>
            <a:solidFill>
              <a:srgbClr val="007A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a:t>S</a:t>
              </a:r>
              <a:endParaRPr lang="es-PE" sz="1050"/>
            </a:p>
          </p:txBody>
        </p:sp>
        <p:sp>
          <p:nvSpPr>
            <p:cNvPr id="38" name="Elipse 37">
              <a:extLst>
                <a:ext uri="{FF2B5EF4-FFF2-40B4-BE49-F238E27FC236}">
                  <a16:creationId xmlns:a16="http://schemas.microsoft.com/office/drawing/2014/main" id="{09B97895-BBEB-903D-4DBF-E6C7642AFD7B}"/>
                </a:ext>
              </a:extLst>
            </p:cNvPr>
            <p:cNvSpPr/>
            <p:nvPr/>
          </p:nvSpPr>
          <p:spPr>
            <a:xfrm>
              <a:off x="5868872" y="4855025"/>
              <a:ext cx="234936" cy="216024"/>
            </a:xfrm>
            <a:prstGeom prst="ellipse">
              <a:avLst/>
            </a:prstGeom>
            <a:solidFill>
              <a:srgbClr val="007A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a:t>S</a:t>
              </a:r>
              <a:endParaRPr lang="es-PE" sz="1050"/>
            </a:p>
          </p:txBody>
        </p:sp>
        <p:sp>
          <p:nvSpPr>
            <p:cNvPr id="39" name="Elipse 38">
              <a:extLst>
                <a:ext uri="{FF2B5EF4-FFF2-40B4-BE49-F238E27FC236}">
                  <a16:creationId xmlns:a16="http://schemas.microsoft.com/office/drawing/2014/main" id="{397BBEF9-B5C1-336A-2A50-A388563BE741}"/>
                </a:ext>
              </a:extLst>
            </p:cNvPr>
            <p:cNvSpPr/>
            <p:nvPr/>
          </p:nvSpPr>
          <p:spPr>
            <a:xfrm>
              <a:off x="3391254" y="4680196"/>
              <a:ext cx="234936" cy="21602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a:t>S</a:t>
              </a:r>
              <a:endParaRPr lang="es-PE" sz="1050"/>
            </a:p>
          </p:txBody>
        </p:sp>
      </p:grpSp>
      <p:pic>
        <p:nvPicPr>
          <p:cNvPr id="41" name="Imagen 40">
            <a:extLst>
              <a:ext uri="{FF2B5EF4-FFF2-40B4-BE49-F238E27FC236}">
                <a16:creationId xmlns:a16="http://schemas.microsoft.com/office/drawing/2014/main" id="{4D80C34B-97F8-2C9A-E406-1D4AA653E47F}"/>
              </a:ext>
            </a:extLst>
          </p:cNvPr>
          <p:cNvPicPr>
            <a:picLocks noChangeAspect="1"/>
          </p:cNvPicPr>
          <p:nvPr/>
        </p:nvPicPr>
        <p:blipFill>
          <a:blip r:embed="rId3"/>
          <a:stretch>
            <a:fillRect/>
          </a:stretch>
        </p:blipFill>
        <p:spPr>
          <a:xfrm>
            <a:off x="7866716" y="4654372"/>
            <a:ext cx="1209731" cy="1852909"/>
          </a:xfrm>
          <a:prstGeom prst="rect">
            <a:avLst/>
          </a:prstGeom>
        </p:spPr>
      </p:pic>
      <p:sp>
        <p:nvSpPr>
          <p:cNvPr id="2" name="CuadroTexto 1">
            <a:extLst>
              <a:ext uri="{FF2B5EF4-FFF2-40B4-BE49-F238E27FC236}">
                <a16:creationId xmlns:a16="http://schemas.microsoft.com/office/drawing/2014/main" id="{2F5C4E15-01E1-4BAE-E776-C4E673846489}"/>
              </a:ext>
            </a:extLst>
          </p:cNvPr>
          <p:cNvSpPr txBox="1"/>
          <p:nvPr/>
        </p:nvSpPr>
        <p:spPr>
          <a:xfrm>
            <a:off x="0" y="295385"/>
            <a:ext cx="9141714" cy="655438"/>
          </a:xfrm>
          <a:prstGeom prst="rect">
            <a:avLst/>
          </a:prstGeom>
        </p:spPr>
        <p:txBody>
          <a:bodyPr vert="horz" lIns="68580" tIns="34290" rIns="68580" bIns="34290" rtlCol="0" anchor="ctr">
            <a:normAutofit/>
          </a:bodyPr>
          <a:lstStyle/>
          <a:p>
            <a:r>
              <a:rPr lang="es-PE" sz="2400" b="1" dirty="0">
                <a:solidFill>
                  <a:srgbClr val="BB1F6D"/>
                </a:solidFill>
                <a:latin typeface="Arial" panose="020B0604020202020204" pitchFamily="34" charset="0"/>
                <a:cs typeface="Arial" panose="020B0604020202020204" pitchFamily="34" charset="0"/>
              </a:rPr>
              <a:t>EVACUACION EN CASO EMERGENCIAS</a:t>
            </a:r>
          </a:p>
        </p:txBody>
      </p:sp>
      <p:cxnSp>
        <p:nvCxnSpPr>
          <p:cNvPr id="3" name="Conector recto 2">
            <a:extLst>
              <a:ext uri="{FF2B5EF4-FFF2-40B4-BE49-F238E27FC236}">
                <a16:creationId xmlns:a16="http://schemas.microsoft.com/office/drawing/2014/main" id="{6BA59208-8F6C-0D70-F064-B8A7EDF777D5}"/>
              </a:ext>
            </a:extLst>
          </p:cNvPr>
          <p:cNvCxnSpPr/>
          <p:nvPr/>
        </p:nvCxnSpPr>
        <p:spPr>
          <a:xfrm>
            <a:off x="0" y="971660"/>
            <a:ext cx="9144000" cy="0"/>
          </a:xfrm>
          <a:prstGeom prst="line">
            <a:avLst/>
          </a:prstGeom>
          <a:ln w="57150">
            <a:solidFill>
              <a:srgbClr val="BB1F6D"/>
            </a:solidFill>
          </a:ln>
        </p:spPr>
        <p:style>
          <a:lnRef idx="1">
            <a:schemeClr val="accent1"/>
          </a:lnRef>
          <a:fillRef idx="0">
            <a:schemeClr val="accent1"/>
          </a:fillRef>
          <a:effectRef idx="0">
            <a:schemeClr val="accent1"/>
          </a:effectRef>
          <a:fontRef idx="minor">
            <a:schemeClr val="tx1"/>
          </a:fontRef>
        </p:style>
      </p:cxnSp>
      <p:pic>
        <p:nvPicPr>
          <p:cNvPr id="4" name="Imagen 3">
            <a:extLst>
              <a:ext uri="{FF2B5EF4-FFF2-40B4-BE49-F238E27FC236}">
                <a16:creationId xmlns:a16="http://schemas.microsoft.com/office/drawing/2014/main" id="{0FED8ED6-6F4F-2038-393B-E00A7857913A}"/>
              </a:ext>
            </a:extLst>
          </p:cNvPr>
          <p:cNvPicPr>
            <a:picLocks noChangeAspect="1"/>
          </p:cNvPicPr>
          <p:nvPr/>
        </p:nvPicPr>
        <p:blipFill rotWithShape="1">
          <a:blip r:embed="rId4"/>
          <a:srcRect l="23524" t="9762" r="18561" b="10774"/>
          <a:stretch/>
        </p:blipFill>
        <p:spPr>
          <a:xfrm>
            <a:off x="7792599" y="1194884"/>
            <a:ext cx="1349115" cy="1851113"/>
          </a:xfrm>
          <a:prstGeom prst="rect">
            <a:avLst/>
          </a:prstGeom>
        </p:spPr>
      </p:pic>
    </p:spTree>
    <p:extLst>
      <p:ext uri="{BB962C8B-B14F-4D97-AF65-F5344CB8AC3E}">
        <p14:creationId xmlns:p14="http://schemas.microsoft.com/office/powerpoint/2010/main" val="29041578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n 24">
            <a:extLst>
              <a:ext uri="{FF2B5EF4-FFF2-40B4-BE49-F238E27FC236}">
                <a16:creationId xmlns:a16="http://schemas.microsoft.com/office/drawing/2014/main" id="{9AB12301-555F-5B22-3C19-59663923D4E7}"/>
              </a:ext>
            </a:extLst>
          </p:cNvPr>
          <p:cNvPicPr>
            <a:picLocks noChangeAspect="1"/>
          </p:cNvPicPr>
          <p:nvPr/>
        </p:nvPicPr>
        <p:blipFill>
          <a:blip r:embed="rId2"/>
          <a:stretch>
            <a:fillRect/>
          </a:stretch>
        </p:blipFill>
        <p:spPr>
          <a:xfrm>
            <a:off x="6927934" y="1255842"/>
            <a:ext cx="1890850" cy="1302989"/>
          </a:xfrm>
          <a:prstGeom prst="rect">
            <a:avLst/>
          </a:prstGeom>
          <a:noFill/>
          <a:ln w="28575">
            <a:solidFill>
              <a:srgbClr val="007A37"/>
            </a:solidFill>
          </a:ln>
        </p:spPr>
      </p:pic>
      <p:pic>
        <p:nvPicPr>
          <p:cNvPr id="26" name="Imagen 25">
            <a:extLst>
              <a:ext uri="{FF2B5EF4-FFF2-40B4-BE49-F238E27FC236}">
                <a16:creationId xmlns:a16="http://schemas.microsoft.com/office/drawing/2014/main" id="{0BAAF188-EF74-4EEB-BE7C-C296248B8DEA}"/>
              </a:ext>
            </a:extLst>
          </p:cNvPr>
          <p:cNvPicPr>
            <a:picLocks noChangeAspect="1"/>
          </p:cNvPicPr>
          <p:nvPr/>
        </p:nvPicPr>
        <p:blipFill rotWithShape="1">
          <a:blip r:embed="rId3"/>
          <a:srcRect b="21474"/>
          <a:stretch/>
        </p:blipFill>
        <p:spPr>
          <a:xfrm>
            <a:off x="6927957" y="3347016"/>
            <a:ext cx="1890850" cy="1302989"/>
          </a:xfrm>
          <a:prstGeom prst="rect">
            <a:avLst/>
          </a:prstGeom>
          <a:noFill/>
          <a:ln w="28575">
            <a:solidFill>
              <a:srgbClr val="007A37"/>
            </a:solidFill>
          </a:ln>
        </p:spPr>
      </p:pic>
      <p:pic>
        <p:nvPicPr>
          <p:cNvPr id="27" name="Imagen 26">
            <a:extLst>
              <a:ext uri="{FF2B5EF4-FFF2-40B4-BE49-F238E27FC236}">
                <a16:creationId xmlns:a16="http://schemas.microsoft.com/office/drawing/2014/main" id="{0965DFE7-80C0-66BC-8DFF-9980A6493C61}"/>
              </a:ext>
            </a:extLst>
          </p:cNvPr>
          <p:cNvPicPr>
            <a:picLocks noChangeAspect="1"/>
          </p:cNvPicPr>
          <p:nvPr/>
        </p:nvPicPr>
        <p:blipFill rotWithShape="1">
          <a:blip r:embed="rId4"/>
          <a:srcRect t="6318" b="7862"/>
          <a:stretch/>
        </p:blipFill>
        <p:spPr>
          <a:xfrm>
            <a:off x="6938855" y="5539281"/>
            <a:ext cx="1775733" cy="1223663"/>
          </a:xfrm>
          <a:prstGeom prst="rect">
            <a:avLst/>
          </a:prstGeom>
          <a:noFill/>
          <a:ln w="28575">
            <a:solidFill>
              <a:srgbClr val="007A37"/>
            </a:solidFill>
          </a:ln>
        </p:spPr>
      </p:pic>
      <p:sp>
        <p:nvSpPr>
          <p:cNvPr id="28" name="Rectángulo 27">
            <a:extLst>
              <a:ext uri="{FF2B5EF4-FFF2-40B4-BE49-F238E27FC236}">
                <a16:creationId xmlns:a16="http://schemas.microsoft.com/office/drawing/2014/main" id="{E3E086F4-CCBD-B111-AA11-D9284C430B30}"/>
              </a:ext>
            </a:extLst>
          </p:cNvPr>
          <p:cNvSpPr/>
          <p:nvPr/>
        </p:nvSpPr>
        <p:spPr>
          <a:xfrm>
            <a:off x="6916917" y="889936"/>
            <a:ext cx="1890850" cy="278471"/>
          </a:xfrm>
          <a:prstGeom prst="rect">
            <a:avLst/>
          </a:prstGeom>
          <a:solidFill>
            <a:srgbClr val="007A37"/>
          </a:solidFill>
          <a:ln w="38100">
            <a:solidFill>
              <a:srgbClr val="007A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050" b="1" dirty="0"/>
              <a:t>ZONA SEGURA INTERNA</a:t>
            </a:r>
            <a:endParaRPr lang="es-PE" sz="1050" b="1" dirty="0"/>
          </a:p>
        </p:txBody>
      </p:sp>
      <p:sp>
        <p:nvSpPr>
          <p:cNvPr id="29" name="Rectángulo 28">
            <a:extLst>
              <a:ext uri="{FF2B5EF4-FFF2-40B4-BE49-F238E27FC236}">
                <a16:creationId xmlns:a16="http://schemas.microsoft.com/office/drawing/2014/main" id="{499F9140-A317-D3FE-79AA-4E24C5CB4CDA}"/>
              </a:ext>
            </a:extLst>
          </p:cNvPr>
          <p:cNvSpPr/>
          <p:nvPr/>
        </p:nvSpPr>
        <p:spPr>
          <a:xfrm>
            <a:off x="6916917" y="2943496"/>
            <a:ext cx="1890850" cy="278471"/>
          </a:xfrm>
          <a:prstGeom prst="rect">
            <a:avLst/>
          </a:prstGeom>
          <a:solidFill>
            <a:srgbClr val="007A37"/>
          </a:solidFill>
          <a:ln w="38100">
            <a:solidFill>
              <a:srgbClr val="007A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050" b="1" dirty="0"/>
              <a:t>EVACUACION</a:t>
            </a:r>
            <a:endParaRPr lang="es-PE" sz="1050" b="1" dirty="0"/>
          </a:p>
        </p:txBody>
      </p:sp>
      <p:sp>
        <p:nvSpPr>
          <p:cNvPr id="30" name="Rectángulo 29">
            <a:extLst>
              <a:ext uri="{FF2B5EF4-FFF2-40B4-BE49-F238E27FC236}">
                <a16:creationId xmlns:a16="http://schemas.microsoft.com/office/drawing/2014/main" id="{BE616402-47C0-79A7-801A-4716B93866B6}"/>
              </a:ext>
            </a:extLst>
          </p:cNvPr>
          <p:cNvSpPr/>
          <p:nvPr/>
        </p:nvSpPr>
        <p:spPr>
          <a:xfrm>
            <a:off x="6938855" y="5117778"/>
            <a:ext cx="1815479" cy="294164"/>
          </a:xfrm>
          <a:prstGeom prst="rect">
            <a:avLst/>
          </a:prstGeom>
          <a:solidFill>
            <a:srgbClr val="007A37"/>
          </a:solidFill>
          <a:ln w="38100">
            <a:solidFill>
              <a:srgbClr val="007A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050" b="1" dirty="0"/>
              <a:t>ZONA SEGURA EXTERNA</a:t>
            </a:r>
            <a:endParaRPr lang="es-PE" sz="1050" b="1" dirty="0"/>
          </a:p>
        </p:txBody>
      </p:sp>
      <p:sp>
        <p:nvSpPr>
          <p:cNvPr id="31" name="Flecha: a la derecha 30">
            <a:extLst>
              <a:ext uri="{FF2B5EF4-FFF2-40B4-BE49-F238E27FC236}">
                <a16:creationId xmlns:a16="http://schemas.microsoft.com/office/drawing/2014/main" id="{CFF42178-DD82-58ED-3607-CCD700945F24}"/>
              </a:ext>
            </a:extLst>
          </p:cNvPr>
          <p:cNvSpPr/>
          <p:nvPr/>
        </p:nvSpPr>
        <p:spPr>
          <a:xfrm rot="5400000">
            <a:off x="7729319" y="2593803"/>
            <a:ext cx="278472" cy="281416"/>
          </a:xfrm>
          <a:prstGeom prst="rightArrow">
            <a:avLst/>
          </a:prstGeom>
          <a:solidFill>
            <a:srgbClr val="007A37"/>
          </a:solidFill>
          <a:ln>
            <a:solidFill>
              <a:srgbClr val="007A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sz="1350"/>
          </a:p>
        </p:txBody>
      </p:sp>
      <p:sp>
        <p:nvSpPr>
          <p:cNvPr id="32" name="Flecha: a la derecha 31">
            <a:extLst>
              <a:ext uri="{FF2B5EF4-FFF2-40B4-BE49-F238E27FC236}">
                <a16:creationId xmlns:a16="http://schemas.microsoft.com/office/drawing/2014/main" id="{56C6B482-83C6-BC9B-71E9-25FA4740E306}"/>
              </a:ext>
            </a:extLst>
          </p:cNvPr>
          <p:cNvSpPr/>
          <p:nvPr/>
        </p:nvSpPr>
        <p:spPr>
          <a:xfrm rot="5400000">
            <a:off x="7668208" y="4724901"/>
            <a:ext cx="317025" cy="294788"/>
          </a:xfrm>
          <a:prstGeom prst="rightArrow">
            <a:avLst/>
          </a:prstGeom>
          <a:solidFill>
            <a:srgbClr val="007A37"/>
          </a:solidFill>
          <a:ln>
            <a:solidFill>
              <a:srgbClr val="007A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sz="1350"/>
          </a:p>
        </p:txBody>
      </p:sp>
      <p:grpSp>
        <p:nvGrpSpPr>
          <p:cNvPr id="4" name="Grupo 3">
            <a:extLst>
              <a:ext uri="{FF2B5EF4-FFF2-40B4-BE49-F238E27FC236}">
                <a16:creationId xmlns:a16="http://schemas.microsoft.com/office/drawing/2014/main" id="{EED1461A-8CD0-B5FC-6446-F9A6E63C9F37}"/>
              </a:ext>
            </a:extLst>
          </p:cNvPr>
          <p:cNvGrpSpPr/>
          <p:nvPr/>
        </p:nvGrpSpPr>
        <p:grpSpPr>
          <a:xfrm>
            <a:off x="132202" y="1482047"/>
            <a:ext cx="6784715" cy="5084005"/>
            <a:chOff x="974411" y="2017507"/>
            <a:chExt cx="4898572" cy="3738802"/>
          </a:xfrm>
        </p:grpSpPr>
        <p:pic>
          <p:nvPicPr>
            <p:cNvPr id="6" name="Imagen 5" descr="Diagrama, Dibujo de ingeniería&#10;&#10;Descripción generada automáticamente">
              <a:extLst>
                <a:ext uri="{FF2B5EF4-FFF2-40B4-BE49-F238E27FC236}">
                  <a16:creationId xmlns:a16="http://schemas.microsoft.com/office/drawing/2014/main" id="{09D0440D-3CA7-B1A2-7211-CF18909D1D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4411" y="2017507"/>
              <a:ext cx="4898572" cy="3738802"/>
            </a:xfrm>
            <a:prstGeom prst="rect">
              <a:avLst/>
            </a:prstGeom>
          </p:spPr>
        </p:pic>
        <p:sp>
          <p:nvSpPr>
            <p:cNvPr id="8" name="Rectángulo 7">
              <a:extLst>
                <a:ext uri="{FF2B5EF4-FFF2-40B4-BE49-F238E27FC236}">
                  <a16:creationId xmlns:a16="http://schemas.microsoft.com/office/drawing/2014/main" id="{A3A8FCDB-FC39-588A-CA41-361CE5C57A2F}"/>
                </a:ext>
              </a:extLst>
            </p:cNvPr>
            <p:cNvSpPr/>
            <p:nvPr/>
          </p:nvSpPr>
          <p:spPr>
            <a:xfrm>
              <a:off x="4348463" y="3246756"/>
              <a:ext cx="247398" cy="272849"/>
            </a:xfrm>
            <a:prstGeom prst="rect">
              <a:avLst/>
            </a:prstGeom>
            <a:solidFill>
              <a:schemeClr val="bg1">
                <a:lumMod val="95000"/>
              </a:schemeClr>
            </a:solidFill>
            <a:ln>
              <a:solidFill>
                <a:srgbClr val="66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350" b="1">
                  <a:solidFill>
                    <a:schemeClr val="tx1"/>
                  </a:solidFill>
                </a:rPr>
                <a:t>4</a:t>
              </a:r>
              <a:endParaRPr lang="es-PE" sz="1350" b="1">
                <a:solidFill>
                  <a:schemeClr val="tx1"/>
                </a:solidFill>
              </a:endParaRPr>
            </a:p>
          </p:txBody>
        </p:sp>
        <p:sp>
          <p:nvSpPr>
            <p:cNvPr id="9" name="Rectángulo 8">
              <a:extLst>
                <a:ext uri="{FF2B5EF4-FFF2-40B4-BE49-F238E27FC236}">
                  <a16:creationId xmlns:a16="http://schemas.microsoft.com/office/drawing/2014/main" id="{9DB0E8CE-2D01-C76F-A0B4-52A779523F9A}"/>
                </a:ext>
              </a:extLst>
            </p:cNvPr>
            <p:cNvSpPr/>
            <p:nvPr/>
          </p:nvSpPr>
          <p:spPr>
            <a:xfrm>
              <a:off x="4348463" y="4309588"/>
              <a:ext cx="247398" cy="272849"/>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350" b="1">
                  <a:solidFill>
                    <a:schemeClr val="tx1"/>
                  </a:solidFill>
                </a:rPr>
                <a:t>2</a:t>
              </a:r>
              <a:endParaRPr lang="es-PE" sz="1350" b="1">
                <a:solidFill>
                  <a:schemeClr val="tx1"/>
                </a:solidFill>
              </a:endParaRPr>
            </a:p>
          </p:txBody>
        </p:sp>
        <p:sp>
          <p:nvSpPr>
            <p:cNvPr id="10" name="Rectángulo 9">
              <a:extLst>
                <a:ext uri="{FF2B5EF4-FFF2-40B4-BE49-F238E27FC236}">
                  <a16:creationId xmlns:a16="http://schemas.microsoft.com/office/drawing/2014/main" id="{7F372060-9944-02D2-609B-B39C514E2B51}"/>
                </a:ext>
              </a:extLst>
            </p:cNvPr>
            <p:cNvSpPr/>
            <p:nvPr/>
          </p:nvSpPr>
          <p:spPr>
            <a:xfrm>
              <a:off x="1810181" y="3246756"/>
              <a:ext cx="247398" cy="272849"/>
            </a:xfrm>
            <a:prstGeom prst="rect">
              <a:avLst/>
            </a:prstGeom>
            <a:solidFill>
              <a:schemeClr val="bg1">
                <a:lumMod val="95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350" b="1">
                  <a:solidFill>
                    <a:schemeClr val="tx1"/>
                  </a:solidFill>
                </a:rPr>
                <a:t>3</a:t>
              </a:r>
              <a:endParaRPr lang="es-PE" sz="1350" b="1">
                <a:solidFill>
                  <a:schemeClr val="tx1"/>
                </a:solidFill>
              </a:endParaRPr>
            </a:p>
          </p:txBody>
        </p:sp>
        <p:sp>
          <p:nvSpPr>
            <p:cNvPr id="11" name="Rectángulo 10">
              <a:extLst>
                <a:ext uri="{FF2B5EF4-FFF2-40B4-BE49-F238E27FC236}">
                  <a16:creationId xmlns:a16="http://schemas.microsoft.com/office/drawing/2014/main" id="{89A06DDF-1364-728F-60E2-3DE52DC07F73}"/>
                </a:ext>
              </a:extLst>
            </p:cNvPr>
            <p:cNvSpPr/>
            <p:nvPr/>
          </p:nvSpPr>
          <p:spPr>
            <a:xfrm>
              <a:off x="1810181" y="4309588"/>
              <a:ext cx="247398" cy="272849"/>
            </a:xfrm>
            <a:prstGeom prst="rect">
              <a:avLst/>
            </a:prstGeom>
            <a:solidFill>
              <a:schemeClr val="bg1">
                <a:lumMod val="95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350" b="1">
                  <a:solidFill>
                    <a:schemeClr val="tx1"/>
                  </a:solidFill>
                </a:rPr>
                <a:t>1</a:t>
              </a:r>
              <a:endParaRPr lang="es-PE" sz="1350" b="1">
                <a:solidFill>
                  <a:schemeClr val="tx1"/>
                </a:solidFill>
              </a:endParaRPr>
            </a:p>
          </p:txBody>
        </p:sp>
        <p:sp>
          <p:nvSpPr>
            <p:cNvPr id="33" name="Rectángulo 32">
              <a:extLst>
                <a:ext uri="{FF2B5EF4-FFF2-40B4-BE49-F238E27FC236}">
                  <a16:creationId xmlns:a16="http://schemas.microsoft.com/office/drawing/2014/main" id="{A82A31A5-1015-2ED8-193F-741307AE1781}"/>
                </a:ext>
              </a:extLst>
            </p:cNvPr>
            <p:cNvSpPr/>
            <p:nvPr/>
          </p:nvSpPr>
          <p:spPr>
            <a:xfrm>
              <a:off x="3972961" y="2639499"/>
              <a:ext cx="247398" cy="272849"/>
            </a:xfrm>
            <a:prstGeom prst="rect">
              <a:avLst/>
            </a:prstGeom>
            <a:noFill/>
            <a:ln w="28575">
              <a:solidFill>
                <a:srgbClr val="007A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350" b="1" dirty="0">
                  <a:solidFill>
                    <a:schemeClr val="tx1"/>
                  </a:solidFill>
                </a:rPr>
                <a:t>1</a:t>
              </a:r>
              <a:endParaRPr lang="es-PE" sz="1350" b="1" dirty="0">
                <a:solidFill>
                  <a:schemeClr val="tx1"/>
                </a:solidFill>
              </a:endParaRPr>
            </a:p>
          </p:txBody>
        </p:sp>
      </p:grpSp>
      <p:sp>
        <p:nvSpPr>
          <p:cNvPr id="36" name="Rectángulo redondeado 3">
            <a:extLst>
              <a:ext uri="{FF2B5EF4-FFF2-40B4-BE49-F238E27FC236}">
                <a16:creationId xmlns:a16="http://schemas.microsoft.com/office/drawing/2014/main" id="{A3AF06E6-7247-58BE-303A-6A5DA6079A22}"/>
              </a:ext>
            </a:extLst>
          </p:cNvPr>
          <p:cNvSpPr/>
          <p:nvPr/>
        </p:nvSpPr>
        <p:spPr>
          <a:xfrm>
            <a:off x="2968611" y="866228"/>
            <a:ext cx="2132397" cy="319448"/>
          </a:xfrm>
          <a:prstGeom prst="roundRect">
            <a:avLst>
              <a:gd name="adj" fmla="val 7576"/>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350" b="1" dirty="0">
                <a:latin typeface="Arial Black" panose="020B0A04020102020204" pitchFamily="34" charset="0"/>
              </a:rPr>
              <a:t>SAN ISIDRO</a:t>
            </a:r>
          </a:p>
        </p:txBody>
      </p:sp>
      <p:sp>
        <p:nvSpPr>
          <p:cNvPr id="2" name="CuadroTexto 1">
            <a:extLst>
              <a:ext uri="{FF2B5EF4-FFF2-40B4-BE49-F238E27FC236}">
                <a16:creationId xmlns:a16="http://schemas.microsoft.com/office/drawing/2014/main" id="{7D180933-FEF9-1A9B-E577-51F44521C16F}"/>
              </a:ext>
            </a:extLst>
          </p:cNvPr>
          <p:cNvSpPr txBox="1"/>
          <p:nvPr/>
        </p:nvSpPr>
        <p:spPr>
          <a:xfrm>
            <a:off x="0" y="75053"/>
            <a:ext cx="9141714" cy="655438"/>
          </a:xfrm>
          <a:prstGeom prst="rect">
            <a:avLst/>
          </a:prstGeom>
        </p:spPr>
        <p:txBody>
          <a:bodyPr vert="horz" lIns="68580" tIns="34290" rIns="68580" bIns="34290" rtlCol="0" anchor="ctr">
            <a:normAutofit/>
          </a:bodyPr>
          <a:lstStyle/>
          <a:p>
            <a:r>
              <a:rPr lang="es-PE" sz="2400" b="1" dirty="0">
                <a:solidFill>
                  <a:srgbClr val="BB1F6D"/>
                </a:solidFill>
                <a:latin typeface="Arial" panose="020B0604020202020204" pitchFamily="34" charset="0"/>
                <a:cs typeface="Arial" panose="020B0604020202020204" pitchFamily="34" charset="0"/>
              </a:rPr>
              <a:t>EVACUACION EN CASO EMERGENCIAS</a:t>
            </a:r>
          </a:p>
        </p:txBody>
      </p:sp>
      <p:cxnSp>
        <p:nvCxnSpPr>
          <p:cNvPr id="3" name="Conector recto 2">
            <a:extLst>
              <a:ext uri="{FF2B5EF4-FFF2-40B4-BE49-F238E27FC236}">
                <a16:creationId xmlns:a16="http://schemas.microsoft.com/office/drawing/2014/main" id="{56BE120A-08A9-A7A9-E652-1D866F452294}"/>
              </a:ext>
            </a:extLst>
          </p:cNvPr>
          <p:cNvCxnSpPr/>
          <p:nvPr/>
        </p:nvCxnSpPr>
        <p:spPr>
          <a:xfrm>
            <a:off x="0" y="751328"/>
            <a:ext cx="9144000" cy="0"/>
          </a:xfrm>
          <a:prstGeom prst="line">
            <a:avLst/>
          </a:prstGeom>
          <a:ln w="57150">
            <a:solidFill>
              <a:srgbClr val="BB1F6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89331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redondeado 3">
            <a:extLst>
              <a:ext uri="{FF2B5EF4-FFF2-40B4-BE49-F238E27FC236}">
                <a16:creationId xmlns:a16="http://schemas.microsoft.com/office/drawing/2014/main" id="{173D45D5-A859-3B98-F37E-8B8CDF816EDF}"/>
              </a:ext>
            </a:extLst>
          </p:cNvPr>
          <p:cNvSpPr/>
          <p:nvPr/>
        </p:nvSpPr>
        <p:spPr>
          <a:xfrm>
            <a:off x="3049445" y="962543"/>
            <a:ext cx="3042823" cy="299614"/>
          </a:xfrm>
          <a:prstGeom prst="roundRect">
            <a:avLst>
              <a:gd name="adj" fmla="val 7576"/>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350" b="1" dirty="0">
                <a:latin typeface="Arial Black" panose="020B0A04020102020204" pitchFamily="34" charset="0"/>
              </a:rPr>
              <a:t>VILLA EL SALVADOR</a:t>
            </a:r>
          </a:p>
        </p:txBody>
      </p:sp>
      <p:grpSp>
        <p:nvGrpSpPr>
          <p:cNvPr id="2" name="Grupo 1">
            <a:extLst>
              <a:ext uri="{FF2B5EF4-FFF2-40B4-BE49-F238E27FC236}">
                <a16:creationId xmlns:a16="http://schemas.microsoft.com/office/drawing/2014/main" id="{AF70F4A3-19D4-14D7-B1ED-0CA13111810D}"/>
              </a:ext>
            </a:extLst>
          </p:cNvPr>
          <p:cNvGrpSpPr/>
          <p:nvPr/>
        </p:nvGrpSpPr>
        <p:grpSpPr>
          <a:xfrm>
            <a:off x="826264" y="1262158"/>
            <a:ext cx="7546554" cy="5595842"/>
            <a:chOff x="1682317" y="2482334"/>
            <a:chExt cx="5667440" cy="4003835"/>
          </a:xfrm>
        </p:grpSpPr>
        <p:pic>
          <p:nvPicPr>
            <p:cNvPr id="6" name="Imagen 5" descr="Tabla&#10;&#10;Descripción generada automáticamente">
              <a:extLst>
                <a:ext uri="{FF2B5EF4-FFF2-40B4-BE49-F238E27FC236}">
                  <a16:creationId xmlns:a16="http://schemas.microsoft.com/office/drawing/2014/main" id="{81361DCB-F56D-998C-3D09-4EF938021BF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82317" y="2482334"/>
              <a:ext cx="5667440" cy="4003835"/>
            </a:xfrm>
            <a:prstGeom prst="rect">
              <a:avLst/>
            </a:prstGeom>
          </p:spPr>
        </p:pic>
        <p:sp>
          <p:nvSpPr>
            <p:cNvPr id="7" name="Elipse 6">
              <a:extLst>
                <a:ext uri="{FF2B5EF4-FFF2-40B4-BE49-F238E27FC236}">
                  <a16:creationId xmlns:a16="http://schemas.microsoft.com/office/drawing/2014/main" id="{A3FD28BC-7FDF-25EA-6FF4-E5D7F43D5757}"/>
                </a:ext>
              </a:extLst>
            </p:cNvPr>
            <p:cNvSpPr/>
            <p:nvPr/>
          </p:nvSpPr>
          <p:spPr>
            <a:xfrm>
              <a:off x="6767740" y="2914382"/>
              <a:ext cx="234936" cy="216024"/>
            </a:xfrm>
            <a:prstGeom prst="ellipse">
              <a:avLst/>
            </a:prstGeom>
            <a:solidFill>
              <a:srgbClr val="007A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a:t>S</a:t>
              </a:r>
              <a:endParaRPr lang="es-PE" sz="1050"/>
            </a:p>
          </p:txBody>
        </p:sp>
        <p:sp>
          <p:nvSpPr>
            <p:cNvPr id="8" name="Elipse 7">
              <a:extLst>
                <a:ext uri="{FF2B5EF4-FFF2-40B4-BE49-F238E27FC236}">
                  <a16:creationId xmlns:a16="http://schemas.microsoft.com/office/drawing/2014/main" id="{3E703D59-A9E3-6691-99FE-263C30B68EB8}"/>
                </a:ext>
              </a:extLst>
            </p:cNvPr>
            <p:cNvSpPr/>
            <p:nvPr/>
          </p:nvSpPr>
          <p:spPr>
            <a:xfrm>
              <a:off x="6748828" y="3886490"/>
              <a:ext cx="234936" cy="216024"/>
            </a:xfrm>
            <a:prstGeom prst="ellipse">
              <a:avLst/>
            </a:prstGeom>
            <a:solidFill>
              <a:srgbClr val="007A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a:t>S</a:t>
              </a:r>
              <a:endParaRPr lang="es-PE" sz="1050"/>
            </a:p>
          </p:txBody>
        </p:sp>
        <p:sp>
          <p:nvSpPr>
            <p:cNvPr id="9" name="Elipse 8">
              <a:extLst>
                <a:ext uri="{FF2B5EF4-FFF2-40B4-BE49-F238E27FC236}">
                  <a16:creationId xmlns:a16="http://schemas.microsoft.com/office/drawing/2014/main" id="{148F9A7F-9795-332C-3136-14EE46AA2B2A}"/>
                </a:ext>
              </a:extLst>
            </p:cNvPr>
            <p:cNvSpPr/>
            <p:nvPr/>
          </p:nvSpPr>
          <p:spPr>
            <a:xfrm>
              <a:off x="6767740" y="4534562"/>
              <a:ext cx="234936" cy="216024"/>
            </a:xfrm>
            <a:prstGeom prst="ellipse">
              <a:avLst/>
            </a:prstGeom>
            <a:solidFill>
              <a:srgbClr val="007A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a:t>S</a:t>
              </a:r>
              <a:endParaRPr lang="es-PE" sz="1050"/>
            </a:p>
          </p:txBody>
        </p:sp>
        <p:sp>
          <p:nvSpPr>
            <p:cNvPr id="10" name="Elipse 9">
              <a:extLst>
                <a:ext uri="{FF2B5EF4-FFF2-40B4-BE49-F238E27FC236}">
                  <a16:creationId xmlns:a16="http://schemas.microsoft.com/office/drawing/2014/main" id="{E4BCA1C9-7D60-8FE2-6E1D-C3309BC7244E}"/>
                </a:ext>
              </a:extLst>
            </p:cNvPr>
            <p:cNvSpPr/>
            <p:nvPr/>
          </p:nvSpPr>
          <p:spPr>
            <a:xfrm>
              <a:off x="6767740" y="5452664"/>
              <a:ext cx="234936" cy="216024"/>
            </a:xfrm>
            <a:prstGeom prst="ellipse">
              <a:avLst/>
            </a:prstGeom>
            <a:solidFill>
              <a:srgbClr val="007A3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a:t>S</a:t>
              </a:r>
              <a:endParaRPr lang="es-PE" sz="1050"/>
            </a:p>
          </p:txBody>
        </p:sp>
        <p:sp>
          <p:nvSpPr>
            <p:cNvPr id="11" name="Rectángulo 10">
              <a:extLst>
                <a:ext uri="{FF2B5EF4-FFF2-40B4-BE49-F238E27FC236}">
                  <a16:creationId xmlns:a16="http://schemas.microsoft.com/office/drawing/2014/main" id="{3218C60C-B91C-5BC0-924F-43AF51F30B31}"/>
                </a:ext>
              </a:extLst>
            </p:cNvPr>
            <p:cNvSpPr/>
            <p:nvPr/>
          </p:nvSpPr>
          <p:spPr>
            <a:xfrm>
              <a:off x="5932241" y="3390853"/>
              <a:ext cx="247398" cy="272849"/>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350" b="1">
                  <a:solidFill>
                    <a:schemeClr val="tx1"/>
                  </a:solidFill>
                </a:rPr>
                <a:t>1</a:t>
              </a:r>
              <a:endParaRPr lang="es-PE" sz="1350" b="1">
                <a:solidFill>
                  <a:schemeClr val="tx1"/>
                </a:solidFill>
              </a:endParaRPr>
            </a:p>
          </p:txBody>
        </p:sp>
        <p:sp>
          <p:nvSpPr>
            <p:cNvPr id="12" name="Rectángulo 11">
              <a:extLst>
                <a:ext uri="{FF2B5EF4-FFF2-40B4-BE49-F238E27FC236}">
                  <a16:creationId xmlns:a16="http://schemas.microsoft.com/office/drawing/2014/main" id="{B6E9BDFA-DFC3-FC63-4678-CD80C9E126C7}"/>
                </a:ext>
              </a:extLst>
            </p:cNvPr>
            <p:cNvSpPr/>
            <p:nvPr/>
          </p:nvSpPr>
          <p:spPr>
            <a:xfrm>
              <a:off x="5932241" y="4938511"/>
              <a:ext cx="247398" cy="272849"/>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350" b="1">
                  <a:solidFill>
                    <a:schemeClr val="tx1"/>
                  </a:solidFill>
                </a:rPr>
                <a:t>2</a:t>
              </a:r>
              <a:endParaRPr lang="es-PE" sz="1350" b="1">
                <a:solidFill>
                  <a:schemeClr val="tx1"/>
                </a:solidFill>
              </a:endParaRPr>
            </a:p>
          </p:txBody>
        </p:sp>
      </p:grpSp>
      <p:sp>
        <p:nvSpPr>
          <p:cNvPr id="3" name="CuadroTexto 2">
            <a:extLst>
              <a:ext uri="{FF2B5EF4-FFF2-40B4-BE49-F238E27FC236}">
                <a16:creationId xmlns:a16="http://schemas.microsoft.com/office/drawing/2014/main" id="{E177A7F1-3280-AB37-8496-C928612EFA52}"/>
              </a:ext>
            </a:extLst>
          </p:cNvPr>
          <p:cNvSpPr txBox="1"/>
          <p:nvPr/>
        </p:nvSpPr>
        <p:spPr>
          <a:xfrm>
            <a:off x="0" y="119122"/>
            <a:ext cx="9141714" cy="655438"/>
          </a:xfrm>
          <a:prstGeom prst="rect">
            <a:avLst/>
          </a:prstGeom>
        </p:spPr>
        <p:txBody>
          <a:bodyPr vert="horz" lIns="68580" tIns="34290" rIns="68580" bIns="34290" rtlCol="0" anchor="ctr">
            <a:normAutofit/>
          </a:bodyPr>
          <a:lstStyle/>
          <a:p>
            <a:r>
              <a:rPr lang="es-PE" sz="2400" b="1" dirty="0">
                <a:solidFill>
                  <a:srgbClr val="BB1F6D"/>
                </a:solidFill>
                <a:latin typeface="Arial" panose="020B0604020202020204" pitchFamily="34" charset="0"/>
                <a:cs typeface="Arial" panose="020B0604020202020204" pitchFamily="34" charset="0"/>
              </a:rPr>
              <a:t>EVACUACION EN CASO EMERGENCIAS</a:t>
            </a:r>
          </a:p>
        </p:txBody>
      </p:sp>
      <p:cxnSp>
        <p:nvCxnSpPr>
          <p:cNvPr id="13" name="Conector recto 12">
            <a:extLst>
              <a:ext uri="{FF2B5EF4-FFF2-40B4-BE49-F238E27FC236}">
                <a16:creationId xmlns:a16="http://schemas.microsoft.com/office/drawing/2014/main" id="{74E9E8C5-0E52-D65B-9528-EFDAF796731D}"/>
              </a:ext>
            </a:extLst>
          </p:cNvPr>
          <p:cNvCxnSpPr/>
          <p:nvPr/>
        </p:nvCxnSpPr>
        <p:spPr>
          <a:xfrm>
            <a:off x="0" y="795397"/>
            <a:ext cx="9144000" cy="0"/>
          </a:xfrm>
          <a:prstGeom prst="line">
            <a:avLst/>
          </a:prstGeom>
          <a:ln w="57150">
            <a:solidFill>
              <a:srgbClr val="BB1F6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78578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AA0000"/>
        </a:solidFill>
        <a:effectLst/>
      </p:bgPr>
    </p:bg>
    <p:spTree>
      <p:nvGrpSpPr>
        <p:cNvPr id="1" name=""/>
        <p:cNvGrpSpPr/>
        <p:nvPr/>
      </p:nvGrpSpPr>
      <p:grpSpPr>
        <a:xfrm>
          <a:off x="0" y="0"/>
          <a:ext cx="0" cy="0"/>
          <a:chOff x="0" y="0"/>
          <a:chExt cx="0" cy="0"/>
        </a:xfrm>
      </p:grpSpPr>
      <p:sp>
        <p:nvSpPr>
          <p:cNvPr id="2" name="Subtítulo 6">
            <a:extLst>
              <a:ext uri="{FF2B5EF4-FFF2-40B4-BE49-F238E27FC236}">
                <a16:creationId xmlns:a16="http://schemas.microsoft.com/office/drawing/2014/main" id="{1DAFC5A3-212B-4CFF-9E1A-A89C28D3DBB2}"/>
              </a:ext>
            </a:extLst>
          </p:cNvPr>
          <p:cNvSpPr txBox="1">
            <a:spLocks/>
          </p:cNvSpPr>
          <p:nvPr/>
        </p:nvSpPr>
        <p:spPr>
          <a:xfrm>
            <a:off x="440478" y="2695580"/>
            <a:ext cx="1933253" cy="133887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PE" sz="9600" dirty="0">
                <a:solidFill>
                  <a:srgbClr val="FFFF00"/>
                </a:solidFill>
              </a:rPr>
              <a:t>09</a:t>
            </a:r>
          </a:p>
        </p:txBody>
      </p:sp>
      <p:sp>
        <p:nvSpPr>
          <p:cNvPr id="3" name="Título 5">
            <a:extLst>
              <a:ext uri="{FF2B5EF4-FFF2-40B4-BE49-F238E27FC236}">
                <a16:creationId xmlns:a16="http://schemas.microsoft.com/office/drawing/2014/main" id="{52771F28-DEBE-45B5-B466-B5AE86AEB4DF}"/>
              </a:ext>
            </a:extLst>
          </p:cNvPr>
          <p:cNvSpPr txBox="1">
            <a:spLocks/>
          </p:cNvSpPr>
          <p:nvPr/>
        </p:nvSpPr>
        <p:spPr>
          <a:xfrm>
            <a:off x="2123728" y="2636912"/>
            <a:ext cx="7138083" cy="1456211"/>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x-none" sz="3200" b="1">
                <a:solidFill>
                  <a:srgbClr val="FFFFFF"/>
                </a:solidFill>
                <a:latin typeface="Arial" panose="020B0604020202020204" pitchFamily="34" charset="0"/>
                <a:cs typeface="Arial" panose="020B0604020202020204" pitchFamily="34" charset="0"/>
              </a:rPr>
              <a:t>INFRACCIONES Y SANCIONES</a:t>
            </a:r>
            <a:endParaRPr lang="es-PE" sz="3200" b="1">
              <a:solidFill>
                <a:srgbClr val="FFFFFF"/>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CDFE3784-5A4F-416D-8804-BD9FB6C3142A}"/>
              </a:ext>
            </a:extLst>
          </p:cNvPr>
          <p:cNvPicPr>
            <a:picLocks noChangeAspect="1" noChangeArrowheads="1"/>
          </p:cNvPicPr>
          <p:nvPr/>
        </p:nvPicPr>
        <p:blipFill>
          <a:blip r:embed="rId2"/>
          <a:srcRect/>
          <a:stretch>
            <a:fillRect/>
          </a:stretch>
        </p:blipFill>
        <p:spPr bwMode="auto">
          <a:xfrm>
            <a:off x="1995105" y="2799218"/>
            <a:ext cx="61613" cy="1131601"/>
          </a:xfrm>
          <a:prstGeom prst="rect">
            <a:avLst/>
          </a:prstGeom>
          <a:noFill/>
          <a:ln w="9525">
            <a:noFill/>
            <a:miter lim="800000"/>
            <a:headEnd/>
            <a:tailEnd/>
          </a:ln>
          <a:effectLst/>
        </p:spPr>
      </p:pic>
    </p:spTree>
    <p:extLst>
      <p:ext uri="{BB962C8B-B14F-4D97-AF65-F5344CB8AC3E}">
        <p14:creationId xmlns:p14="http://schemas.microsoft.com/office/powerpoint/2010/main" val="31902084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8">
            <a:extLst>
              <a:ext uri="{FF2B5EF4-FFF2-40B4-BE49-F238E27FC236}">
                <a16:creationId xmlns:a16="http://schemas.microsoft.com/office/drawing/2014/main" id="{3E99A9AA-1590-499E-B593-6BB2A5454F49}"/>
              </a:ext>
            </a:extLst>
          </p:cNvPr>
          <p:cNvPicPr>
            <a:picLocks noChangeAspect="1"/>
          </p:cNvPicPr>
          <p:nvPr/>
        </p:nvPicPr>
        <p:blipFill>
          <a:blip r:embed="rId2"/>
          <a:stretch>
            <a:fillRect/>
          </a:stretch>
        </p:blipFill>
        <p:spPr>
          <a:xfrm>
            <a:off x="135080" y="101922"/>
            <a:ext cx="1988647" cy="679353"/>
          </a:xfrm>
          <a:prstGeom prst="rect">
            <a:avLst/>
          </a:prstGeom>
        </p:spPr>
      </p:pic>
      <p:sp>
        <p:nvSpPr>
          <p:cNvPr id="3" name="1 Título">
            <a:extLst>
              <a:ext uri="{FF2B5EF4-FFF2-40B4-BE49-F238E27FC236}">
                <a16:creationId xmlns:a16="http://schemas.microsoft.com/office/drawing/2014/main" id="{C6F9CA32-E4AA-40D8-9224-ECC6FFB6569E}"/>
              </a:ext>
            </a:extLst>
          </p:cNvPr>
          <p:cNvSpPr txBox="1">
            <a:spLocks/>
          </p:cNvSpPr>
          <p:nvPr/>
        </p:nvSpPr>
        <p:spPr>
          <a:xfrm>
            <a:off x="2671804" y="355344"/>
            <a:ext cx="6472196" cy="42593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s-ES" sz="2400" b="1">
                <a:solidFill>
                  <a:schemeClr val="tx1">
                    <a:lumMod val="50000"/>
                    <a:lumOff val="50000"/>
                  </a:schemeClr>
                </a:solidFill>
                <a:latin typeface="Arial" panose="020B0604020202020204" pitchFamily="34" charset="0"/>
                <a:cs typeface="Arial" panose="020B0604020202020204" pitchFamily="34" charset="0"/>
              </a:rPr>
              <a:t>Cuadro de Infracciones y Sanciones</a:t>
            </a:r>
            <a:endParaRPr lang="es-PE" sz="2400">
              <a:solidFill>
                <a:schemeClr val="tx1">
                  <a:lumMod val="50000"/>
                  <a:lumOff val="50000"/>
                </a:schemeClr>
              </a:solidFill>
              <a:latin typeface="Arial" panose="020B0604020202020204" pitchFamily="34" charset="0"/>
              <a:cs typeface="Arial" panose="020B0604020202020204" pitchFamily="34" charset="0"/>
            </a:endParaRPr>
          </a:p>
        </p:txBody>
      </p:sp>
      <p:graphicFrame>
        <p:nvGraphicFramePr>
          <p:cNvPr id="7" name="Tabla 6">
            <a:extLst>
              <a:ext uri="{FF2B5EF4-FFF2-40B4-BE49-F238E27FC236}">
                <a16:creationId xmlns:a16="http://schemas.microsoft.com/office/drawing/2014/main" id="{6AAFA5E1-37E7-463D-85A5-77B81625E513}"/>
              </a:ext>
            </a:extLst>
          </p:cNvPr>
          <p:cNvGraphicFramePr>
            <a:graphicFrameLocks noGrp="1"/>
          </p:cNvGraphicFramePr>
          <p:nvPr>
            <p:extLst>
              <p:ext uri="{D42A27DB-BD31-4B8C-83A1-F6EECF244321}">
                <p14:modId xmlns:p14="http://schemas.microsoft.com/office/powerpoint/2010/main" val="347119534"/>
              </p:ext>
            </p:extLst>
          </p:nvPr>
        </p:nvGraphicFramePr>
        <p:xfrm>
          <a:off x="440915" y="1730802"/>
          <a:ext cx="8262169" cy="1698198"/>
        </p:xfrm>
        <a:graphic>
          <a:graphicData uri="http://schemas.openxmlformats.org/drawingml/2006/table">
            <a:tbl>
              <a:tblPr/>
              <a:tblGrid>
                <a:gridCol w="327538">
                  <a:extLst>
                    <a:ext uri="{9D8B030D-6E8A-4147-A177-3AD203B41FA5}">
                      <a16:colId xmlns:a16="http://schemas.microsoft.com/office/drawing/2014/main" val="1408496578"/>
                    </a:ext>
                  </a:extLst>
                </a:gridCol>
                <a:gridCol w="3951794">
                  <a:extLst>
                    <a:ext uri="{9D8B030D-6E8A-4147-A177-3AD203B41FA5}">
                      <a16:colId xmlns:a16="http://schemas.microsoft.com/office/drawing/2014/main" val="3196341820"/>
                    </a:ext>
                  </a:extLst>
                </a:gridCol>
                <a:gridCol w="819187">
                  <a:extLst>
                    <a:ext uri="{9D8B030D-6E8A-4147-A177-3AD203B41FA5}">
                      <a16:colId xmlns:a16="http://schemas.microsoft.com/office/drawing/2014/main" val="4048884933"/>
                    </a:ext>
                  </a:extLst>
                </a:gridCol>
                <a:gridCol w="1054550">
                  <a:extLst>
                    <a:ext uri="{9D8B030D-6E8A-4147-A177-3AD203B41FA5}">
                      <a16:colId xmlns:a16="http://schemas.microsoft.com/office/drawing/2014/main" val="2646096417"/>
                    </a:ext>
                  </a:extLst>
                </a:gridCol>
                <a:gridCol w="1054550">
                  <a:extLst>
                    <a:ext uri="{9D8B030D-6E8A-4147-A177-3AD203B41FA5}">
                      <a16:colId xmlns:a16="http://schemas.microsoft.com/office/drawing/2014/main" val="2073639480"/>
                    </a:ext>
                  </a:extLst>
                </a:gridCol>
                <a:gridCol w="1054550">
                  <a:extLst>
                    <a:ext uri="{9D8B030D-6E8A-4147-A177-3AD203B41FA5}">
                      <a16:colId xmlns:a16="http://schemas.microsoft.com/office/drawing/2014/main" val="63134167"/>
                    </a:ext>
                  </a:extLst>
                </a:gridCol>
              </a:tblGrid>
              <a:tr h="190809">
                <a:tc rowSpan="2" gridSpan="2">
                  <a:txBody>
                    <a:bodyPr/>
                    <a:lstStyle/>
                    <a:p>
                      <a:pPr algn="ctr" rtl="0" fontAlgn="ctr"/>
                      <a:r>
                        <a:rPr lang="es-PE" sz="1050" b="1" i="0" u="none" strike="noStrike">
                          <a:solidFill>
                            <a:srgbClr val="FFFFFF"/>
                          </a:solidFill>
                          <a:effectLst/>
                          <a:latin typeface="+mn-lt"/>
                        </a:rPr>
                        <a:t>Descripción de la Infracción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rowSpan="2" hMerge="1">
                  <a:txBody>
                    <a:bodyPr/>
                    <a:lstStyle/>
                    <a:p>
                      <a:endParaRPr lang="es-PE"/>
                    </a:p>
                  </a:txBody>
                  <a:tcPr/>
                </a:tc>
                <a:tc rowSpan="2">
                  <a:txBody>
                    <a:bodyPr/>
                    <a:lstStyle/>
                    <a:p>
                      <a:pPr algn="ctr" rtl="0" fontAlgn="ctr"/>
                      <a:r>
                        <a:rPr lang="es-PE" sz="1050" b="1" i="0" u="none" strike="noStrike">
                          <a:solidFill>
                            <a:srgbClr val="FFFFFF"/>
                          </a:solidFill>
                          <a:effectLst/>
                          <a:latin typeface="+mn-lt"/>
                        </a:rPr>
                        <a:t>Tipo de Infracción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gridSpan="3">
                  <a:txBody>
                    <a:bodyPr/>
                    <a:lstStyle/>
                    <a:p>
                      <a:pPr algn="ctr" rtl="0" fontAlgn="ctr"/>
                      <a:r>
                        <a:rPr lang="es-PE" sz="1050" b="1" i="0" u="none" strike="noStrike">
                          <a:solidFill>
                            <a:srgbClr val="FFFFFF"/>
                          </a:solidFill>
                          <a:effectLst/>
                          <a:latin typeface="+mn-lt"/>
                        </a:rPr>
                        <a:t>Tipo de Sanción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hMerge="1">
                  <a:txBody>
                    <a:bodyPr/>
                    <a:lstStyle/>
                    <a:p>
                      <a:endParaRPr lang="es-PE"/>
                    </a:p>
                  </a:txBody>
                  <a:tcPr/>
                </a:tc>
                <a:tc hMerge="1">
                  <a:txBody>
                    <a:bodyPr/>
                    <a:lstStyle/>
                    <a:p>
                      <a:endParaRPr lang="es-PE"/>
                    </a:p>
                  </a:txBody>
                  <a:tcPr/>
                </a:tc>
                <a:extLst>
                  <a:ext uri="{0D108BD9-81ED-4DB2-BD59-A6C34878D82A}">
                    <a16:rowId xmlns:a16="http://schemas.microsoft.com/office/drawing/2014/main" val="4271651962"/>
                  </a:ext>
                </a:extLst>
              </a:tr>
              <a:tr h="190809">
                <a:tc gridSpan="2" vMerge="1">
                  <a:txBody>
                    <a:bodyPr/>
                    <a:lstStyle/>
                    <a:p>
                      <a:endParaRPr lang="es-PE"/>
                    </a:p>
                  </a:txBody>
                  <a:tcPr/>
                </a:tc>
                <a:tc hMerge="1" vMerge="1">
                  <a:txBody>
                    <a:bodyPr/>
                    <a:lstStyle/>
                    <a:p>
                      <a:endParaRPr lang="es-PE"/>
                    </a:p>
                  </a:txBody>
                  <a:tcPr/>
                </a:tc>
                <a:tc vMerge="1">
                  <a:txBody>
                    <a:bodyPr/>
                    <a:lstStyle/>
                    <a:p>
                      <a:endParaRPr lang="es-PE"/>
                    </a:p>
                  </a:txBody>
                  <a:tcPr/>
                </a:tc>
                <a:tc>
                  <a:txBody>
                    <a:bodyPr/>
                    <a:lstStyle/>
                    <a:p>
                      <a:pPr algn="ctr" rtl="0" fontAlgn="ctr"/>
                      <a:r>
                        <a:rPr lang="es-PE" sz="1050" b="1" i="0" u="none" strike="noStrike">
                          <a:solidFill>
                            <a:srgbClr val="000000"/>
                          </a:solidFill>
                          <a:effectLst/>
                          <a:latin typeface="+mn-lt"/>
                        </a:rPr>
                        <a:t>1ra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es-PE" sz="1050" b="1" i="0" u="none" strike="noStrike">
                          <a:solidFill>
                            <a:srgbClr val="000000"/>
                          </a:solidFill>
                          <a:effectLst/>
                          <a:latin typeface="+mn-lt"/>
                        </a:rPr>
                        <a:t>2da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rtl="0" fontAlgn="ctr"/>
                      <a:r>
                        <a:rPr lang="es-PE" sz="1050" b="1" i="0" u="none" strike="noStrike">
                          <a:solidFill>
                            <a:srgbClr val="000000"/>
                          </a:solidFill>
                          <a:effectLst/>
                          <a:latin typeface="+mn-lt"/>
                        </a:rPr>
                        <a:t>3ra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626014908"/>
                  </a:ext>
                </a:extLst>
              </a:tr>
              <a:tr h="524724">
                <a:tc>
                  <a:txBody>
                    <a:bodyPr/>
                    <a:lstStyle/>
                    <a:p>
                      <a:pPr algn="ctr" rtl="0" fontAlgn="ctr"/>
                      <a:r>
                        <a:rPr lang="es-PE" sz="1050" b="1" i="0" u="none" strike="noStrike">
                          <a:solidFill>
                            <a:srgbClr val="000000"/>
                          </a:solidFill>
                          <a:effectLst/>
                          <a:latin typeface="+mn-lt"/>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just" rtl="0" fontAlgn="ctr"/>
                      <a:r>
                        <a:rPr lang="es-PE" sz="1050" b="0" i="0" u="none" strike="noStrike">
                          <a:solidFill>
                            <a:srgbClr val="000000"/>
                          </a:solidFill>
                          <a:effectLst/>
                          <a:latin typeface="+mn-lt"/>
                        </a:rPr>
                        <a:t>No exhibir los documentos básicos  en el lugar de trabajo, que son: Charla de Seguridad, el Análisis de Trabajo Seguro (ATS)  y el Permiso de Trabajo Escrito de Alto Riesgo (TEAR).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PE" sz="1050" b="1" i="0" u="none" strike="noStrike">
                          <a:solidFill>
                            <a:srgbClr val="FFC000"/>
                          </a:solidFill>
                          <a:effectLst/>
                          <a:latin typeface="+mn-lt"/>
                        </a:rPr>
                        <a:t>Leve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PE" sz="1050" b="0" i="0" u="none" strike="noStrike">
                          <a:solidFill>
                            <a:srgbClr val="000000"/>
                          </a:solidFill>
                          <a:effectLst/>
                          <a:latin typeface="+mn-lt"/>
                        </a:rPr>
                        <a:t>Papeleta de Observación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PE" sz="1050" b="0" i="0" u="none" strike="noStrike">
                          <a:solidFill>
                            <a:srgbClr val="000000"/>
                          </a:solidFill>
                          <a:effectLst/>
                          <a:latin typeface="+mn-lt"/>
                        </a:rPr>
                        <a:t>Suspensión </a:t>
                      </a:r>
                      <a:br>
                        <a:rPr lang="es-PE" sz="1050" b="0" i="0" u="none" strike="noStrike">
                          <a:solidFill>
                            <a:srgbClr val="000000"/>
                          </a:solidFill>
                          <a:effectLst/>
                          <a:latin typeface="+mn-lt"/>
                        </a:rPr>
                      </a:br>
                      <a:r>
                        <a:rPr lang="es-PE" sz="1050" b="0" i="0" u="none" strike="noStrike">
                          <a:solidFill>
                            <a:srgbClr val="000000"/>
                          </a:solidFill>
                          <a:effectLst/>
                          <a:latin typeface="+mn-lt"/>
                        </a:rPr>
                        <a:t>(3 días)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PE" sz="1050" b="0" i="0" u="none" strike="noStrike">
                          <a:solidFill>
                            <a:srgbClr val="000000"/>
                          </a:solidFill>
                          <a:effectLst/>
                          <a:latin typeface="+mn-lt"/>
                        </a:rPr>
                        <a:t>Suspensión</a:t>
                      </a:r>
                      <a:br>
                        <a:rPr lang="es-PE" sz="1050" b="0" i="0" u="none" strike="noStrike">
                          <a:solidFill>
                            <a:srgbClr val="000000"/>
                          </a:solidFill>
                          <a:effectLst/>
                          <a:latin typeface="+mn-lt"/>
                        </a:rPr>
                      </a:br>
                      <a:r>
                        <a:rPr lang="es-PE" sz="1050" b="0" i="0" u="none" strike="noStrike">
                          <a:solidFill>
                            <a:srgbClr val="000000"/>
                          </a:solidFill>
                          <a:effectLst/>
                          <a:latin typeface="+mn-lt"/>
                        </a:rPr>
                        <a:t> Indefinida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29856051"/>
                  </a:ext>
                </a:extLst>
              </a:tr>
              <a:tr h="791856">
                <a:tc>
                  <a:txBody>
                    <a:bodyPr/>
                    <a:lstStyle/>
                    <a:p>
                      <a:pPr algn="ctr" rtl="0" fontAlgn="ctr"/>
                      <a:r>
                        <a:rPr lang="es-PE" sz="1050" b="1" i="0" u="none" strike="noStrike">
                          <a:solidFill>
                            <a:srgbClr val="000000"/>
                          </a:solidFill>
                          <a:effectLst/>
                          <a:latin typeface="+mn-lt"/>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just" rtl="0" fontAlgn="ctr"/>
                      <a:r>
                        <a:rPr lang="es-PE" sz="1050" b="0" i="0" u="none" strike="noStrike">
                          <a:solidFill>
                            <a:srgbClr val="000000"/>
                          </a:solidFill>
                          <a:effectLst/>
                          <a:latin typeface="+mn-lt"/>
                        </a:rPr>
                        <a:t>Uso inadecuado del EPP u omision de esta misma por parte del trabajador. </a:t>
                      </a:r>
                      <a:r>
                        <a:rPr lang="es-PE" sz="1050" b="1" i="0" u="none" strike="noStrike">
                          <a:solidFill>
                            <a:srgbClr val="000000"/>
                          </a:solidFill>
                          <a:effectLst/>
                          <a:latin typeface="+mn-lt"/>
                        </a:rPr>
                        <a:t>Ej.:</a:t>
                      </a:r>
                      <a:r>
                        <a:rPr lang="es-PE" sz="1050" b="0" i="0" u="none" strike="noStrike">
                          <a:solidFill>
                            <a:srgbClr val="000000"/>
                          </a:solidFill>
                          <a:effectLst/>
                          <a:latin typeface="+mn-lt"/>
                        </a:rPr>
                        <a:t> Casco encima de gorro, barbiquejo suelto, guantes guardados, uso inadecuado de mascarilla, etc.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PE" sz="1050" b="1" i="0" u="none" strike="noStrike">
                          <a:solidFill>
                            <a:srgbClr val="FFC000"/>
                          </a:solidFill>
                          <a:effectLst/>
                          <a:latin typeface="+mn-lt"/>
                        </a:rPr>
                        <a:t>Leve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PE" sz="1050" b="0" i="0" u="none" strike="noStrike">
                          <a:solidFill>
                            <a:srgbClr val="000000"/>
                          </a:solidFill>
                          <a:effectLst/>
                          <a:latin typeface="+mn-lt"/>
                        </a:rPr>
                        <a:t>Papeleta de Observación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PE" sz="1050" b="0" i="0" u="none" strike="noStrike">
                          <a:solidFill>
                            <a:srgbClr val="000000"/>
                          </a:solidFill>
                          <a:effectLst/>
                          <a:latin typeface="+mn-lt"/>
                        </a:rPr>
                        <a:t>Suspensión </a:t>
                      </a:r>
                      <a:br>
                        <a:rPr lang="es-PE" sz="1050" b="0" i="0" u="none" strike="noStrike">
                          <a:solidFill>
                            <a:srgbClr val="000000"/>
                          </a:solidFill>
                          <a:effectLst/>
                          <a:latin typeface="+mn-lt"/>
                        </a:rPr>
                      </a:br>
                      <a:r>
                        <a:rPr lang="es-PE" sz="1050" b="0" i="0" u="none" strike="noStrike">
                          <a:solidFill>
                            <a:srgbClr val="000000"/>
                          </a:solidFill>
                          <a:effectLst/>
                          <a:latin typeface="+mn-lt"/>
                        </a:rPr>
                        <a:t>(3 días)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PE" sz="1050" b="0" i="0" u="none" strike="noStrike">
                          <a:solidFill>
                            <a:srgbClr val="000000"/>
                          </a:solidFill>
                          <a:effectLst/>
                          <a:latin typeface="+mn-lt"/>
                        </a:rPr>
                        <a:t>Suspensión</a:t>
                      </a:r>
                      <a:br>
                        <a:rPr lang="es-PE" sz="1050" b="0" i="0" u="none" strike="noStrike">
                          <a:solidFill>
                            <a:srgbClr val="000000"/>
                          </a:solidFill>
                          <a:effectLst/>
                          <a:latin typeface="+mn-lt"/>
                        </a:rPr>
                      </a:br>
                      <a:r>
                        <a:rPr lang="es-PE" sz="1050" b="0" i="0" u="none" strike="noStrike">
                          <a:solidFill>
                            <a:srgbClr val="000000"/>
                          </a:solidFill>
                          <a:effectLst/>
                          <a:latin typeface="+mn-lt"/>
                        </a:rPr>
                        <a:t> Indefinida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8881547"/>
                  </a:ext>
                </a:extLst>
              </a:tr>
            </a:tbl>
          </a:graphicData>
        </a:graphic>
      </p:graphicFrame>
      <p:graphicFrame>
        <p:nvGraphicFramePr>
          <p:cNvPr id="9" name="Tabla 8">
            <a:extLst>
              <a:ext uri="{FF2B5EF4-FFF2-40B4-BE49-F238E27FC236}">
                <a16:creationId xmlns:a16="http://schemas.microsoft.com/office/drawing/2014/main" id="{9CEC9963-CE10-4C5F-AE88-42D1ED7556B4}"/>
              </a:ext>
            </a:extLst>
          </p:cNvPr>
          <p:cNvGraphicFramePr>
            <a:graphicFrameLocks noGrp="1"/>
          </p:cNvGraphicFramePr>
          <p:nvPr>
            <p:extLst>
              <p:ext uri="{D42A27DB-BD31-4B8C-83A1-F6EECF244321}">
                <p14:modId xmlns:p14="http://schemas.microsoft.com/office/powerpoint/2010/main" val="245189948"/>
              </p:ext>
            </p:extLst>
          </p:nvPr>
        </p:nvGraphicFramePr>
        <p:xfrm>
          <a:off x="440914" y="3625631"/>
          <a:ext cx="8262168" cy="1120878"/>
        </p:xfrm>
        <a:graphic>
          <a:graphicData uri="http://schemas.openxmlformats.org/drawingml/2006/table">
            <a:tbl>
              <a:tblPr/>
              <a:tblGrid>
                <a:gridCol w="274277">
                  <a:extLst>
                    <a:ext uri="{9D8B030D-6E8A-4147-A177-3AD203B41FA5}">
                      <a16:colId xmlns:a16="http://schemas.microsoft.com/office/drawing/2014/main" val="1607147231"/>
                    </a:ext>
                  </a:extLst>
                </a:gridCol>
                <a:gridCol w="4004292">
                  <a:extLst>
                    <a:ext uri="{9D8B030D-6E8A-4147-A177-3AD203B41FA5}">
                      <a16:colId xmlns:a16="http://schemas.microsoft.com/office/drawing/2014/main" val="2392937254"/>
                    </a:ext>
                  </a:extLst>
                </a:gridCol>
                <a:gridCol w="855406">
                  <a:extLst>
                    <a:ext uri="{9D8B030D-6E8A-4147-A177-3AD203B41FA5}">
                      <a16:colId xmlns:a16="http://schemas.microsoft.com/office/drawing/2014/main" val="55234415"/>
                    </a:ext>
                  </a:extLst>
                </a:gridCol>
                <a:gridCol w="1002891">
                  <a:extLst>
                    <a:ext uri="{9D8B030D-6E8A-4147-A177-3AD203B41FA5}">
                      <a16:colId xmlns:a16="http://schemas.microsoft.com/office/drawing/2014/main" val="804557296"/>
                    </a:ext>
                  </a:extLst>
                </a:gridCol>
                <a:gridCol w="1106129">
                  <a:extLst>
                    <a:ext uri="{9D8B030D-6E8A-4147-A177-3AD203B41FA5}">
                      <a16:colId xmlns:a16="http://schemas.microsoft.com/office/drawing/2014/main" val="455306957"/>
                    </a:ext>
                  </a:extLst>
                </a:gridCol>
                <a:gridCol w="1019173">
                  <a:extLst>
                    <a:ext uri="{9D8B030D-6E8A-4147-A177-3AD203B41FA5}">
                      <a16:colId xmlns:a16="http://schemas.microsoft.com/office/drawing/2014/main" val="324619075"/>
                    </a:ext>
                  </a:extLst>
                </a:gridCol>
              </a:tblGrid>
              <a:tr h="600584">
                <a:tc>
                  <a:txBody>
                    <a:bodyPr/>
                    <a:lstStyle/>
                    <a:p>
                      <a:pPr algn="ctr" rtl="0" fontAlgn="ctr"/>
                      <a:r>
                        <a:rPr lang="es-PE" sz="1100" b="1" i="0" u="none" strike="noStrike">
                          <a:solidFill>
                            <a:srgbClr val="000000"/>
                          </a:solidFill>
                          <a:effectLst/>
                          <a:latin typeface="+mn-lt"/>
                        </a:rPr>
                        <a:t> 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just" rtl="0" fontAlgn="ctr"/>
                      <a:r>
                        <a:rPr lang="es-PE" sz="1100" b="0" i="0" u="none" strike="noStrike">
                          <a:solidFill>
                            <a:srgbClr val="000000"/>
                          </a:solidFill>
                          <a:effectLst/>
                          <a:latin typeface="+mn-lt"/>
                        </a:rPr>
                        <a:t>Tomar fotografías dentro de nuestras instalaciones sin la previa autorización o difundirlo por cualquier medio de comunicación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PE" sz="1100" b="1" i="0" u="none" strike="noStrike">
                          <a:solidFill>
                            <a:srgbClr val="C65911"/>
                          </a:solidFill>
                          <a:effectLst/>
                          <a:latin typeface="+mn-lt"/>
                        </a:rPr>
                        <a:t>Moderada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PE" sz="1100" b="0" i="0" u="none" strike="noStrike">
                          <a:solidFill>
                            <a:srgbClr val="000000"/>
                          </a:solidFill>
                          <a:effectLst/>
                          <a:latin typeface="+mn-lt"/>
                        </a:rPr>
                        <a:t>suspensión </a:t>
                      </a:r>
                      <a:br>
                        <a:rPr lang="es-PE" sz="1100" b="0" i="0" u="none" strike="noStrike">
                          <a:solidFill>
                            <a:srgbClr val="000000"/>
                          </a:solidFill>
                          <a:effectLst/>
                          <a:latin typeface="+mn-lt"/>
                        </a:rPr>
                      </a:br>
                      <a:r>
                        <a:rPr lang="es-PE" sz="1100" b="0" i="0" u="none" strike="noStrike">
                          <a:solidFill>
                            <a:srgbClr val="000000"/>
                          </a:solidFill>
                          <a:effectLst/>
                          <a:latin typeface="+mn-lt"/>
                        </a:rPr>
                        <a:t>(3 días)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PE" sz="1100" b="0" i="0" u="none" strike="noStrike">
                          <a:solidFill>
                            <a:srgbClr val="000000"/>
                          </a:solidFill>
                          <a:effectLst/>
                          <a:latin typeface="+mn-lt"/>
                        </a:rPr>
                        <a:t>suspensión</a:t>
                      </a:r>
                      <a:br>
                        <a:rPr lang="es-PE" sz="1100" b="0" i="0" u="none" strike="noStrike">
                          <a:solidFill>
                            <a:srgbClr val="000000"/>
                          </a:solidFill>
                          <a:effectLst/>
                          <a:latin typeface="+mn-lt"/>
                        </a:rPr>
                      </a:br>
                      <a:r>
                        <a:rPr lang="es-PE" sz="1100" b="0" i="0" u="none" strike="noStrike">
                          <a:solidFill>
                            <a:srgbClr val="000000"/>
                          </a:solidFill>
                          <a:effectLst/>
                          <a:latin typeface="+mn-lt"/>
                        </a:rPr>
                        <a:t> Indefinida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PE" sz="1100" b="0" i="0" u="none" strike="noStrike">
                          <a:solidFill>
                            <a:srgbClr val="000000"/>
                          </a:solidFill>
                          <a:effectLst/>
                          <a:latin typeface="+mn-lt"/>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947506231"/>
                  </a:ext>
                </a:extLst>
              </a:tr>
              <a:tr h="520294">
                <a:tc>
                  <a:txBody>
                    <a:bodyPr/>
                    <a:lstStyle/>
                    <a:p>
                      <a:pPr algn="ctr" rtl="0" fontAlgn="ctr"/>
                      <a:r>
                        <a:rPr lang="es-PE" sz="1100" b="1" i="0" u="none" strike="noStrike">
                          <a:solidFill>
                            <a:srgbClr val="000000"/>
                          </a:solidFill>
                          <a:effectLst/>
                          <a:latin typeface="+mn-lt"/>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just" rtl="0" fontAlgn="ctr"/>
                      <a:r>
                        <a:rPr lang="es-PE" sz="1100" b="0" i="0" u="none" strike="noStrike">
                          <a:solidFill>
                            <a:srgbClr val="000000"/>
                          </a:solidFill>
                          <a:effectLst/>
                          <a:latin typeface="+mn-lt"/>
                        </a:rPr>
                        <a:t>No haber realizado el Análisis de Trabajo Seguro (ATS) de la tarea a realizar.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PE" sz="1100" b="1" i="0" u="none" strike="noStrike">
                          <a:solidFill>
                            <a:srgbClr val="C65911"/>
                          </a:solidFill>
                          <a:effectLst/>
                          <a:latin typeface="+mn-lt"/>
                        </a:rPr>
                        <a:t>Moderada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PE" sz="1100" b="0" i="0" u="none" strike="noStrike">
                          <a:solidFill>
                            <a:srgbClr val="000000"/>
                          </a:solidFill>
                          <a:effectLst/>
                          <a:latin typeface="+mn-lt"/>
                        </a:rPr>
                        <a:t>Suspensión </a:t>
                      </a:r>
                      <a:br>
                        <a:rPr lang="es-PE" sz="1100" b="0" i="0" u="none" strike="noStrike">
                          <a:solidFill>
                            <a:srgbClr val="000000"/>
                          </a:solidFill>
                          <a:effectLst/>
                          <a:latin typeface="+mn-lt"/>
                        </a:rPr>
                      </a:br>
                      <a:r>
                        <a:rPr lang="es-PE" sz="1100" b="0" i="0" u="none" strike="noStrike">
                          <a:solidFill>
                            <a:srgbClr val="000000"/>
                          </a:solidFill>
                          <a:effectLst/>
                          <a:latin typeface="+mn-lt"/>
                        </a:rPr>
                        <a:t>(3 días)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PE" sz="1100" b="0" i="0" u="none" strike="noStrike">
                          <a:solidFill>
                            <a:srgbClr val="000000"/>
                          </a:solidFill>
                          <a:effectLst/>
                          <a:latin typeface="+mn-lt"/>
                        </a:rPr>
                        <a:t>Suspensión</a:t>
                      </a:r>
                      <a:br>
                        <a:rPr lang="es-PE" sz="1100" b="0" i="0" u="none" strike="noStrike">
                          <a:solidFill>
                            <a:srgbClr val="000000"/>
                          </a:solidFill>
                          <a:effectLst/>
                          <a:latin typeface="+mn-lt"/>
                        </a:rPr>
                      </a:br>
                      <a:r>
                        <a:rPr lang="es-PE" sz="1100" b="0" i="0" u="none" strike="noStrike">
                          <a:solidFill>
                            <a:srgbClr val="000000"/>
                          </a:solidFill>
                          <a:effectLst/>
                          <a:latin typeface="+mn-lt"/>
                        </a:rPr>
                        <a:t> Indefinida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PE" sz="1100" b="0" i="0" u="none" strike="noStrike">
                          <a:solidFill>
                            <a:srgbClr val="000000"/>
                          </a:solidFill>
                          <a:effectLst/>
                          <a:latin typeface="+mn-lt"/>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196244540"/>
                  </a:ext>
                </a:extLst>
              </a:tr>
            </a:tbl>
          </a:graphicData>
        </a:graphic>
      </p:graphicFrame>
      <p:graphicFrame>
        <p:nvGraphicFramePr>
          <p:cNvPr id="10" name="Tabla 9">
            <a:extLst>
              <a:ext uri="{FF2B5EF4-FFF2-40B4-BE49-F238E27FC236}">
                <a16:creationId xmlns:a16="http://schemas.microsoft.com/office/drawing/2014/main" id="{A73914CA-B5B5-45C4-88FB-66B6DCA6E8C2}"/>
              </a:ext>
            </a:extLst>
          </p:cNvPr>
          <p:cNvGraphicFramePr>
            <a:graphicFrameLocks noGrp="1"/>
          </p:cNvGraphicFramePr>
          <p:nvPr>
            <p:extLst>
              <p:ext uri="{D42A27DB-BD31-4B8C-83A1-F6EECF244321}">
                <p14:modId xmlns:p14="http://schemas.microsoft.com/office/powerpoint/2010/main" val="498045551"/>
              </p:ext>
            </p:extLst>
          </p:nvPr>
        </p:nvGraphicFramePr>
        <p:xfrm>
          <a:off x="440914" y="5025493"/>
          <a:ext cx="8262167" cy="953604"/>
        </p:xfrm>
        <a:graphic>
          <a:graphicData uri="http://schemas.openxmlformats.org/drawingml/2006/table">
            <a:tbl>
              <a:tblPr/>
              <a:tblGrid>
                <a:gridCol w="274276">
                  <a:extLst>
                    <a:ext uri="{9D8B030D-6E8A-4147-A177-3AD203B41FA5}">
                      <a16:colId xmlns:a16="http://schemas.microsoft.com/office/drawing/2014/main" val="3581393004"/>
                    </a:ext>
                  </a:extLst>
                </a:gridCol>
                <a:gridCol w="3989545">
                  <a:extLst>
                    <a:ext uri="{9D8B030D-6E8A-4147-A177-3AD203B41FA5}">
                      <a16:colId xmlns:a16="http://schemas.microsoft.com/office/drawing/2014/main" val="1862450105"/>
                    </a:ext>
                  </a:extLst>
                </a:gridCol>
                <a:gridCol w="840659">
                  <a:extLst>
                    <a:ext uri="{9D8B030D-6E8A-4147-A177-3AD203B41FA5}">
                      <a16:colId xmlns:a16="http://schemas.microsoft.com/office/drawing/2014/main" val="232215897"/>
                    </a:ext>
                  </a:extLst>
                </a:gridCol>
                <a:gridCol w="1032387">
                  <a:extLst>
                    <a:ext uri="{9D8B030D-6E8A-4147-A177-3AD203B41FA5}">
                      <a16:colId xmlns:a16="http://schemas.microsoft.com/office/drawing/2014/main" val="385097141"/>
                    </a:ext>
                  </a:extLst>
                </a:gridCol>
                <a:gridCol w="1120877">
                  <a:extLst>
                    <a:ext uri="{9D8B030D-6E8A-4147-A177-3AD203B41FA5}">
                      <a16:colId xmlns:a16="http://schemas.microsoft.com/office/drawing/2014/main" val="2106605640"/>
                    </a:ext>
                  </a:extLst>
                </a:gridCol>
                <a:gridCol w="1004423">
                  <a:extLst>
                    <a:ext uri="{9D8B030D-6E8A-4147-A177-3AD203B41FA5}">
                      <a16:colId xmlns:a16="http://schemas.microsoft.com/office/drawing/2014/main" val="501885145"/>
                    </a:ext>
                  </a:extLst>
                </a:gridCol>
              </a:tblGrid>
              <a:tr h="496263">
                <a:tc>
                  <a:txBody>
                    <a:bodyPr/>
                    <a:lstStyle/>
                    <a:p>
                      <a:pPr algn="ctr" rtl="0" fontAlgn="ctr"/>
                      <a:r>
                        <a:rPr lang="es-PE" sz="1100" b="1" i="0" u="none" strike="noStrike">
                          <a:solidFill>
                            <a:srgbClr val="000000"/>
                          </a:solidFill>
                          <a:effectLst/>
                          <a:latin typeface="+mn-lt"/>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just" rtl="0" fontAlgn="ctr"/>
                      <a:r>
                        <a:rPr lang="es-PE" sz="1100" b="0" i="0" u="none" strike="noStrike">
                          <a:solidFill>
                            <a:srgbClr val="000000"/>
                          </a:solidFill>
                          <a:effectLst/>
                          <a:latin typeface="+mn-lt"/>
                        </a:rPr>
                        <a:t>Trabajos en altura sin equipos de detección contra caídas (arnés y línea de vida) o sin sujetarse a un punto de anclaje seguro.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PE" sz="1100" b="1" i="0" u="none" strike="noStrike">
                          <a:solidFill>
                            <a:srgbClr val="C00000"/>
                          </a:solidFill>
                          <a:effectLst/>
                          <a:latin typeface="+mn-lt"/>
                        </a:rPr>
                        <a:t>Muy Grave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PE" sz="1100" b="0" i="0" u="none" strike="noStrike">
                          <a:solidFill>
                            <a:srgbClr val="000000"/>
                          </a:solidFill>
                          <a:effectLst/>
                          <a:latin typeface="+mn-lt"/>
                        </a:rPr>
                        <a:t>Suspensión</a:t>
                      </a:r>
                      <a:br>
                        <a:rPr lang="es-PE" sz="1100" b="0" i="0" u="none" strike="noStrike">
                          <a:solidFill>
                            <a:srgbClr val="000000"/>
                          </a:solidFill>
                          <a:effectLst/>
                          <a:latin typeface="+mn-lt"/>
                        </a:rPr>
                      </a:br>
                      <a:r>
                        <a:rPr lang="es-PE" sz="1100" b="0" i="0" u="none" strike="noStrike">
                          <a:solidFill>
                            <a:srgbClr val="000000"/>
                          </a:solidFill>
                          <a:effectLst/>
                          <a:latin typeface="+mn-lt"/>
                        </a:rPr>
                        <a:t> Indefinida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PE" sz="1100" b="0" i="0" u="none" strike="noStrike">
                          <a:solidFill>
                            <a:srgbClr val="000000"/>
                          </a:solidFill>
                          <a:effectLst/>
                          <a:latin typeface="+mn-lt"/>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s-PE" sz="1100" b="0" i="0" u="none" strike="noStrike">
                          <a:solidFill>
                            <a:srgbClr val="000000"/>
                          </a:solidFill>
                          <a:effectLst/>
                          <a:latin typeface="+mn-lt"/>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397734706"/>
                  </a:ext>
                </a:extLst>
              </a:tr>
              <a:tr h="457341">
                <a:tc>
                  <a:txBody>
                    <a:bodyPr/>
                    <a:lstStyle/>
                    <a:p>
                      <a:pPr algn="ctr" rtl="0" fontAlgn="ctr"/>
                      <a:r>
                        <a:rPr lang="es-PE" sz="1100" b="1" i="0" u="none" strike="noStrike">
                          <a:solidFill>
                            <a:srgbClr val="000000"/>
                          </a:solidFill>
                          <a:effectLst/>
                          <a:latin typeface="+mn-lt"/>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just" rtl="0" fontAlgn="ctr"/>
                      <a:r>
                        <a:rPr lang="es-PE" sz="1100" b="0" i="0" u="none" strike="noStrike">
                          <a:solidFill>
                            <a:srgbClr val="000000"/>
                          </a:solidFill>
                          <a:effectLst/>
                          <a:latin typeface="+mn-lt"/>
                        </a:rPr>
                        <a:t>Presentarse en estado etílico o bajo sospecha de efectos de sustancias prohibidas para laborar.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PE" sz="1100" b="1" i="0" u="none" strike="noStrike">
                          <a:solidFill>
                            <a:srgbClr val="C00000"/>
                          </a:solidFill>
                          <a:effectLst/>
                          <a:latin typeface="+mn-lt"/>
                        </a:rPr>
                        <a:t>Muy Grave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PE" sz="1100" b="0" i="0" u="none" strike="noStrike">
                          <a:solidFill>
                            <a:srgbClr val="000000"/>
                          </a:solidFill>
                          <a:effectLst/>
                          <a:latin typeface="+mn-lt"/>
                        </a:rPr>
                        <a:t>Suspensión</a:t>
                      </a:r>
                      <a:br>
                        <a:rPr lang="es-PE" sz="1100" b="0" i="0" u="none" strike="noStrike">
                          <a:solidFill>
                            <a:srgbClr val="000000"/>
                          </a:solidFill>
                          <a:effectLst/>
                          <a:latin typeface="+mn-lt"/>
                        </a:rPr>
                      </a:br>
                      <a:r>
                        <a:rPr lang="es-PE" sz="1100" b="0" i="0" u="none" strike="noStrike">
                          <a:solidFill>
                            <a:srgbClr val="000000"/>
                          </a:solidFill>
                          <a:effectLst/>
                          <a:latin typeface="+mn-lt"/>
                        </a:rPr>
                        <a:t> Indefinida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PE" sz="1100" b="0" i="0" u="none" strike="noStrike">
                          <a:solidFill>
                            <a:srgbClr val="000000"/>
                          </a:solidFill>
                          <a:effectLst/>
                          <a:latin typeface="+mn-lt"/>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s-PE" sz="1100" b="0" i="0" u="none" strike="noStrike">
                          <a:solidFill>
                            <a:srgbClr val="000000"/>
                          </a:solidFill>
                          <a:effectLst/>
                          <a:latin typeface="+mn-lt"/>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971309490"/>
                  </a:ext>
                </a:extLst>
              </a:tr>
            </a:tbl>
          </a:graphicData>
        </a:graphic>
      </p:graphicFrame>
      <p:sp>
        <p:nvSpPr>
          <p:cNvPr id="11" name="Marcador de texto 29">
            <a:extLst>
              <a:ext uri="{FF2B5EF4-FFF2-40B4-BE49-F238E27FC236}">
                <a16:creationId xmlns:a16="http://schemas.microsoft.com/office/drawing/2014/main" id="{51D7A259-01F2-4F11-9F06-D3DA07A9C902}"/>
              </a:ext>
            </a:extLst>
          </p:cNvPr>
          <p:cNvSpPr txBox="1">
            <a:spLocks/>
          </p:cNvSpPr>
          <p:nvPr/>
        </p:nvSpPr>
        <p:spPr>
          <a:xfrm>
            <a:off x="440919" y="1148747"/>
            <a:ext cx="3257049" cy="4259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PE" sz="1600" b="1">
                <a:solidFill>
                  <a:srgbClr val="C00000"/>
                </a:solidFill>
                <a:latin typeface="Arial" panose="020B0604020202020204" pitchFamily="34" charset="0"/>
                <a:cs typeface="Arial" panose="020B0604020202020204" pitchFamily="34" charset="0"/>
              </a:rPr>
              <a:t>Dirigido a Personal Contratista</a:t>
            </a:r>
          </a:p>
        </p:txBody>
      </p:sp>
    </p:spTree>
    <p:extLst>
      <p:ext uri="{BB962C8B-B14F-4D97-AF65-F5344CB8AC3E}">
        <p14:creationId xmlns:p14="http://schemas.microsoft.com/office/powerpoint/2010/main" val="37843685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AA0000"/>
        </a:solidFill>
        <a:effectLst/>
      </p:bgPr>
    </p:bg>
    <p:spTree>
      <p:nvGrpSpPr>
        <p:cNvPr id="1" name=""/>
        <p:cNvGrpSpPr/>
        <p:nvPr/>
      </p:nvGrpSpPr>
      <p:grpSpPr>
        <a:xfrm>
          <a:off x="0" y="0"/>
          <a:ext cx="0" cy="0"/>
          <a:chOff x="0" y="0"/>
          <a:chExt cx="0" cy="0"/>
        </a:xfrm>
      </p:grpSpPr>
      <p:sp>
        <p:nvSpPr>
          <p:cNvPr id="2" name="Subtítulo 6">
            <a:extLst>
              <a:ext uri="{FF2B5EF4-FFF2-40B4-BE49-F238E27FC236}">
                <a16:creationId xmlns:a16="http://schemas.microsoft.com/office/drawing/2014/main" id="{1DAFC5A3-212B-4CFF-9E1A-A89C28D3DBB2}"/>
              </a:ext>
            </a:extLst>
          </p:cNvPr>
          <p:cNvSpPr txBox="1">
            <a:spLocks/>
          </p:cNvSpPr>
          <p:nvPr/>
        </p:nvSpPr>
        <p:spPr>
          <a:xfrm>
            <a:off x="440478" y="2695580"/>
            <a:ext cx="1933253" cy="133887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9600" dirty="0">
                <a:solidFill>
                  <a:srgbClr val="FFFF00"/>
                </a:solidFill>
              </a:rPr>
              <a:t>1</a:t>
            </a:r>
            <a:r>
              <a:rPr lang="es-PE" sz="9600" dirty="0">
                <a:solidFill>
                  <a:srgbClr val="FFFF00"/>
                </a:solidFill>
              </a:rPr>
              <a:t>0</a:t>
            </a:r>
          </a:p>
        </p:txBody>
      </p:sp>
      <p:sp>
        <p:nvSpPr>
          <p:cNvPr id="3" name="Título 5">
            <a:extLst>
              <a:ext uri="{FF2B5EF4-FFF2-40B4-BE49-F238E27FC236}">
                <a16:creationId xmlns:a16="http://schemas.microsoft.com/office/drawing/2014/main" id="{52771F28-DEBE-45B5-B466-B5AE86AEB4DF}"/>
              </a:ext>
            </a:extLst>
          </p:cNvPr>
          <p:cNvSpPr txBox="1">
            <a:spLocks/>
          </p:cNvSpPr>
          <p:nvPr/>
        </p:nvSpPr>
        <p:spPr>
          <a:xfrm>
            <a:off x="2123728" y="2636912"/>
            <a:ext cx="7138083" cy="1456211"/>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x-none" sz="3200" b="1">
                <a:solidFill>
                  <a:srgbClr val="FFFFFF"/>
                </a:solidFill>
                <a:latin typeface="Arial" panose="020B0604020202020204" pitchFamily="34" charset="0"/>
                <a:cs typeface="Arial" panose="020B0604020202020204" pitchFamily="34" charset="0"/>
              </a:rPr>
              <a:t>GESTIÓN AMBIENTAL</a:t>
            </a:r>
            <a:endParaRPr lang="es-PE" sz="3200" b="1">
              <a:solidFill>
                <a:srgbClr val="FFFFFF"/>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CDFE3784-5A4F-416D-8804-BD9FB6C3142A}"/>
              </a:ext>
            </a:extLst>
          </p:cNvPr>
          <p:cNvPicPr>
            <a:picLocks noChangeAspect="1" noChangeArrowheads="1"/>
          </p:cNvPicPr>
          <p:nvPr/>
        </p:nvPicPr>
        <p:blipFill>
          <a:blip r:embed="rId2"/>
          <a:srcRect/>
          <a:stretch>
            <a:fillRect/>
          </a:stretch>
        </p:blipFill>
        <p:spPr bwMode="auto">
          <a:xfrm>
            <a:off x="1995105" y="2799218"/>
            <a:ext cx="61613" cy="1131601"/>
          </a:xfrm>
          <a:prstGeom prst="rect">
            <a:avLst/>
          </a:prstGeom>
          <a:noFill/>
          <a:ln w="9525">
            <a:noFill/>
            <a:miter lim="800000"/>
            <a:headEnd/>
            <a:tailEnd/>
          </a:ln>
          <a:effectLst/>
        </p:spPr>
      </p:pic>
    </p:spTree>
    <p:extLst>
      <p:ext uri="{BB962C8B-B14F-4D97-AF65-F5344CB8AC3E}">
        <p14:creationId xmlns:p14="http://schemas.microsoft.com/office/powerpoint/2010/main" val="404940736"/>
      </p:ext>
    </p:extLst>
  </p:cSld>
  <p:clrMapOvr>
    <a:masterClrMapping/>
  </p:clrMapOvr>
  <p:transition spd="slow">
    <p:wipe/>
  </p:transition>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3C4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Medio Ambiente - editado" descr="Persona en tabla de surf en la playa&#10;&#10;El contenido generado por IA puede ser incorrecto.">
            <a:hlinkClick r:id="" action="ppaction://media"/>
            <a:extLst>
              <a:ext uri="{FF2B5EF4-FFF2-40B4-BE49-F238E27FC236}">
                <a16:creationId xmlns:a16="http://schemas.microsoft.com/office/drawing/2014/main" id="{ADA47B61-48D1-D08C-7BAB-E4C51A34AD5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82600" y="1128713"/>
            <a:ext cx="8178799" cy="4600573"/>
          </a:xfrm>
          <a:prstGeom prst="rect">
            <a:avLst/>
          </a:prstGeom>
        </p:spPr>
      </p:pic>
      <p:sp>
        <p:nvSpPr>
          <p:cNvPr id="3" name="Rectángulo 2">
            <a:extLst>
              <a:ext uri="{FF2B5EF4-FFF2-40B4-BE49-F238E27FC236}">
                <a16:creationId xmlns:a16="http://schemas.microsoft.com/office/drawing/2014/main" id="{93B86223-ACD9-22D3-1C46-0D145311361F}"/>
              </a:ext>
            </a:extLst>
          </p:cNvPr>
          <p:cNvSpPr/>
          <p:nvPr/>
        </p:nvSpPr>
        <p:spPr>
          <a:xfrm>
            <a:off x="1942679" y="344991"/>
            <a:ext cx="5146344" cy="830997"/>
          </a:xfrm>
          <a:prstGeom prst="rect">
            <a:avLst/>
          </a:prstGeom>
          <a:noFill/>
        </p:spPr>
        <p:txBody>
          <a:bodyPr wrap="none" lIns="91440" tIns="45720" rIns="91440" bIns="45720">
            <a:spAutoFit/>
          </a:bodyPr>
          <a:lstStyle/>
          <a:p>
            <a:pPr algn="ctr"/>
            <a:r>
              <a:rPr lang="es-ES" sz="4800" b="1" cap="none" spc="0" dirty="0">
                <a:ln w="9525">
                  <a:solidFill>
                    <a:schemeClr val="bg1"/>
                  </a:solidFill>
                  <a:prstDash val="solid"/>
                </a:ln>
                <a:solidFill>
                  <a:srgbClr val="92D050"/>
                </a:solidFill>
                <a:effectLst>
                  <a:outerShdw blurRad="12700" dist="38100" dir="2700000" algn="tl" rotWithShape="0">
                    <a:schemeClr val="bg1">
                      <a:lumMod val="50000"/>
                    </a:schemeClr>
                  </a:outerShdw>
                </a:effectLst>
              </a:rPr>
              <a:t>RESIDUOS SÓLIDOS</a:t>
            </a:r>
          </a:p>
        </p:txBody>
      </p:sp>
    </p:spTree>
    <p:extLst>
      <p:ext uri="{BB962C8B-B14F-4D97-AF65-F5344CB8AC3E}">
        <p14:creationId xmlns:p14="http://schemas.microsoft.com/office/powerpoint/2010/main" val="143585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05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8074" y="66114"/>
            <a:ext cx="7761767" cy="67340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2" name="1 Rectángulo"/>
          <p:cNvSpPr/>
          <p:nvPr/>
        </p:nvSpPr>
        <p:spPr>
          <a:xfrm>
            <a:off x="0" y="1"/>
            <a:ext cx="549894" cy="6791886"/>
          </a:xfrm>
          <a:prstGeom prst="rect">
            <a:avLst/>
          </a:prstGeom>
        </p:spPr>
        <p:txBody>
          <a:bodyPr vert="wordArtVert" wrap="square">
            <a:spAutoFit/>
          </a:bodyPr>
          <a:lstStyle/>
          <a:p>
            <a:pPr lvl="0" algn="just"/>
            <a:r>
              <a:rPr lang="es-PE" sz="2000" dirty="0">
                <a:solidFill>
                  <a:srgbClr val="FF0000"/>
                </a:solidFill>
                <a:latin typeface="Calibri"/>
                <a:ea typeface="Calibri"/>
                <a:cs typeface="Calibri"/>
                <a:sym typeface="Calibri"/>
              </a:rPr>
              <a:t>NTP 900.058-2019</a:t>
            </a:r>
          </a:p>
        </p:txBody>
      </p:sp>
    </p:spTree>
    <p:extLst>
      <p:ext uri="{BB962C8B-B14F-4D97-AF65-F5344CB8AC3E}">
        <p14:creationId xmlns:p14="http://schemas.microsoft.com/office/powerpoint/2010/main" val="2901995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olitica SSOMA - editado" descr="Patrón de fondo&#10;&#10;El contenido generado por IA puede ser incorrecto.">
            <a:hlinkClick r:id="" action="ppaction://media"/>
            <a:extLst>
              <a:ext uri="{FF2B5EF4-FFF2-40B4-BE49-F238E27FC236}">
                <a16:creationId xmlns:a16="http://schemas.microsoft.com/office/drawing/2014/main" id="{E7A0A335-426C-E123-C553-B3434B399BF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82600" y="1319972"/>
            <a:ext cx="8178799" cy="4600574"/>
          </a:xfrm>
          <a:prstGeom prst="rect">
            <a:avLst/>
          </a:prstGeom>
        </p:spPr>
      </p:pic>
      <p:sp>
        <p:nvSpPr>
          <p:cNvPr id="3" name="Rectángulo 2">
            <a:extLst>
              <a:ext uri="{FF2B5EF4-FFF2-40B4-BE49-F238E27FC236}">
                <a16:creationId xmlns:a16="http://schemas.microsoft.com/office/drawing/2014/main" id="{C2BE668A-A9F8-56A4-1E08-07BD9D7578A7}"/>
              </a:ext>
            </a:extLst>
          </p:cNvPr>
          <p:cNvSpPr/>
          <p:nvPr/>
        </p:nvSpPr>
        <p:spPr>
          <a:xfrm>
            <a:off x="2230608" y="344991"/>
            <a:ext cx="4570482" cy="830997"/>
          </a:xfrm>
          <a:prstGeom prst="rect">
            <a:avLst/>
          </a:prstGeom>
          <a:noFill/>
        </p:spPr>
        <p:txBody>
          <a:bodyPr wrap="none" lIns="91440" tIns="45720" rIns="91440" bIns="45720">
            <a:spAutoFit/>
          </a:bodyPr>
          <a:lstStyle/>
          <a:p>
            <a:pPr algn="ctr"/>
            <a:r>
              <a:rPr lang="es-ES" sz="4800" b="1" cap="none" spc="0" dirty="0">
                <a:ln w="9525">
                  <a:solidFill>
                    <a:schemeClr val="bg1"/>
                  </a:solidFill>
                  <a:prstDash val="solid"/>
                </a:ln>
                <a:solidFill>
                  <a:schemeClr val="accent5">
                    <a:lumMod val="75000"/>
                  </a:schemeClr>
                </a:solidFill>
                <a:effectLst>
                  <a:outerShdw blurRad="12700" dist="38100" dir="2700000" algn="tl" rotWithShape="0">
                    <a:schemeClr val="bg1">
                      <a:lumMod val="50000"/>
                    </a:schemeClr>
                  </a:outerShdw>
                </a:effectLst>
              </a:rPr>
              <a:t>POLÍTICA SSOMA</a:t>
            </a:r>
          </a:p>
        </p:txBody>
      </p:sp>
    </p:spTree>
    <p:extLst>
      <p:ext uri="{BB962C8B-B14F-4D97-AF65-F5344CB8AC3E}">
        <p14:creationId xmlns:p14="http://schemas.microsoft.com/office/powerpoint/2010/main" val="3432740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59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DD528DC0-A811-487C-AF35-73DA3FF80AC0}"/>
              </a:ext>
            </a:extLst>
          </p:cNvPr>
          <p:cNvPicPr>
            <a:picLocks noChangeAspect="1"/>
          </p:cNvPicPr>
          <p:nvPr/>
        </p:nvPicPr>
        <p:blipFill>
          <a:blip r:embed="rId2"/>
          <a:stretch>
            <a:fillRect/>
          </a:stretch>
        </p:blipFill>
        <p:spPr>
          <a:xfrm>
            <a:off x="1" y="-2833"/>
            <a:ext cx="9144000" cy="6860833"/>
          </a:xfrm>
          <a:prstGeom prst="rect">
            <a:avLst/>
          </a:prstGeom>
        </p:spPr>
      </p:pic>
      <p:pic>
        <p:nvPicPr>
          <p:cNvPr id="9" name="Imagen 8">
            <a:extLst>
              <a:ext uri="{FF2B5EF4-FFF2-40B4-BE49-F238E27FC236}">
                <a16:creationId xmlns:a16="http://schemas.microsoft.com/office/drawing/2014/main" id="{D9EF6837-2850-4300-93E0-C1672B5BE529}"/>
              </a:ext>
            </a:extLst>
          </p:cNvPr>
          <p:cNvPicPr>
            <a:picLocks noChangeAspect="1"/>
          </p:cNvPicPr>
          <p:nvPr/>
        </p:nvPicPr>
        <p:blipFill>
          <a:blip r:embed="rId3"/>
          <a:stretch>
            <a:fillRect/>
          </a:stretch>
        </p:blipFill>
        <p:spPr>
          <a:xfrm>
            <a:off x="6013663" y="5821259"/>
            <a:ext cx="3001028" cy="1025197"/>
          </a:xfrm>
          <a:prstGeom prst="rect">
            <a:avLst/>
          </a:prstGeom>
        </p:spPr>
      </p:pic>
      <p:sp>
        <p:nvSpPr>
          <p:cNvPr id="10" name="Marcador de texto 29">
            <a:extLst>
              <a:ext uri="{FF2B5EF4-FFF2-40B4-BE49-F238E27FC236}">
                <a16:creationId xmlns:a16="http://schemas.microsoft.com/office/drawing/2014/main" id="{DEA7610B-1A8C-4B76-9DA5-9C74924A5912}"/>
              </a:ext>
            </a:extLst>
          </p:cNvPr>
          <p:cNvSpPr txBox="1">
            <a:spLocks/>
          </p:cNvSpPr>
          <p:nvPr/>
        </p:nvSpPr>
        <p:spPr>
          <a:xfrm>
            <a:off x="241066" y="3295650"/>
            <a:ext cx="4330934" cy="13418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PE" sz="4400" b="1">
                <a:solidFill>
                  <a:schemeClr val="bg1"/>
                </a:solidFill>
              </a:rPr>
              <a:t>!Muchas Gracias por tu Atención!</a:t>
            </a:r>
          </a:p>
        </p:txBody>
      </p:sp>
      <p:sp>
        <p:nvSpPr>
          <p:cNvPr id="11" name="Marcador de texto 29">
            <a:extLst>
              <a:ext uri="{FF2B5EF4-FFF2-40B4-BE49-F238E27FC236}">
                <a16:creationId xmlns:a16="http://schemas.microsoft.com/office/drawing/2014/main" id="{7ED45F0A-2E4E-42EC-9FA4-AD8B29C8B25A}"/>
              </a:ext>
            </a:extLst>
          </p:cNvPr>
          <p:cNvSpPr txBox="1">
            <a:spLocks/>
          </p:cNvSpPr>
          <p:nvPr/>
        </p:nvSpPr>
        <p:spPr>
          <a:xfrm>
            <a:off x="1599802" y="6326177"/>
            <a:ext cx="968897" cy="425606"/>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PE" b="1">
                <a:solidFill>
                  <a:srgbClr val="FFFF00"/>
                </a:solidFill>
              </a:rPr>
              <a:t>2024</a:t>
            </a:r>
          </a:p>
        </p:txBody>
      </p:sp>
      <p:pic>
        <p:nvPicPr>
          <p:cNvPr id="6" name="Imagen 5">
            <a:extLst>
              <a:ext uri="{FF2B5EF4-FFF2-40B4-BE49-F238E27FC236}">
                <a16:creationId xmlns:a16="http://schemas.microsoft.com/office/drawing/2014/main" id="{3C3FF8D2-0FA8-4ACF-8EB4-E78A0A203E6E}"/>
              </a:ext>
            </a:extLst>
          </p:cNvPr>
          <p:cNvPicPr>
            <a:picLocks noChangeAspect="1"/>
          </p:cNvPicPr>
          <p:nvPr/>
        </p:nvPicPr>
        <p:blipFill rotWithShape="1">
          <a:blip r:embed="rId4">
            <a:duotone>
              <a:prstClr val="black"/>
              <a:srgbClr val="D9C3A5">
                <a:tint val="50000"/>
                <a:satMod val="180000"/>
              </a:srgbClr>
            </a:duotone>
          </a:blip>
          <a:srcRect l="20073" r="59204"/>
          <a:stretch/>
        </p:blipFill>
        <p:spPr>
          <a:xfrm>
            <a:off x="4146288" y="830451"/>
            <a:ext cx="2743639" cy="2681533"/>
          </a:xfrm>
          <a:prstGeom prst="ellipse">
            <a:avLst/>
          </a:prstGeom>
          <a:ln>
            <a:noFill/>
          </a:ln>
          <a:effectLst>
            <a:softEdge rad="112500"/>
          </a:effectLst>
        </p:spPr>
      </p:pic>
      <p:pic>
        <p:nvPicPr>
          <p:cNvPr id="8" name="Imagen 7">
            <a:extLst>
              <a:ext uri="{FF2B5EF4-FFF2-40B4-BE49-F238E27FC236}">
                <a16:creationId xmlns:a16="http://schemas.microsoft.com/office/drawing/2014/main" id="{02D5A306-2A36-4EB0-9A9B-1050719EC493}"/>
              </a:ext>
            </a:extLst>
          </p:cNvPr>
          <p:cNvPicPr>
            <a:picLocks noChangeAspect="1"/>
          </p:cNvPicPr>
          <p:nvPr/>
        </p:nvPicPr>
        <p:blipFill rotWithShape="1">
          <a:blip r:embed="rId4">
            <a:duotone>
              <a:prstClr val="black"/>
              <a:srgbClr val="D9C3A5">
                <a:tint val="50000"/>
                <a:satMod val="180000"/>
              </a:srgbClr>
            </a:duotone>
          </a:blip>
          <a:srcRect l="40795" r="39493"/>
          <a:stretch/>
        </p:blipFill>
        <p:spPr>
          <a:xfrm>
            <a:off x="5273325" y="3208534"/>
            <a:ext cx="2743639" cy="2819015"/>
          </a:xfrm>
          <a:prstGeom prst="ellipse">
            <a:avLst/>
          </a:prstGeom>
          <a:ln>
            <a:noFill/>
          </a:ln>
          <a:effectLst>
            <a:softEdge rad="112500"/>
          </a:effectLst>
        </p:spPr>
      </p:pic>
      <p:pic>
        <p:nvPicPr>
          <p:cNvPr id="12" name="Imagen 11">
            <a:extLst>
              <a:ext uri="{FF2B5EF4-FFF2-40B4-BE49-F238E27FC236}">
                <a16:creationId xmlns:a16="http://schemas.microsoft.com/office/drawing/2014/main" id="{96809DC6-39A3-44A6-81F1-E7F6AD1C98F8}"/>
              </a:ext>
            </a:extLst>
          </p:cNvPr>
          <p:cNvPicPr>
            <a:picLocks noChangeAspect="1"/>
          </p:cNvPicPr>
          <p:nvPr/>
        </p:nvPicPr>
        <p:blipFill rotWithShape="1">
          <a:blip r:embed="rId4">
            <a:duotone>
              <a:prstClr val="black"/>
              <a:srgbClr val="D9C3A5">
                <a:tint val="50000"/>
                <a:satMod val="180000"/>
              </a:srgbClr>
            </a:duotone>
          </a:blip>
          <a:srcRect l="60725" r="19563"/>
          <a:stretch/>
        </p:blipFill>
        <p:spPr>
          <a:xfrm>
            <a:off x="6656547" y="11544"/>
            <a:ext cx="2358144" cy="2422928"/>
          </a:xfrm>
          <a:prstGeom prst="ellipse">
            <a:avLst/>
          </a:prstGeom>
          <a:ln>
            <a:noFill/>
          </a:ln>
          <a:effectLst>
            <a:softEdge rad="112500"/>
          </a:effectLst>
        </p:spPr>
      </p:pic>
    </p:spTree>
    <p:extLst>
      <p:ext uri="{BB962C8B-B14F-4D97-AF65-F5344CB8AC3E}">
        <p14:creationId xmlns:p14="http://schemas.microsoft.com/office/powerpoint/2010/main" val="324881328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D44E5-D6FD-93C0-AA92-E0A6D4DAB4E0}"/>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168F399-1F74-EF73-885C-DAC920668B93}"/>
              </a:ext>
            </a:extLst>
          </p:cNvPr>
          <p:cNvSpPr txBox="1"/>
          <p:nvPr/>
        </p:nvSpPr>
        <p:spPr>
          <a:xfrm>
            <a:off x="2286" y="55988"/>
            <a:ext cx="9141714" cy="655438"/>
          </a:xfrm>
          <a:prstGeom prst="rect">
            <a:avLst/>
          </a:prstGeom>
        </p:spPr>
        <p:txBody>
          <a:bodyPr vert="horz" lIns="68580" tIns="34290" rIns="68580" bIns="34290" rtlCol="0" anchor="b">
            <a:normAutofit/>
          </a:bodyPr>
          <a:lstStyle/>
          <a:p>
            <a:r>
              <a:rPr lang="es-ES" sz="2400" b="1" dirty="0">
                <a:solidFill>
                  <a:srgbClr val="C00000"/>
                </a:solidFill>
                <a:latin typeface="Arial" panose="020B0604020202020204" pitchFamily="34" charset="0"/>
                <a:cs typeface="Arial" panose="020B0604020202020204" pitchFamily="34" charset="0"/>
              </a:rPr>
              <a:t>POLÍTICA SSOMA</a:t>
            </a:r>
            <a:endParaRPr lang="es-PE" sz="2400" dirty="0">
              <a:solidFill>
                <a:srgbClr val="C00000"/>
              </a:solidFill>
              <a:latin typeface="Arial" panose="020B0604020202020204" pitchFamily="34" charset="0"/>
              <a:cs typeface="Arial" panose="020B0604020202020204" pitchFamily="34" charset="0"/>
            </a:endParaRPr>
          </a:p>
        </p:txBody>
      </p:sp>
      <p:cxnSp>
        <p:nvCxnSpPr>
          <p:cNvPr id="7" name="Conector recto 6">
            <a:extLst>
              <a:ext uri="{FF2B5EF4-FFF2-40B4-BE49-F238E27FC236}">
                <a16:creationId xmlns:a16="http://schemas.microsoft.com/office/drawing/2014/main" id="{58F614D2-FAF2-415A-7476-D200A8A33B86}"/>
              </a:ext>
            </a:extLst>
          </p:cNvPr>
          <p:cNvCxnSpPr/>
          <p:nvPr/>
        </p:nvCxnSpPr>
        <p:spPr>
          <a:xfrm>
            <a:off x="2286" y="732263"/>
            <a:ext cx="914400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Rectangle 3">
            <a:extLst>
              <a:ext uri="{FF2B5EF4-FFF2-40B4-BE49-F238E27FC236}">
                <a16:creationId xmlns:a16="http://schemas.microsoft.com/office/drawing/2014/main" id="{F310DAB6-03DE-965C-C639-6BFFF7B72CEF}"/>
              </a:ext>
            </a:extLst>
          </p:cNvPr>
          <p:cNvSpPr txBox="1">
            <a:spLocks noChangeArrowheads="1"/>
          </p:cNvSpPr>
          <p:nvPr/>
        </p:nvSpPr>
        <p:spPr>
          <a:xfrm>
            <a:off x="4341636" y="2892940"/>
            <a:ext cx="4675008" cy="3403980"/>
          </a:xfrm>
          <a:prstGeom prst="rect">
            <a:avLst/>
          </a:prstGeom>
          <a:no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257175" indent="-257175" algn="just" fontAlgn="base">
              <a:spcAft>
                <a:spcPct val="0"/>
              </a:spcAft>
              <a:buAutoNum type="arabicPeriod"/>
            </a:pPr>
            <a:r>
              <a:rPr lang="es-PE" altLang="es-PE" sz="1400" dirty="0">
                <a:latin typeface="+mn-lt"/>
                <a:ea typeface="+mn-ea"/>
                <a:cs typeface="Arial" panose="020B0604020202020204" pitchFamily="34" charset="0"/>
              </a:rPr>
              <a:t>Proporcionar condiciones de trabajo seguro y saludable.</a:t>
            </a:r>
          </a:p>
          <a:p>
            <a:pPr marL="257175" indent="-257175" algn="just" fontAlgn="base">
              <a:spcAft>
                <a:spcPct val="0"/>
              </a:spcAft>
              <a:buAutoNum type="arabicPeriod"/>
            </a:pPr>
            <a:r>
              <a:rPr lang="es-PE" altLang="es-PE" sz="1400" dirty="0">
                <a:latin typeface="+mn-lt"/>
                <a:ea typeface="+mn-ea"/>
                <a:cs typeface="Arial" panose="020B0604020202020204" pitchFamily="34" charset="0"/>
              </a:rPr>
              <a:t>Promover y motivar en los colaboradores la cultura de prevención de riesgos laborales en todas sus actividades.</a:t>
            </a:r>
          </a:p>
          <a:p>
            <a:pPr marL="257175" indent="-257175" algn="just" fontAlgn="base">
              <a:spcAft>
                <a:spcPct val="0"/>
              </a:spcAft>
              <a:buAutoNum type="arabicPeriod"/>
            </a:pPr>
            <a:r>
              <a:rPr lang="es-PE" altLang="es-PE" sz="1400" dirty="0">
                <a:latin typeface="+mn-lt"/>
                <a:ea typeface="+mn-ea"/>
                <a:cs typeface="Arial" panose="020B0604020202020204" pitchFamily="34" charset="0"/>
              </a:rPr>
              <a:t>Cumplir con los requisitos legales aplicables a la seguridad, salud en el trabajo y medio ambiente.</a:t>
            </a:r>
          </a:p>
          <a:p>
            <a:pPr marL="257175" indent="-257175" algn="just" fontAlgn="base">
              <a:spcAft>
                <a:spcPct val="0"/>
              </a:spcAft>
              <a:buAutoNum type="arabicPeriod"/>
            </a:pPr>
            <a:r>
              <a:rPr lang="es-PE" altLang="es-PE" sz="1400" dirty="0">
                <a:latin typeface="+mn-lt"/>
                <a:ea typeface="+mn-ea"/>
                <a:cs typeface="Arial" panose="020B0604020202020204" pitchFamily="34" charset="0"/>
              </a:rPr>
              <a:t>Proteger el medio ambiente a través de la prevención de la contaminación y el uso sostenible de los recursos.</a:t>
            </a:r>
          </a:p>
          <a:p>
            <a:pPr marL="257175" indent="-257175" algn="just" fontAlgn="base">
              <a:spcAft>
                <a:spcPct val="0"/>
              </a:spcAft>
              <a:buAutoNum type="arabicPeriod"/>
            </a:pPr>
            <a:r>
              <a:rPr lang="es-PE" altLang="es-PE" sz="1400" dirty="0">
                <a:latin typeface="+mn-lt"/>
                <a:ea typeface="+mn-ea"/>
                <a:cs typeface="Arial" panose="020B0604020202020204" pitchFamily="34" charset="0"/>
              </a:rPr>
              <a:t>Garantizar la mejora continua del sistema de gestión de seguridad industrial, salud en el trabajo y medio ambiente.</a:t>
            </a:r>
          </a:p>
          <a:p>
            <a:pPr marL="257175" indent="-257175" algn="just" fontAlgn="base">
              <a:spcAft>
                <a:spcPct val="0"/>
              </a:spcAft>
              <a:buAutoNum type="arabicPeriod"/>
            </a:pPr>
            <a:r>
              <a:rPr lang="es-PE" altLang="es-PE" sz="1400" dirty="0">
                <a:latin typeface="+mn-lt"/>
                <a:ea typeface="+mn-ea"/>
                <a:cs typeface="Arial" panose="020B0604020202020204" pitchFamily="34" charset="0"/>
              </a:rPr>
              <a:t>El Sistema de Gestión de la Seguridad, Salud en el Trabajo y medio ambiente está alineado al Sistema de Gestión de Calidad de Medifarma y otros sistemas de gestión.</a:t>
            </a:r>
          </a:p>
        </p:txBody>
      </p:sp>
      <p:sp>
        <p:nvSpPr>
          <p:cNvPr id="10" name="Rectángulo 9">
            <a:extLst>
              <a:ext uri="{FF2B5EF4-FFF2-40B4-BE49-F238E27FC236}">
                <a16:creationId xmlns:a16="http://schemas.microsoft.com/office/drawing/2014/main" id="{983B7200-B027-4593-798E-71FC0C078EE6}"/>
              </a:ext>
            </a:extLst>
          </p:cNvPr>
          <p:cNvSpPr/>
          <p:nvPr/>
        </p:nvSpPr>
        <p:spPr>
          <a:xfrm>
            <a:off x="4341636" y="1250526"/>
            <a:ext cx="4675007" cy="11429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PE" sz="1400" dirty="0">
                <a:solidFill>
                  <a:schemeClr val="tx1"/>
                </a:solidFill>
                <a:cs typeface="Arial" panose="020B0604020202020204" pitchFamily="34" charset="0"/>
              </a:rPr>
              <a:t>Es un documento emitido por la alta dirección de Medifarma S.A. en donde se establecen los compromisos de todos los niveles de la organización en relación a seguridad, salud ocupacional, medio ambiente y calidad.</a:t>
            </a:r>
          </a:p>
        </p:txBody>
      </p:sp>
      <p:sp>
        <p:nvSpPr>
          <p:cNvPr id="12" name="Rectángulo 11">
            <a:extLst>
              <a:ext uri="{FF2B5EF4-FFF2-40B4-BE49-F238E27FC236}">
                <a16:creationId xmlns:a16="http://schemas.microsoft.com/office/drawing/2014/main" id="{A10096F9-5E1E-332B-01A7-B51B0F4140AF}"/>
              </a:ext>
            </a:extLst>
          </p:cNvPr>
          <p:cNvSpPr/>
          <p:nvPr/>
        </p:nvSpPr>
        <p:spPr>
          <a:xfrm>
            <a:off x="4385629" y="952608"/>
            <a:ext cx="4656434" cy="2808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400" b="1" dirty="0">
                <a:solidFill>
                  <a:srgbClr val="C00000"/>
                </a:solidFill>
                <a:cs typeface="Arial" panose="020B0604020202020204" pitchFamily="34" charset="0"/>
              </a:rPr>
              <a:t>¿Qué es una Política SSOMA?</a:t>
            </a:r>
          </a:p>
        </p:txBody>
      </p:sp>
      <p:sp>
        <p:nvSpPr>
          <p:cNvPr id="14" name="Rectángulo 13">
            <a:extLst>
              <a:ext uri="{FF2B5EF4-FFF2-40B4-BE49-F238E27FC236}">
                <a16:creationId xmlns:a16="http://schemas.microsoft.com/office/drawing/2014/main" id="{D3692F10-271A-9BF5-7CF7-FF5FA7412BE6}"/>
              </a:ext>
            </a:extLst>
          </p:cNvPr>
          <p:cNvSpPr/>
          <p:nvPr/>
        </p:nvSpPr>
        <p:spPr>
          <a:xfrm>
            <a:off x="4384712" y="2489831"/>
            <a:ext cx="4631931" cy="4196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400" b="1" dirty="0">
                <a:solidFill>
                  <a:srgbClr val="C00000"/>
                </a:solidFill>
                <a:cs typeface="Arial" panose="020B0604020202020204" pitchFamily="34" charset="0"/>
              </a:rPr>
              <a:t>¿Cuáles son los compromisos de nuestra Política SSOMA?</a:t>
            </a:r>
          </a:p>
        </p:txBody>
      </p:sp>
      <p:sp>
        <p:nvSpPr>
          <p:cNvPr id="15" name="Rectángulo 14">
            <a:extLst>
              <a:ext uri="{FF2B5EF4-FFF2-40B4-BE49-F238E27FC236}">
                <a16:creationId xmlns:a16="http://schemas.microsoft.com/office/drawing/2014/main" id="{EFB63249-7A1C-A984-6133-E85B73721413}"/>
              </a:ext>
            </a:extLst>
          </p:cNvPr>
          <p:cNvSpPr/>
          <p:nvPr/>
        </p:nvSpPr>
        <p:spPr>
          <a:xfrm>
            <a:off x="4341635" y="5905392"/>
            <a:ext cx="4675007" cy="7214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350" b="1" dirty="0">
                <a:solidFill>
                  <a:srgbClr val="C00000"/>
                </a:solidFill>
                <a:cs typeface="Arial" panose="020B0604020202020204" pitchFamily="34" charset="0"/>
              </a:rPr>
              <a:t>¿Cómo participa usted en el cumplimiento de los compromisos de la POLITICA?</a:t>
            </a:r>
            <a:endParaRPr lang="es-PE" sz="1200" b="1" dirty="0">
              <a:solidFill>
                <a:srgbClr val="C00000"/>
              </a:solidFill>
              <a:cs typeface="Arial" panose="020B0604020202020204" pitchFamily="34" charset="0"/>
            </a:endParaRPr>
          </a:p>
        </p:txBody>
      </p:sp>
      <p:pic>
        <p:nvPicPr>
          <p:cNvPr id="6" name="Imagen 5" descr="Texto, Carta&#10;&#10;El contenido generado por IA puede ser incorrecto.">
            <a:extLst>
              <a:ext uri="{FF2B5EF4-FFF2-40B4-BE49-F238E27FC236}">
                <a16:creationId xmlns:a16="http://schemas.microsoft.com/office/drawing/2014/main" id="{DED9929C-FD1F-4CD0-7F8C-F7873BFA8AA4}"/>
              </a:ext>
            </a:extLst>
          </p:cNvPr>
          <p:cNvPicPr>
            <a:picLocks noChangeAspect="1"/>
          </p:cNvPicPr>
          <p:nvPr/>
        </p:nvPicPr>
        <p:blipFill>
          <a:blip r:embed="rId3"/>
          <a:stretch>
            <a:fillRect/>
          </a:stretch>
        </p:blipFill>
        <p:spPr>
          <a:xfrm>
            <a:off x="127355" y="886601"/>
            <a:ext cx="4036253" cy="5811650"/>
          </a:xfrm>
          <a:prstGeom prst="rect">
            <a:avLst/>
          </a:prstGeom>
          <a:ln>
            <a:solidFill>
              <a:schemeClr val="tx1"/>
            </a:solidFill>
          </a:ln>
        </p:spPr>
      </p:pic>
    </p:spTree>
    <p:extLst>
      <p:ext uri="{BB962C8B-B14F-4D97-AF65-F5344CB8AC3E}">
        <p14:creationId xmlns:p14="http://schemas.microsoft.com/office/powerpoint/2010/main" val="2786468004"/>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9">
          <a:extLst>
            <a:ext uri="{FF2B5EF4-FFF2-40B4-BE49-F238E27FC236}">
              <a16:creationId xmlns:a16="http://schemas.microsoft.com/office/drawing/2014/main" id="{C149509E-49E0-5E48-A3C7-B4E54EBF6835}"/>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F5430C13-9617-979E-12B8-DE7C85D350C4}"/>
              </a:ext>
            </a:extLst>
          </p:cNvPr>
          <p:cNvSpPr txBox="1"/>
          <p:nvPr/>
        </p:nvSpPr>
        <p:spPr>
          <a:xfrm>
            <a:off x="0" y="174070"/>
            <a:ext cx="9141714" cy="655438"/>
          </a:xfrm>
          <a:prstGeom prst="rect">
            <a:avLst/>
          </a:prstGeom>
        </p:spPr>
        <p:txBody>
          <a:bodyPr vert="horz" lIns="68580" tIns="34290" rIns="68580" bIns="34290" rtlCol="0" anchor="b">
            <a:normAutofit/>
          </a:bodyPr>
          <a:lstStyle/>
          <a:p>
            <a:r>
              <a:rPr lang="es-ES" sz="2400" b="1" dirty="0">
                <a:solidFill>
                  <a:srgbClr val="C00000"/>
                </a:solidFill>
                <a:latin typeface="Arial" panose="020B0604020202020204" pitchFamily="34" charset="0"/>
                <a:cs typeface="Arial" panose="020B0604020202020204" pitchFamily="34" charset="0"/>
              </a:rPr>
              <a:t>Reglamento Interno de Seguridad y Salud en el Trabajo</a:t>
            </a:r>
            <a:endParaRPr lang="es-PE" sz="2400" dirty="0">
              <a:solidFill>
                <a:srgbClr val="C00000"/>
              </a:solidFill>
              <a:latin typeface="Arial" panose="020B0604020202020204" pitchFamily="34" charset="0"/>
              <a:cs typeface="Arial" panose="020B0604020202020204" pitchFamily="34" charset="0"/>
            </a:endParaRPr>
          </a:p>
        </p:txBody>
      </p:sp>
      <p:cxnSp>
        <p:nvCxnSpPr>
          <p:cNvPr id="15" name="Conector recto 14">
            <a:extLst>
              <a:ext uri="{FF2B5EF4-FFF2-40B4-BE49-F238E27FC236}">
                <a16:creationId xmlns:a16="http://schemas.microsoft.com/office/drawing/2014/main" id="{56833267-D885-8F19-6C9F-5F4BD5B7EBE9}"/>
              </a:ext>
            </a:extLst>
          </p:cNvPr>
          <p:cNvCxnSpPr/>
          <p:nvPr/>
        </p:nvCxnSpPr>
        <p:spPr>
          <a:xfrm>
            <a:off x="0" y="850345"/>
            <a:ext cx="914400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18" name="Rectángulo 17">
            <a:extLst>
              <a:ext uri="{FF2B5EF4-FFF2-40B4-BE49-F238E27FC236}">
                <a16:creationId xmlns:a16="http://schemas.microsoft.com/office/drawing/2014/main" id="{7FF2C257-EE56-050D-073D-F0C1E22EC543}"/>
              </a:ext>
            </a:extLst>
          </p:cNvPr>
          <p:cNvSpPr/>
          <p:nvPr/>
        </p:nvSpPr>
        <p:spPr>
          <a:xfrm>
            <a:off x="4043190" y="1036574"/>
            <a:ext cx="4898686" cy="3003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s-PE" sz="1400" b="1" dirty="0">
                <a:solidFill>
                  <a:srgbClr val="C00000"/>
                </a:solidFill>
                <a:cs typeface="Arial"/>
              </a:rPr>
              <a:t>¿Qué es el RISST?</a:t>
            </a:r>
          </a:p>
        </p:txBody>
      </p:sp>
      <p:sp>
        <p:nvSpPr>
          <p:cNvPr id="19" name="Rectángulo 18">
            <a:extLst>
              <a:ext uri="{FF2B5EF4-FFF2-40B4-BE49-F238E27FC236}">
                <a16:creationId xmlns:a16="http://schemas.microsoft.com/office/drawing/2014/main" id="{8FED8366-CDAA-62AA-D30E-024DE2E46979}"/>
              </a:ext>
            </a:extLst>
          </p:cNvPr>
          <p:cNvSpPr/>
          <p:nvPr/>
        </p:nvSpPr>
        <p:spPr>
          <a:xfrm>
            <a:off x="4043189" y="1445859"/>
            <a:ext cx="4898687" cy="12310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PE" sz="1400" dirty="0">
                <a:solidFill>
                  <a:schemeClr val="tx1"/>
                </a:solidFill>
                <a:cs typeface="Arial" panose="020B0604020202020204" pitchFamily="34" charset="0"/>
              </a:rPr>
              <a:t>El reglamento interno de seguridad y salud en el trabajo </a:t>
            </a:r>
            <a:r>
              <a:rPr lang="es-PE" sz="1400" b="1" dirty="0">
                <a:solidFill>
                  <a:schemeClr val="tx1"/>
                </a:solidFill>
                <a:cs typeface="Arial" panose="020B0604020202020204" pitchFamily="34" charset="0"/>
              </a:rPr>
              <a:t>(RISST) </a:t>
            </a:r>
            <a:r>
              <a:rPr lang="es-PE" sz="1400" dirty="0">
                <a:solidFill>
                  <a:schemeClr val="tx1"/>
                </a:solidFill>
                <a:cs typeface="Arial" panose="020B0604020202020204" pitchFamily="34" charset="0"/>
              </a:rPr>
              <a:t>es un documento normativo que establece las normas básicas para la prevención de riesgos laborales.</a:t>
            </a:r>
          </a:p>
          <a:p>
            <a:pPr algn="just"/>
            <a:endParaRPr lang="es-PE" sz="1400" dirty="0">
              <a:solidFill>
                <a:schemeClr val="tx1"/>
              </a:solidFill>
              <a:cs typeface="Arial" panose="020B0604020202020204" pitchFamily="34" charset="0"/>
            </a:endParaRPr>
          </a:p>
          <a:p>
            <a:pPr algn="just"/>
            <a:r>
              <a:rPr lang="es-PE" sz="1400" dirty="0">
                <a:solidFill>
                  <a:schemeClr val="tx1"/>
                </a:solidFill>
                <a:cs typeface="Arial" panose="020B0604020202020204" pitchFamily="34" charset="0"/>
              </a:rPr>
              <a:t>También para regular las obligaciones y responsabilidades de los trabajadores y de la empresa.</a:t>
            </a:r>
          </a:p>
        </p:txBody>
      </p:sp>
      <p:sp>
        <p:nvSpPr>
          <p:cNvPr id="20" name="Rectángulo 19">
            <a:extLst>
              <a:ext uri="{FF2B5EF4-FFF2-40B4-BE49-F238E27FC236}">
                <a16:creationId xmlns:a16="http://schemas.microsoft.com/office/drawing/2014/main" id="{000128C4-A010-22F4-86EF-58D4040D5265}"/>
              </a:ext>
            </a:extLst>
          </p:cNvPr>
          <p:cNvSpPr/>
          <p:nvPr/>
        </p:nvSpPr>
        <p:spPr>
          <a:xfrm>
            <a:off x="4043188" y="3007369"/>
            <a:ext cx="4898687" cy="325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400" b="1" dirty="0">
                <a:solidFill>
                  <a:srgbClr val="C00000"/>
                </a:solidFill>
                <a:cs typeface="Arial" panose="020B0604020202020204" pitchFamily="34" charset="0"/>
              </a:rPr>
              <a:t>¿Quiénes están obligados a tener un RISST?</a:t>
            </a:r>
          </a:p>
        </p:txBody>
      </p:sp>
      <p:sp>
        <p:nvSpPr>
          <p:cNvPr id="21" name="Rectángulo 20">
            <a:extLst>
              <a:ext uri="{FF2B5EF4-FFF2-40B4-BE49-F238E27FC236}">
                <a16:creationId xmlns:a16="http://schemas.microsoft.com/office/drawing/2014/main" id="{CA39CFFD-A2F3-1287-98A0-03861EF15CCA}"/>
              </a:ext>
            </a:extLst>
          </p:cNvPr>
          <p:cNvSpPr/>
          <p:nvPr/>
        </p:nvSpPr>
        <p:spPr>
          <a:xfrm>
            <a:off x="4043188" y="3350689"/>
            <a:ext cx="4898687" cy="3258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just"/>
            <a:r>
              <a:rPr lang="es-PE" sz="1400" dirty="0">
                <a:solidFill>
                  <a:schemeClr val="tx1"/>
                </a:solidFill>
                <a:cs typeface="Arial"/>
              </a:rPr>
              <a:t>Las empresas con 20 o más trabajadores deben elaborar su RISST.</a:t>
            </a:r>
          </a:p>
        </p:txBody>
      </p:sp>
      <p:sp>
        <p:nvSpPr>
          <p:cNvPr id="22" name="Rectángulo 21">
            <a:extLst>
              <a:ext uri="{FF2B5EF4-FFF2-40B4-BE49-F238E27FC236}">
                <a16:creationId xmlns:a16="http://schemas.microsoft.com/office/drawing/2014/main" id="{15508DED-C891-34B8-1BA4-E4928243D97A}"/>
              </a:ext>
            </a:extLst>
          </p:cNvPr>
          <p:cNvSpPr/>
          <p:nvPr/>
        </p:nvSpPr>
        <p:spPr>
          <a:xfrm>
            <a:off x="4043189" y="4099866"/>
            <a:ext cx="4898686" cy="2568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400" b="1" dirty="0">
                <a:solidFill>
                  <a:srgbClr val="C00000"/>
                </a:solidFill>
                <a:cs typeface="Arial" panose="020B0604020202020204" pitchFamily="34" charset="0"/>
              </a:rPr>
              <a:t>¿Quiénes aprueban el RISST?</a:t>
            </a:r>
          </a:p>
        </p:txBody>
      </p:sp>
      <p:sp>
        <p:nvSpPr>
          <p:cNvPr id="23" name="Rectángulo 22">
            <a:extLst>
              <a:ext uri="{FF2B5EF4-FFF2-40B4-BE49-F238E27FC236}">
                <a16:creationId xmlns:a16="http://schemas.microsoft.com/office/drawing/2014/main" id="{DE36C9D5-6AE1-6223-B053-B151383A4FC6}"/>
              </a:ext>
            </a:extLst>
          </p:cNvPr>
          <p:cNvSpPr/>
          <p:nvPr/>
        </p:nvSpPr>
        <p:spPr>
          <a:xfrm>
            <a:off x="4043190" y="5577783"/>
            <a:ext cx="4898686" cy="7264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PE" sz="1400" dirty="0">
                <a:solidFill>
                  <a:schemeClr val="tx1"/>
                </a:solidFill>
                <a:cs typeface="Arial" panose="020B0604020202020204" pitchFamily="34" charset="0"/>
              </a:rPr>
              <a:t>Objetivos, alcance, compromisos, atribuciones y obligaciones del empleador y de los trabajadores, estándares de SST y la respuesta en caso de emergencia.</a:t>
            </a:r>
          </a:p>
        </p:txBody>
      </p:sp>
      <p:sp>
        <p:nvSpPr>
          <p:cNvPr id="25" name="Rectángulo 24">
            <a:extLst>
              <a:ext uri="{FF2B5EF4-FFF2-40B4-BE49-F238E27FC236}">
                <a16:creationId xmlns:a16="http://schemas.microsoft.com/office/drawing/2014/main" id="{4FB7D112-185D-1C19-4671-041BA6B9F382}"/>
              </a:ext>
            </a:extLst>
          </p:cNvPr>
          <p:cNvSpPr/>
          <p:nvPr/>
        </p:nvSpPr>
        <p:spPr>
          <a:xfrm>
            <a:off x="4043189" y="4456755"/>
            <a:ext cx="4898686" cy="5087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PE" sz="1400" dirty="0">
                <a:solidFill>
                  <a:schemeClr val="tx1"/>
                </a:solidFill>
                <a:cs typeface="Arial" panose="020B0604020202020204" pitchFamily="34" charset="0"/>
              </a:rPr>
              <a:t>El comité de seguridad y salud en el trabajo (CSST) de la empresa.</a:t>
            </a:r>
          </a:p>
        </p:txBody>
      </p:sp>
      <p:pic>
        <p:nvPicPr>
          <p:cNvPr id="3" name="Imagen 2" descr="Texto&#10;&#10;El contenido generado por IA puede ser incorrecto.">
            <a:extLst>
              <a:ext uri="{FF2B5EF4-FFF2-40B4-BE49-F238E27FC236}">
                <a16:creationId xmlns:a16="http://schemas.microsoft.com/office/drawing/2014/main" id="{2E81FF2C-7EC7-A20D-EA71-6147AB16062C}"/>
              </a:ext>
            </a:extLst>
          </p:cNvPr>
          <p:cNvPicPr>
            <a:picLocks noChangeAspect="1"/>
          </p:cNvPicPr>
          <p:nvPr/>
        </p:nvPicPr>
        <p:blipFill>
          <a:blip r:embed="rId3"/>
          <a:stretch>
            <a:fillRect/>
          </a:stretch>
        </p:blipFill>
        <p:spPr>
          <a:xfrm>
            <a:off x="99018" y="978860"/>
            <a:ext cx="3782401" cy="5705063"/>
          </a:xfrm>
          <a:prstGeom prst="rect">
            <a:avLst/>
          </a:prstGeom>
          <a:ln>
            <a:solidFill>
              <a:schemeClr val="tx1"/>
            </a:solidFill>
          </a:ln>
        </p:spPr>
      </p:pic>
      <p:sp>
        <p:nvSpPr>
          <p:cNvPr id="6" name="Rectángulo 5">
            <a:extLst>
              <a:ext uri="{FF2B5EF4-FFF2-40B4-BE49-F238E27FC236}">
                <a16:creationId xmlns:a16="http://schemas.microsoft.com/office/drawing/2014/main" id="{8A6E421D-4AD1-09BE-F7F5-ECB91EC9C1C1}"/>
              </a:ext>
            </a:extLst>
          </p:cNvPr>
          <p:cNvSpPr/>
          <p:nvPr/>
        </p:nvSpPr>
        <p:spPr>
          <a:xfrm>
            <a:off x="4043189" y="5267677"/>
            <a:ext cx="4898686" cy="2568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400" b="1" dirty="0">
                <a:solidFill>
                  <a:srgbClr val="C00000"/>
                </a:solidFill>
                <a:cs typeface="Arial" panose="020B0604020202020204" pitchFamily="34" charset="0"/>
              </a:rPr>
              <a:t>¿Cuál es el contenido del RISST?</a:t>
            </a:r>
          </a:p>
        </p:txBody>
      </p:sp>
    </p:spTree>
    <p:extLst>
      <p:ext uri="{BB962C8B-B14F-4D97-AF65-F5344CB8AC3E}">
        <p14:creationId xmlns:p14="http://schemas.microsoft.com/office/powerpoint/2010/main" val="2295296410"/>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8">
            <a:extLst>
              <a:ext uri="{FF2B5EF4-FFF2-40B4-BE49-F238E27FC236}">
                <a16:creationId xmlns:a16="http://schemas.microsoft.com/office/drawing/2014/main" id="{ED093670-3475-D041-847B-8AA2558DD87B}"/>
              </a:ext>
            </a:extLst>
          </p:cNvPr>
          <p:cNvPicPr>
            <a:picLocks noChangeAspect="1"/>
          </p:cNvPicPr>
          <p:nvPr/>
        </p:nvPicPr>
        <p:blipFill>
          <a:blip r:embed="rId2"/>
          <a:stretch>
            <a:fillRect/>
          </a:stretch>
        </p:blipFill>
        <p:spPr>
          <a:xfrm>
            <a:off x="135080" y="101922"/>
            <a:ext cx="1988647" cy="679353"/>
          </a:xfrm>
          <a:prstGeom prst="rect">
            <a:avLst/>
          </a:prstGeom>
        </p:spPr>
      </p:pic>
      <p:sp>
        <p:nvSpPr>
          <p:cNvPr id="3" name="1 Título">
            <a:extLst>
              <a:ext uri="{FF2B5EF4-FFF2-40B4-BE49-F238E27FC236}">
                <a16:creationId xmlns:a16="http://schemas.microsoft.com/office/drawing/2014/main" id="{F8246A3C-2F89-8D4C-BFA5-461163DAA22F}"/>
              </a:ext>
            </a:extLst>
          </p:cNvPr>
          <p:cNvSpPr txBox="1">
            <a:spLocks/>
          </p:cNvSpPr>
          <p:nvPr/>
        </p:nvSpPr>
        <p:spPr>
          <a:xfrm>
            <a:off x="3070613" y="355344"/>
            <a:ext cx="5917285" cy="42593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s-ES" sz="2400" b="1" dirty="0">
                <a:solidFill>
                  <a:schemeClr val="tx1">
                    <a:lumMod val="50000"/>
                    <a:lumOff val="50000"/>
                  </a:schemeClr>
                </a:solidFill>
                <a:latin typeface="Arial" panose="020B0604020202020204" pitchFamily="34" charset="0"/>
                <a:cs typeface="Arial" panose="020B0604020202020204" pitchFamily="34" charset="0"/>
              </a:rPr>
              <a:t>NORMAS LEGALES</a:t>
            </a:r>
            <a:endParaRPr lang="es-PE" sz="2400"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3"/>
          <a:stretch>
            <a:fillRect/>
          </a:stretch>
        </p:blipFill>
        <p:spPr>
          <a:xfrm>
            <a:off x="80689" y="4631710"/>
            <a:ext cx="2379017" cy="2226290"/>
          </a:xfrm>
          <a:prstGeom prst="rect">
            <a:avLst/>
          </a:prstGeom>
        </p:spPr>
      </p:pic>
      <p:sp>
        <p:nvSpPr>
          <p:cNvPr id="6" name="Rectángulo 5"/>
          <p:cNvSpPr/>
          <p:nvPr/>
        </p:nvSpPr>
        <p:spPr>
          <a:xfrm>
            <a:off x="2638097" y="1954924"/>
            <a:ext cx="6179445" cy="46245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Wingdings" panose="05000000000000000000" pitchFamily="2" charset="2"/>
              <a:buChar char="§"/>
            </a:pPr>
            <a:r>
              <a:rPr lang="es-MX" sz="1600" dirty="0">
                <a:solidFill>
                  <a:schemeClr val="bg1">
                    <a:lumMod val="50000"/>
                  </a:schemeClr>
                </a:solidFill>
                <a:cs typeface="Arial" panose="020B0604020202020204" pitchFamily="34" charset="0"/>
              </a:rPr>
              <a:t>Ley de Seguridad y Salud en el Trabajo </a:t>
            </a:r>
            <a:r>
              <a:rPr lang="es-MX" sz="1600" b="1" dirty="0">
                <a:solidFill>
                  <a:schemeClr val="bg1">
                    <a:lumMod val="50000"/>
                  </a:schemeClr>
                </a:solidFill>
                <a:cs typeface="Arial" panose="020B0604020202020204" pitchFamily="34" charset="0"/>
              </a:rPr>
              <a:t>N° 29783 </a:t>
            </a:r>
            <a:r>
              <a:rPr lang="es-MX" sz="1600" dirty="0">
                <a:solidFill>
                  <a:schemeClr val="bg1">
                    <a:lumMod val="50000"/>
                  </a:schemeClr>
                </a:solidFill>
                <a:cs typeface="Arial" panose="020B0604020202020204" pitchFamily="34" charset="0"/>
              </a:rPr>
              <a:t>y su modificatoria.</a:t>
            </a:r>
          </a:p>
          <a:p>
            <a:pPr algn="just"/>
            <a:endParaRPr lang="es-MX" sz="1600" dirty="0">
              <a:solidFill>
                <a:schemeClr val="bg1">
                  <a:lumMod val="50000"/>
                </a:schemeClr>
              </a:solidFill>
              <a:cs typeface="Arial" panose="020B0604020202020204" pitchFamily="34" charset="0"/>
            </a:endParaRPr>
          </a:p>
          <a:p>
            <a:pPr marL="285750" indent="-285750" algn="just">
              <a:buFont typeface="Wingdings" panose="05000000000000000000" pitchFamily="2" charset="2"/>
              <a:buChar char="§"/>
            </a:pPr>
            <a:r>
              <a:rPr lang="es-MX" sz="1600" dirty="0">
                <a:solidFill>
                  <a:schemeClr val="bg1">
                    <a:lumMod val="50000"/>
                  </a:schemeClr>
                </a:solidFill>
                <a:cs typeface="Arial" panose="020B0604020202020204" pitchFamily="34" charset="0"/>
              </a:rPr>
              <a:t>Decreto Supremo </a:t>
            </a:r>
            <a:r>
              <a:rPr lang="es-MX" sz="1600" b="1" dirty="0">
                <a:solidFill>
                  <a:schemeClr val="bg1">
                    <a:lumMod val="50000"/>
                  </a:schemeClr>
                </a:solidFill>
                <a:cs typeface="Arial" panose="020B0604020202020204" pitchFamily="34" charset="0"/>
              </a:rPr>
              <a:t>N° 005-2012-TR</a:t>
            </a:r>
            <a:r>
              <a:rPr lang="es-MX" sz="1600" dirty="0">
                <a:solidFill>
                  <a:schemeClr val="bg1">
                    <a:lumMod val="50000"/>
                  </a:schemeClr>
                </a:solidFill>
                <a:cs typeface="Arial" panose="020B0604020202020204" pitchFamily="34" charset="0"/>
              </a:rPr>
              <a:t>, Reglamento de la Ley de Seguridad y Salud en el Trabajo y su modificatoria. </a:t>
            </a:r>
          </a:p>
          <a:p>
            <a:pPr algn="just"/>
            <a:endParaRPr lang="es-MX" sz="1600" dirty="0">
              <a:solidFill>
                <a:schemeClr val="bg1">
                  <a:lumMod val="50000"/>
                </a:schemeClr>
              </a:solidFill>
              <a:cs typeface="Arial" panose="020B0604020202020204" pitchFamily="34" charset="0"/>
            </a:endParaRPr>
          </a:p>
          <a:p>
            <a:pPr marL="285750" indent="-285750" algn="just">
              <a:buFont typeface="Wingdings" panose="05000000000000000000" pitchFamily="2" charset="2"/>
              <a:buChar char="§"/>
            </a:pPr>
            <a:r>
              <a:rPr lang="es-MX" sz="1600" dirty="0">
                <a:solidFill>
                  <a:schemeClr val="bg1">
                    <a:lumMod val="50000"/>
                  </a:schemeClr>
                </a:solidFill>
                <a:cs typeface="Arial" panose="020B0604020202020204" pitchFamily="34" charset="0"/>
              </a:rPr>
              <a:t>Resolución Ministerial </a:t>
            </a:r>
            <a:r>
              <a:rPr lang="es-MX" sz="1600" b="1" dirty="0">
                <a:solidFill>
                  <a:schemeClr val="bg1">
                    <a:lumMod val="50000"/>
                  </a:schemeClr>
                </a:solidFill>
                <a:cs typeface="Arial" panose="020B0604020202020204" pitchFamily="34" charset="0"/>
              </a:rPr>
              <a:t>N° 245-2021-TR</a:t>
            </a:r>
            <a:r>
              <a:rPr lang="es-MX" sz="1600" dirty="0">
                <a:solidFill>
                  <a:schemeClr val="bg1">
                    <a:lumMod val="50000"/>
                  </a:schemeClr>
                </a:solidFill>
                <a:cs typeface="Arial" panose="020B0604020202020204" pitchFamily="34" charset="0"/>
              </a:rPr>
              <a:t>, guía para el proceso de elección de los representantes de los trabajadores ante el comité.</a:t>
            </a:r>
          </a:p>
          <a:p>
            <a:pPr algn="just"/>
            <a:endParaRPr lang="es-MX" sz="1600" dirty="0">
              <a:solidFill>
                <a:schemeClr val="bg1">
                  <a:lumMod val="50000"/>
                </a:schemeClr>
              </a:solidFill>
              <a:cs typeface="Arial" panose="020B0604020202020204" pitchFamily="34" charset="0"/>
            </a:endParaRPr>
          </a:p>
          <a:p>
            <a:pPr marL="285750" indent="-285750" algn="just">
              <a:buFont typeface="Wingdings" panose="05000000000000000000" pitchFamily="2" charset="2"/>
              <a:buChar char="§"/>
            </a:pPr>
            <a:r>
              <a:rPr lang="es-MX" sz="1600" dirty="0">
                <a:solidFill>
                  <a:schemeClr val="bg1">
                    <a:lumMod val="50000"/>
                  </a:schemeClr>
                </a:solidFill>
                <a:cs typeface="Arial" panose="020B0604020202020204" pitchFamily="34" charset="0"/>
              </a:rPr>
              <a:t>Resolución Ministerial </a:t>
            </a:r>
            <a:r>
              <a:rPr lang="es-MX" sz="1600" b="1" dirty="0">
                <a:solidFill>
                  <a:schemeClr val="bg1">
                    <a:lumMod val="50000"/>
                  </a:schemeClr>
                </a:solidFill>
                <a:cs typeface="Arial" panose="020B0604020202020204" pitchFamily="34" charset="0"/>
              </a:rPr>
              <a:t>N° 374-2008-TR</a:t>
            </a:r>
            <a:r>
              <a:rPr lang="es-MX" sz="1600" dirty="0">
                <a:solidFill>
                  <a:schemeClr val="bg1">
                    <a:lumMod val="50000"/>
                  </a:schemeClr>
                </a:solidFill>
                <a:cs typeface="Arial" panose="020B0604020202020204" pitchFamily="34" charset="0"/>
              </a:rPr>
              <a:t>, aprueba listado de agentes físicos, químicos, biológicos, disergonómicos y psicosociales que afectan a la madre gestante, feto o al embrión.</a:t>
            </a:r>
          </a:p>
          <a:p>
            <a:pPr algn="just"/>
            <a:endParaRPr lang="es-MX" sz="1600" dirty="0">
              <a:solidFill>
                <a:schemeClr val="bg1">
                  <a:lumMod val="50000"/>
                </a:schemeClr>
              </a:solidFill>
              <a:cs typeface="Arial" panose="020B0604020202020204" pitchFamily="34" charset="0"/>
            </a:endParaRPr>
          </a:p>
          <a:p>
            <a:pPr marL="285750" indent="-285750" algn="just">
              <a:buFont typeface="Wingdings" panose="05000000000000000000" pitchFamily="2" charset="2"/>
              <a:buChar char="§"/>
            </a:pPr>
            <a:r>
              <a:rPr lang="es-MX" sz="1600" dirty="0">
                <a:solidFill>
                  <a:schemeClr val="bg1">
                    <a:lumMod val="50000"/>
                  </a:schemeClr>
                </a:solidFill>
                <a:cs typeface="Arial" panose="020B0604020202020204" pitchFamily="34" charset="0"/>
              </a:rPr>
              <a:t>Resolución Ministerial </a:t>
            </a:r>
            <a:r>
              <a:rPr lang="es-MX" sz="1600" b="1" dirty="0">
                <a:solidFill>
                  <a:schemeClr val="bg1">
                    <a:lumMod val="50000"/>
                  </a:schemeClr>
                </a:solidFill>
                <a:cs typeface="Arial" panose="020B0604020202020204" pitchFamily="34" charset="0"/>
              </a:rPr>
              <a:t>N° 375-2008-TR</a:t>
            </a:r>
            <a:r>
              <a:rPr lang="es-MX" sz="1600" dirty="0">
                <a:solidFill>
                  <a:schemeClr val="bg1">
                    <a:lumMod val="50000"/>
                  </a:schemeClr>
                </a:solidFill>
                <a:cs typeface="Arial" panose="020B0604020202020204" pitchFamily="34" charset="0"/>
              </a:rPr>
              <a:t>, aprueba norma básica de ergonomía y procedimiento de evaluación de riesgo disergonómico.</a:t>
            </a:r>
          </a:p>
          <a:p>
            <a:pPr algn="just"/>
            <a:endParaRPr lang="es-MX" sz="1600" dirty="0">
              <a:solidFill>
                <a:schemeClr val="bg1">
                  <a:lumMod val="50000"/>
                </a:schemeClr>
              </a:solidFill>
              <a:cs typeface="Arial" panose="020B0604020202020204" pitchFamily="34" charset="0"/>
            </a:endParaRPr>
          </a:p>
          <a:p>
            <a:pPr marL="285750" indent="-285750" algn="just">
              <a:buFont typeface="Wingdings" panose="05000000000000000000" pitchFamily="2" charset="2"/>
              <a:buChar char="§"/>
            </a:pPr>
            <a:r>
              <a:rPr lang="es-MX" sz="1600" dirty="0">
                <a:solidFill>
                  <a:schemeClr val="bg1">
                    <a:lumMod val="50000"/>
                  </a:schemeClr>
                </a:solidFill>
                <a:cs typeface="Arial" panose="020B0604020202020204" pitchFamily="34" charset="0"/>
              </a:rPr>
              <a:t>Resolución Ministerial </a:t>
            </a:r>
            <a:r>
              <a:rPr lang="es-MX" sz="1600" b="1" dirty="0">
                <a:solidFill>
                  <a:schemeClr val="bg1">
                    <a:lumMod val="50000"/>
                  </a:schemeClr>
                </a:solidFill>
                <a:cs typeface="Arial" panose="020B0604020202020204" pitchFamily="34" charset="0"/>
              </a:rPr>
              <a:t>N° 050-2013- TR</a:t>
            </a:r>
            <a:r>
              <a:rPr lang="es-MX" sz="1600" dirty="0">
                <a:solidFill>
                  <a:schemeClr val="bg1">
                    <a:lumMod val="50000"/>
                  </a:schemeClr>
                </a:solidFill>
                <a:cs typeface="Arial" panose="020B0604020202020204" pitchFamily="34" charset="0"/>
              </a:rPr>
              <a:t>, aprueba formatos referenciales que contemplan la información mínima que deben contener los registros obligatorios del Sistema de Gestión de Seguridad y Salud en el Trabajo.</a:t>
            </a:r>
          </a:p>
        </p:txBody>
      </p:sp>
      <p:sp>
        <p:nvSpPr>
          <p:cNvPr id="7" name="Rectángulo 6">
            <a:extLst>
              <a:ext uri="{FF2B5EF4-FFF2-40B4-BE49-F238E27FC236}">
                <a16:creationId xmlns:a16="http://schemas.microsoft.com/office/drawing/2014/main" id="{4E310F4F-405F-4C7D-83B1-E006345859BC}"/>
              </a:ext>
            </a:extLst>
          </p:cNvPr>
          <p:cNvSpPr/>
          <p:nvPr/>
        </p:nvSpPr>
        <p:spPr>
          <a:xfrm>
            <a:off x="2123727" y="1182114"/>
            <a:ext cx="5349128" cy="3719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b="1" dirty="0">
                <a:solidFill>
                  <a:srgbClr val="C00000"/>
                </a:solidFill>
                <a:cs typeface="Arial" panose="020B0604020202020204" pitchFamily="34" charset="0"/>
              </a:rPr>
              <a:t>¿Cuál es la normativa legal vigente en SST?</a:t>
            </a:r>
            <a:endParaRPr lang="es-PE" sz="1600" b="1" dirty="0">
              <a:solidFill>
                <a:srgbClr val="C00000"/>
              </a:solidFill>
              <a:cs typeface="Arial" panose="020B0604020202020204" pitchFamily="34" charset="0"/>
            </a:endParaRPr>
          </a:p>
        </p:txBody>
      </p:sp>
      <p:pic>
        <p:nvPicPr>
          <p:cNvPr id="8" name="Imagen 7"/>
          <p:cNvPicPr>
            <a:picLocks noChangeAspect="1"/>
          </p:cNvPicPr>
          <p:nvPr/>
        </p:nvPicPr>
        <p:blipFill>
          <a:blip r:embed="rId4"/>
          <a:stretch>
            <a:fillRect/>
          </a:stretch>
        </p:blipFill>
        <p:spPr>
          <a:xfrm>
            <a:off x="795032" y="1464181"/>
            <a:ext cx="950330" cy="3055268"/>
          </a:xfrm>
          <a:prstGeom prst="rect">
            <a:avLst/>
          </a:prstGeom>
        </p:spPr>
      </p:pic>
    </p:spTree>
    <p:extLst>
      <p:ext uri="{BB962C8B-B14F-4D97-AF65-F5344CB8AC3E}">
        <p14:creationId xmlns:p14="http://schemas.microsoft.com/office/powerpoint/2010/main" val="207581097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94F13911CBE6CE42A38402378BCE6030" ma:contentTypeVersion="23" ma:contentTypeDescription="Crear nuevo documento." ma:contentTypeScope="" ma:versionID="f01977c6e997316381ae491661169ff4">
  <xsd:schema xmlns:xsd="http://www.w3.org/2001/XMLSchema" xmlns:xs="http://www.w3.org/2001/XMLSchema" xmlns:p="http://schemas.microsoft.com/office/2006/metadata/properties" xmlns:ns2="7a4dd7af-7047-4384-a617-f75624124a01" xmlns:ns3="3bf40b65-c6dd-412c-be51-2feb7f40ffd5" targetNamespace="http://schemas.microsoft.com/office/2006/metadata/properties" ma:root="true" ma:fieldsID="6e1a58f15b653987029b9d8e46b85414" ns2:_="" ns3:_="">
    <xsd:import namespace="7a4dd7af-7047-4384-a617-f75624124a01"/>
    <xsd:import namespace="3bf40b65-c6dd-412c-be51-2feb7f40ffd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Observaci_x00f3_n" minOccurs="0"/>
                <xsd:element ref="ns2:MediaServiceObjectDetectorVersions" minOccurs="0"/>
                <xsd:element ref="ns2:Revisi_x00f3_n" minOccurs="0"/>
                <xsd:element ref="ns2:MediaServiceBillingMetadata" minOccurs="0"/>
                <xsd:element ref="ns2:Estado" minOccurs="0"/>
                <xsd:element ref="ns2:Responsabl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4dd7af-7047-4384-a617-f75624124a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Etiquetas de imagen" ma:readOnly="false" ma:fieldId="{5cf76f15-5ced-4ddc-b409-7134ff3c332f}" ma:taxonomyMulti="true" ma:sspId="22545566-5411-4638-b2b9-db82e981a3fc"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Observaci_x00f3_n" ma:index="22" nillable="true" ma:displayName="Observación" ma:format="Dropdown" ma:internalName="Observaci_x00f3_n">
      <xsd:simpleType>
        <xsd:restriction base="dms:Note">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Revisi_x00f3_n" ma:index="24" nillable="true" ma:displayName="Revisión" ma:format="Dropdown" ma:internalName="Revisi_x00f3_n">
      <xsd:simpleType>
        <xsd:restriction base="dms:Choice">
          <xsd:enumeration value="Revisado"/>
          <xsd:enumeration value="Pendiente"/>
        </xsd:restriction>
      </xsd:simpleType>
    </xsd:element>
    <xsd:element name="MediaServiceBillingMetadata" ma:index="25" nillable="true" ma:displayName="MediaServiceBillingMetadata" ma:hidden="true" ma:internalName="MediaServiceBillingMetadata" ma:readOnly="true">
      <xsd:simpleType>
        <xsd:restriction base="dms:Note"/>
      </xsd:simpleType>
    </xsd:element>
    <xsd:element name="Estado" ma:index="26" nillable="true" ma:displayName="Estado" ma:format="Dropdown" ma:internalName="Estado">
      <xsd:simpleType>
        <xsd:restriction base="dms:Choice">
          <xsd:enumeration value="Vigente"/>
          <xsd:enumeration value="Por actualizar"/>
          <xsd:enumeration value="No vigente"/>
        </xsd:restriction>
      </xsd:simpleType>
    </xsd:element>
    <xsd:element name="Responsable" ma:index="27" nillable="true" ma:displayName="Responsable" ma:format="Dropdown" ma:list="UserInfo" ma:SharePointGroup="0" ma:internalName="Responsabl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bf40b65-c6dd-412c-be51-2feb7f40ffd5"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24c4e34-ae7c-4188-9404-9ff0423ef987}" ma:internalName="TaxCatchAll" ma:showField="CatchAllData" ma:web="3bf40b65-c6dd-412c-be51-2feb7f40ffd5">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a4dd7af-7047-4384-a617-f75624124a01">
      <Terms xmlns="http://schemas.microsoft.com/office/infopath/2007/PartnerControls"/>
    </lcf76f155ced4ddcb4097134ff3c332f>
    <TaxCatchAll xmlns="3bf40b65-c6dd-412c-be51-2feb7f40ffd5" xsi:nil="true"/>
    <Observaci_x00f3_n xmlns="7a4dd7af-7047-4384-a617-f75624124a01" xsi:nil="true"/>
    <Revisi_x00f3_n xmlns="7a4dd7af-7047-4384-a617-f75624124a01" xsi:nil="true"/>
    <Estado xmlns="7a4dd7af-7047-4384-a617-f75624124a01" xsi:nil="true"/>
    <Responsable xmlns="7a4dd7af-7047-4384-a617-f75624124a01">
      <UserInfo>
        <DisplayName/>
        <AccountId xsi:nil="true"/>
        <AccountType/>
      </UserInfo>
    </Responsable>
  </documentManagement>
</p:properties>
</file>

<file path=customXml/itemProps1.xml><?xml version="1.0" encoding="utf-8"?>
<ds:datastoreItem xmlns:ds="http://schemas.openxmlformats.org/officeDocument/2006/customXml" ds:itemID="{3E04ADCE-A138-48AB-9B39-F03708A0E4A8}">
  <ds:schemaRefs>
    <ds:schemaRef ds:uri="http://schemas.microsoft.com/sharepoint/v3/contenttype/forms"/>
  </ds:schemaRefs>
</ds:datastoreItem>
</file>

<file path=customXml/itemProps2.xml><?xml version="1.0" encoding="utf-8"?>
<ds:datastoreItem xmlns:ds="http://schemas.openxmlformats.org/officeDocument/2006/customXml" ds:itemID="{07D7C2C3-B9B7-42A8-AACD-3458D93445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4dd7af-7047-4384-a617-f75624124a01"/>
    <ds:schemaRef ds:uri="3bf40b65-c6dd-412c-be51-2feb7f40ffd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77EDE81-C182-48BE-85CE-18BFB2E64D32}">
  <ds:schemaRefs>
    <ds:schemaRef ds:uri="http://schemas.microsoft.com/office/2006/metadata/properties"/>
    <ds:schemaRef ds:uri="http://purl.org/dc/terms/"/>
    <ds:schemaRef ds:uri="http://schemas.microsoft.com/office/2006/documentManagement/types"/>
    <ds:schemaRef ds:uri="3bf40b65-c6dd-412c-be51-2feb7f40ffd5"/>
    <ds:schemaRef ds:uri="http://www.w3.org/XML/1998/namespace"/>
    <ds:schemaRef ds:uri="http://purl.org/dc/dcmitype/"/>
    <ds:schemaRef ds:uri="7a4dd7af-7047-4384-a617-f75624124a01"/>
    <ds:schemaRef ds:uri="http://purl.org/dc/elements/1.1/"/>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
  <TotalTime>583</TotalTime>
  <Words>3473</Words>
  <Application>Microsoft Office PowerPoint</Application>
  <PresentationFormat>Presentación en pantalla (4:3)</PresentationFormat>
  <Paragraphs>627</Paragraphs>
  <Slides>60</Slides>
  <Notes>13</Notes>
  <HiddenSlides>0</HiddenSlides>
  <MMClips>3</MMClips>
  <ScaleCrop>false</ScaleCrop>
  <HeadingPairs>
    <vt:vector size="4" baseType="variant">
      <vt:variant>
        <vt:lpstr>Tema</vt:lpstr>
      </vt:variant>
      <vt:variant>
        <vt:i4>1</vt:i4>
      </vt:variant>
      <vt:variant>
        <vt:lpstr>Títulos de diapositiva</vt:lpstr>
      </vt:variant>
      <vt:variant>
        <vt:i4>60</vt:i4>
      </vt:variant>
    </vt:vector>
  </HeadingPairs>
  <TitlesOfParts>
    <vt:vector size="61" baseType="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Manuel Sedan</dc:creator>
  <cp:lastModifiedBy>Giancarlos Garcia Echegaray</cp:lastModifiedBy>
  <cp:revision>8</cp:revision>
  <dcterms:created xsi:type="dcterms:W3CDTF">2021-03-06T16:22:34Z</dcterms:created>
  <dcterms:modified xsi:type="dcterms:W3CDTF">2026-02-05T14:33:43Z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0x01010094F13911CBE6CE42A38402378BCE6030</vt:lpwstr>
  </property>
  <property fmtid="{D5CDD505-2E9C-101B-9397-08002B2CF9AE}" pid="3" name="MediaServiceImageTags">
    <vt:lpwstr/>
  </property>
</Properties>
</file>