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8"/>
  </p:notes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5" r:id="rId104"/>
    <p:sldId id="366" r:id="rId105"/>
    <p:sldId id="367" r:id="rId106"/>
    <p:sldId id="368" r:id="rId107"/>
    <p:sldId id="369" r:id="rId108"/>
    <p:sldId id="370" r:id="rId109"/>
    <p:sldId id="371" r:id="rId110"/>
    <p:sldId id="372" r:id="rId111"/>
    <p:sldId id="373" r:id="rId112"/>
    <p:sldId id="374" r:id="rId113"/>
    <p:sldId id="375" r:id="rId114"/>
    <p:sldId id="376" r:id="rId115"/>
    <p:sldId id="377" r:id="rId116"/>
    <p:sldId id="378" r:id="rId117"/>
    <p:sldId id="379" r:id="rId118"/>
    <p:sldId id="381" r:id="rId119"/>
    <p:sldId id="382" r:id="rId120"/>
    <p:sldId id="383" r:id="rId121"/>
    <p:sldId id="384" r:id="rId122"/>
    <p:sldId id="385" r:id="rId123"/>
    <p:sldId id="386" r:id="rId124"/>
    <p:sldId id="387" r:id="rId125"/>
    <p:sldId id="388" r:id="rId126"/>
    <p:sldId id="389" r:id="rId127"/>
    <p:sldId id="390" r:id="rId128"/>
    <p:sldId id="391" r:id="rId129"/>
    <p:sldId id="392" r:id="rId130"/>
    <p:sldId id="393" r:id="rId131"/>
    <p:sldId id="394" r:id="rId132"/>
    <p:sldId id="395" r:id="rId133"/>
    <p:sldId id="396" r:id="rId134"/>
    <p:sldId id="397" r:id="rId135"/>
    <p:sldId id="398" r:id="rId136"/>
    <p:sldId id="400" r:id="rId137"/>
    <p:sldId id="401" r:id="rId138"/>
    <p:sldId id="402" r:id="rId139"/>
    <p:sldId id="403" r:id="rId140"/>
    <p:sldId id="404" r:id="rId141"/>
    <p:sldId id="405" r:id="rId142"/>
    <p:sldId id="406" r:id="rId143"/>
    <p:sldId id="407" r:id="rId144"/>
    <p:sldId id="408" r:id="rId145"/>
    <p:sldId id="409" r:id="rId146"/>
    <p:sldId id="410" r:id="rId147"/>
    <p:sldId id="411" r:id="rId148"/>
    <p:sldId id="412" r:id="rId149"/>
    <p:sldId id="413" r:id="rId150"/>
    <p:sldId id="414" r:id="rId151"/>
    <p:sldId id="415" r:id="rId152"/>
    <p:sldId id="416" r:id="rId153"/>
    <p:sldId id="417" r:id="rId154"/>
    <p:sldId id="418" r:id="rId155"/>
    <p:sldId id="419" r:id="rId156"/>
    <p:sldId id="420" r:id="rId157"/>
    <p:sldId id="421" r:id="rId158"/>
    <p:sldId id="422" r:id="rId159"/>
    <p:sldId id="423" r:id="rId160"/>
    <p:sldId id="424" r:id="rId161"/>
    <p:sldId id="425" r:id="rId162"/>
    <p:sldId id="426" r:id="rId163"/>
    <p:sldId id="427" r:id="rId164"/>
    <p:sldId id="428" r:id="rId165"/>
    <p:sldId id="429" r:id="rId166"/>
    <p:sldId id="430" r:id="rId167"/>
    <p:sldId id="431" r:id="rId168"/>
    <p:sldId id="432" r:id="rId169"/>
    <p:sldId id="433" r:id="rId170"/>
    <p:sldId id="434" r:id="rId171"/>
    <p:sldId id="435" r:id="rId172"/>
    <p:sldId id="436" r:id="rId173"/>
    <p:sldId id="437" r:id="rId174"/>
    <p:sldId id="438" r:id="rId175"/>
    <p:sldId id="439" r:id="rId176"/>
    <p:sldId id="440" r:id="rId17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7"/>
    <p:restoredTop sz="94654"/>
  </p:normalViewPr>
  <p:slideViewPr>
    <p:cSldViewPr snapToGrid="0" snapToObjects="1">
      <p:cViewPr varScale="1">
        <p:scale>
          <a:sx n="104" d="100"/>
          <a:sy n="104" d="100"/>
        </p:scale>
        <p:origin x="82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tableStyles" Target="tableStyle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356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curso proporciona una base organizada para operar, inspeccionar, probar y mantener de manera básica paneles de detección y alarma contra incendios Siemens Cerberus PRO Modular y MXL/MXL-IQ. La capacitación combina fundamentos de detección, reconocimiento de componentes, atención de eventos, pruebas funcionales, mantenimiento preventivo y diagnóstico inicial.</a:t>
            </a:r>
          </a:p>
          <a:p>
            <a:endParaRPr/>
          </a:p>
          <a:p>
            <a:r>
              <a:t>La finalidad del entrenamiento es que el participante interprete correctamente las indicaciones del panel, siga procedimientos seguros, documente sus intervenciones y reconozca cuándo debe detener el trabajo y solicitar apoyo especializado.</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Elemento | Descripción</a:t>
            </a:r>
          </a:p>
          <a:p>
            <a:r>
              <a:t>Duración total | 32 horas: 4 días de 8 horas.</a:t>
            </a:r>
          </a:p>
          <a:p>
            <a:r>
              <a:t>Distribución didáctica | 8 módulos de 4 horas cada uno; referencia: 40 % teoría y 60 % práctica.</a:t>
            </a:r>
          </a:p>
          <a:p>
            <a:r>
              <a:t>Participantes | Técnicos de mantenimiento, operadores de sala de control, personal de seguridad y supervisores.</a:t>
            </a:r>
          </a:p>
          <a:p>
            <a:r>
              <a:t>Requisitos previos | Electricidad básica y lectura de planos. No se exige experiencia previa en sistemas de incendio.</a:t>
            </a:r>
          </a:p>
          <a:p>
            <a:r>
              <a:t>Equipos de práctica | Panel Cerberus PRO Modular y panel MXL-IQ, o simuladores; lazo didáctico con detector de humo, detector térmico, estación manual, módulo de entrada/salida y sirena.</a:t>
            </a:r>
          </a:p>
          <a:p>
            <a:r>
              <a:t>Herramientas | Multímetro adecuado, magneto de prueba cuando corresponda, aerosol de prueba aprobado, manuales, planos y bitácora.</a:t>
            </a:r>
          </a:p>
          <a:p>
            <a:r>
              <a:t>Evaluación | Examen escrito 40 %, práctica calificada 40 %, participación y bitácora 20 %. Nota mínima referencial: 70 %.</a:t>
            </a:r>
          </a:p>
          <a:p>
            <a:r>
              <a:t>Certificación | Constancia de asistencia y aprobación; no sustituye la capacitación oficial de fábrica Siemens.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Elemento | Descripción</a:t>
            </a:r>
          </a:p>
          <a:p>
            <a:r>
              <a:t>Duración total | 32 horas: 4 días de 8 horas.</a:t>
            </a:r>
          </a:p>
          <a:p>
            <a:r>
              <a:t>Distribución didáctica | 8 módulos de 4 horas cada uno; referencia: 40 % teoría y 60 % práctica.</a:t>
            </a:r>
          </a:p>
          <a:p>
            <a:r>
              <a:t>Participantes | Técnicos de mantenimiento, operadores de sala de control, personal de seguridad y supervisores.</a:t>
            </a:r>
          </a:p>
          <a:p>
            <a:r>
              <a:t>Requisitos previos | Electricidad básica y lectura de planos. No se exige experiencia previa en sistemas de incendio.</a:t>
            </a:r>
          </a:p>
          <a:p>
            <a:r>
              <a:t>Equipos de práctica | Panel Cerberus PRO Modular y panel MXL-IQ, o simuladores; lazo didáctico con detector de humo, detector térmico, estación manual, módulo de entrada/salida y sirena.</a:t>
            </a:r>
          </a:p>
          <a:p>
            <a:r>
              <a:t>Herramientas | Multímetro adecuado, magneto de prueba cuando corresponda, aerosol de prueba aprobado, manuales, planos y bitácora.</a:t>
            </a:r>
          </a:p>
          <a:p>
            <a:r>
              <a:t>Evaluación | Examen escrito 40 %, práctica calificada 40 %, participación y bitácora 20 %. Nota mínima referencial: 70 %.</a:t>
            </a:r>
          </a:p>
          <a:p>
            <a:r>
              <a:t>Certificación | Constancia de asistencia y aprobación; no sustituye la capacitación oficial de fábrica Siemens.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Antes de realizar pruebas en un edificio en servicio, obtener autorización del responsable, informar a la central de monitoreo y coordinar con las áreas afectadas.</a:t>
            </a:r>
          </a:p>
          <a:p>
            <a:endParaRPr/>
          </a:p>
          <a:p>
            <a:r>
              <a:t>Identificar y controlar las salidas que puedan provocar acciones no deseadas: descarga de agentes de extinción, ascensores, compuertas, bombas u otros equipos vinculados.</a:t>
            </a:r>
          </a:p>
          <a:p>
            <a:endParaRPr/>
          </a:p>
          <a:p>
            <a:r>
              <a:t>No asumir que silenciar una señal elimina la condición de incendio o la falla que la originó.</a:t>
            </a:r>
          </a:p>
          <a:p>
            <a:endParaRPr/>
          </a:p>
          <a:p>
            <a:r>
              <a:t>No desconectar, puentear, deshabilitar ni retirar dispositivos sin autorización y sin un plan de control de la condición de fuera de servicio.</a:t>
            </a:r>
          </a:p>
          <a:p>
            <a:endParaRPr/>
          </a:p>
          <a:p>
            <a:r>
              <a:t>Cuando una parte del sistema quede temporalmente fuera de servicio, aplicar las medidas compensatorias definidas por el responsable del establecimiento, incluida vigilancia contra incendios cuando corresponda.</a:t>
            </a:r>
          </a:p>
          <a:p>
            <a:endParaRPr/>
          </a:p>
          <a:p>
            <a:r>
              <a:t>Usar herramientas y equipos de prueba compatibles con el dispositivo y las instrucciones del fabricante. No aplicar calor, aerosoles o tensión de prueba improvisados.</a:t>
            </a:r>
          </a:p>
          <a:p>
            <a:endParaRPr/>
          </a:p>
          <a:p>
            <a:r>
              <a:t>LÍMITE DE ALCANCE  El curso está orientado a operación y mantenimiento básico. No autoriza al participante a modificar la programación, lógica causa-efecto, direccionamiento, parámetros de dispositivos ni configuración de red. Estas tareas corresponden a personal competente y autorizado, con respaldo de la configuración.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Antes de realizar pruebas en un edificio en servicio, obtener autorización del responsable, informar a la central de monitoreo y coordinar con las áreas afectadas.</a:t>
            </a:r>
          </a:p>
          <a:p>
            <a:endParaRPr/>
          </a:p>
          <a:p>
            <a:r>
              <a:t>Identificar y controlar las salidas que puedan provocar acciones no deseadas: descarga de agentes de extinción, ascensores, compuertas, bombas u otros equipos vinculados.</a:t>
            </a:r>
          </a:p>
          <a:p>
            <a:endParaRPr/>
          </a:p>
          <a:p>
            <a:r>
              <a:t>No asumir que silenciar una señal elimina la condición de incendio o la falla que la originó.</a:t>
            </a:r>
          </a:p>
          <a:p>
            <a:endParaRPr/>
          </a:p>
          <a:p>
            <a:r>
              <a:t>No desconectar, puentear, deshabilitar ni retirar dispositivos sin autorización y sin un plan de control de la condición de fuera de servicio.</a:t>
            </a:r>
          </a:p>
          <a:p>
            <a:endParaRPr/>
          </a:p>
          <a:p>
            <a:r>
              <a:t>Cuando una parte del sistema quede temporalmente fuera de servicio, aplicar las medidas compensatorias definidas por el responsable del establecimiento, incluida vigilancia contra incendios cuando corresponda.</a:t>
            </a:r>
          </a:p>
          <a:p>
            <a:endParaRPr/>
          </a:p>
          <a:p>
            <a:r>
              <a:t>Usar herramientas y equipos de prueba compatibles con el dispositivo y las instrucciones del fabricante. No aplicar calor, aerosoles o tensión de prueba improvisados.</a:t>
            </a:r>
          </a:p>
          <a:p>
            <a:endParaRPr/>
          </a:p>
          <a:p>
            <a:r>
              <a:t>LÍMITE DE ALCANCE  El curso está orientado a operación y mantenimiento básico. No autoriza al participante a modificar la programación, lógica causa-efecto, direccionamiento, parámetros de dispositivos ni configuración de red. Estas tareas corresponden a personal competente y autorizado, con respaldo de la configuración.</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Día | Módulo | Tema | Horas</a:t>
            </a:r>
          </a:p>
          <a:p>
            <a:r>
              <a:t>1 | 1 | Fundamentos de detección y alarma de incendio | 4</a:t>
            </a:r>
          </a:p>
          <a:p>
            <a:r>
              <a:t>1 | 2 | Cerberus PRO Modular: arquitectura y dispositivos | 4</a:t>
            </a:r>
          </a:p>
          <a:p>
            <a:r>
              <a:t>2 | 3 | Cerberus PRO Modular: operación diaria | 4</a:t>
            </a:r>
          </a:p>
          <a:p>
            <a:r>
              <a:t>2 | 4 | Cerberus PRO Modular: pruebas y mantenimiento | 4</a:t>
            </a:r>
          </a:p>
          <a:p>
            <a:r>
              <a:t>3 | 5 | MXL / MXL-IQ: arquitectura y dispositivos | 4</a:t>
            </a:r>
          </a:p>
          <a:p>
            <a:r>
              <a:t>3 | 6 | MXL / MXL-IQ: operación del panel | 4</a:t>
            </a:r>
          </a:p>
          <a:p>
            <a:r>
              <a:t>4 | 7 | MXL: pruebas, mantenimiento y migración | 4</a:t>
            </a:r>
          </a:p>
          <a:p>
            <a:r>
              <a:t>4 | 8 | Diagnóstico de fallas y evaluación final | 4</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Día | Módulo | Tema | Horas</a:t>
            </a:r>
          </a:p>
          <a:p>
            <a:r>
              <a:t>1 | 1 | Fundamentos de detección y alarma de incendio | 4</a:t>
            </a:r>
          </a:p>
          <a:p>
            <a:r>
              <a:t>1 | 2 | Cerberus PRO Modular: arquitectura y dispositivos | 4</a:t>
            </a:r>
          </a:p>
          <a:p>
            <a:r>
              <a:t>2 | 3 | Cerberus PRO Modular: operación diaria | 4</a:t>
            </a:r>
          </a:p>
          <a:p>
            <a:r>
              <a:t>2 | 4 | Cerberus PRO Modular: pruebas y mantenimiento | 4</a:t>
            </a:r>
          </a:p>
          <a:p>
            <a:r>
              <a:t>3 | 5 | MXL / MXL-IQ: arquitectura y dispositivos | 4</a:t>
            </a:r>
          </a:p>
          <a:p>
            <a:r>
              <a:t>3 | 6 | MXL / MXL-IQ: operación del panel | 4</a:t>
            </a:r>
          </a:p>
          <a:p>
            <a:r>
              <a:t>4 | 7 | MXL: pruebas, mantenimiento y migración | 4</a:t>
            </a:r>
          </a:p>
          <a:p>
            <a:r>
              <a:t>4 | 8 | Diagnóstico de fallas y evaluación final | 4</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Este módulo introduce el propósito de un sistema de detección y alarma, sus componentes principales y la interpretación de los estados que presenta el panel. El participante debe comprender que el panel es el centro de supervisión y gestión de señales, pero que la respuesta ante un evento también depende de los procedimientos del establecimiento.</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Describir los componentes principales de un sistema de detección y alarma.</a:t>
            </a:r>
          </a:p>
          <a:p>
            <a:endParaRPr/>
          </a:p>
          <a:p>
            <a:r>
              <a:t>Diferenciar sistemas convencionales y direccionables.</a:t>
            </a:r>
          </a:p>
          <a:p>
            <a:endParaRPr/>
          </a:p>
          <a:p>
            <a:r>
              <a:t>Explicar las diferencias entre alarma, supervisión y problema.</a:t>
            </a:r>
          </a:p>
          <a:p>
            <a:endParaRPr/>
          </a:p>
          <a:p>
            <a:r>
              <a:t>Reconocer los principios de un circuito o lazo y la función de los aisladores.</a:t>
            </a:r>
          </a:p>
          <a:p>
            <a:endParaRPr/>
          </a:p>
          <a:p>
            <a:r>
              <a:t>Aplicar las medidas de seguridad previas a una prueba.</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Describir los componentes principales de un sistema de detección y alarma.</a:t>
            </a:r>
          </a:p>
          <a:p>
            <a:endParaRPr/>
          </a:p>
          <a:p>
            <a:r>
              <a:t>Diferenciar sistemas convencionales y direccionables.</a:t>
            </a:r>
          </a:p>
          <a:p>
            <a:endParaRPr/>
          </a:p>
          <a:p>
            <a:r>
              <a:t>Explicar las diferencias entre alarma, supervisión y problema.</a:t>
            </a:r>
          </a:p>
          <a:p>
            <a:endParaRPr/>
          </a:p>
          <a:p>
            <a:r>
              <a:t>Reconocer los principios de un circuito o lazo y la función de los aisladores.</a:t>
            </a:r>
          </a:p>
          <a:p>
            <a:endParaRPr/>
          </a:p>
          <a:p>
            <a:r>
              <a:t>Aplicar las medidas de seguridad previas a una prueba.</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 sistema de detección y alarma contra incendios tiene como finalidad identificar condiciones asociadas a un incendio, transmitir esa información a un equipo de control y alertar a los ocupantes o a los responsables de la respuesta. Según el diseño, también puede intercambiar señales con otros sistemas del edificio.</a:t>
            </a:r>
          </a:p>
          <a:p>
            <a:endParaRPr/>
          </a:p>
          <a:p>
            <a:r>
              <a:t>Componente | Función principal | Ejemplos</a:t>
            </a:r>
          </a:p>
          <a:p>
            <a:r>
              <a:t>Panel de control | Recibe, procesa, presenta y registra eventos; gestiona salidas según la programación aprobada. | Cerberus PRO Modular; MXL/MXL-IQ.</a:t>
            </a:r>
          </a:p>
          <a:p>
            <a:r>
              <a:t>Dispositivos iniciadores | Detectan una condición o permiten reportarla manualmente. | Detectores de humo o temperatura; estaciones manuales.</a:t>
            </a:r>
          </a:p>
          <a:p>
            <a:r>
              <a:t>Módulos de interfaz | Reciben estados externos o proporcionan interfaces de control. | Módulos de entrada, salida o entrada/salida.</a:t>
            </a:r>
          </a:p>
          <a:p>
            <a:r>
              <a:t>Notificación | Comunica una condición a los ocupantes o personal designado. | Sirenas, dispositivos audiovisuales.</a:t>
            </a:r>
          </a:p>
          <a:p>
            <a:r>
              <a:t>Alimentación | Suministra energía al sistema y respaldo durante pérdida de la red principal. | Fuente y baterías.</a:t>
            </a:r>
          </a:p>
          <a:p>
            <a:r>
              <a:t>Comunicación | Permite intercambio de información entre paneles, terminales o equipos externos. | Red del fabricante; interfaces de comunicación.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 sistema de detección y alarma contra incendios tiene como finalidad identificar condiciones asociadas a un incendio, transmitir esa información a un equipo de control y alertar a los ocupantes o a los responsables de la respuesta. Según el diseño, también puede intercambiar señales con otros sistemas del edificio.</a:t>
            </a:r>
          </a:p>
          <a:p>
            <a:endParaRPr/>
          </a:p>
          <a:p>
            <a:r>
              <a:t>Componente | Función principal | Ejemplos</a:t>
            </a:r>
          </a:p>
          <a:p>
            <a:r>
              <a:t>Panel de control | Recibe, procesa, presenta y registra eventos; gestiona salidas según la programación aprobada. | Cerberus PRO Modular; MXL/MXL-IQ.</a:t>
            </a:r>
          </a:p>
          <a:p>
            <a:r>
              <a:t>Dispositivos iniciadores | Detectan una condición o permiten reportarla manualmente. | Detectores de humo o temperatura; estaciones manuales.</a:t>
            </a:r>
          </a:p>
          <a:p>
            <a:r>
              <a:t>Módulos de interfaz | Reciben estados externos o proporcionan interfaces de control. | Módulos de entrada, salida o entrada/salida.</a:t>
            </a:r>
          </a:p>
          <a:p>
            <a:r>
              <a:t>Notificación | Comunica una condición a los ocupantes o personal designado. | Sirenas, dispositivos audiovisuales.</a:t>
            </a:r>
          </a:p>
          <a:p>
            <a:r>
              <a:t>Alimentación | Suministra energía al sistema y respaldo durante pérdida de la red principal. | Fuente y baterías.</a:t>
            </a:r>
          </a:p>
          <a:p>
            <a:r>
              <a:t>Comunicación | Permite intercambio de información entre paneles, terminales o equipos externos. | Red del fabricante; interfaces de comunicación.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fuego es una reacción de combustión que puede producir calor, humo, gases y radiación. La evolución del incendio depende del combustible, ventilación, geometría del recinto y otras condiciones. Por ello, no existe un único detector adecuado para todos los ambientes.</a:t>
            </a:r>
          </a:p>
          <a:p>
            <a:endParaRPr/>
          </a:p>
          <a:p>
            <a:r>
              <a:t>Tecnología | Qué responde o detecta | Consideraciones de aplicación</a:t>
            </a:r>
          </a:p>
          <a:p>
            <a:r>
              <a:t>Humo óptico | Partículas de humo que ingresan a la cámara óptica del detector. | Adecuado para muchos riesgos de combustión con generación de humo; polvo, vapor o suciedad pueden causar falsas alarmas.</a:t>
            </a:r>
          </a:p>
          <a:p>
            <a:r>
              <a:t>Térmico de temperatura fija | Alcanza un umbral de temperatura definido por el diseño del dispositivo. | Puede ser apropiado donde el humo o polvo ambiental dificultan el uso de detectores de humo; su respuesta puede ser más tardía.</a:t>
            </a:r>
          </a:p>
          <a:p>
            <a:r>
              <a:t>Térmico de tasa de aumento | Detecta un incremento de temperatura que supera un comportamiento definido por el fabricante. | Debe considerarse el ambiente y la especificación exacta del detector.</a:t>
            </a:r>
          </a:p>
          <a:p>
            <a:r>
              <a:t>Multicriterio | Combina más de una variable de detección. | La lógica exacta depende del modelo y su configuración.</a:t>
            </a:r>
          </a:p>
          <a:p>
            <a:r>
              <a:t>Aspiración | Una unidad toma muestras de aire por una red de tuberías y analiza la muestra. | Requiere diseño, instalación, sensibilidad y mantenimiento específicos.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fuego es una reacción de combustión que puede producir calor, humo, gases y radiación. La evolución del incendio depende del combustible, ventilación, geometría del recinto y otras condiciones. Por ello, no existe un único detector adecuado para todos los ambientes.</a:t>
            </a:r>
          </a:p>
          <a:p>
            <a:endParaRPr/>
          </a:p>
          <a:p>
            <a:r>
              <a:t>Tecnología | Qué responde o detecta | Consideraciones de aplicación</a:t>
            </a:r>
          </a:p>
          <a:p>
            <a:r>
              <a:t>Humo óptico | Partículas de humo que ingresan a la cámara óptica del detector. | Adecuado para muchos riesgos de combustión con generación de humo; polvo, vapor o suciedad pueden causar falsas alarmas.</a:t>
            </a:r>
          </a:p>
          <a:p>
            <a:r>
              <a:t>Térmico de temperatura fija | Alcanza un umbral de temperatura definido por el diseño del dispositivo. | Puede ser apropiado donde el humo o polvo ambiental dificultan el uso de detectores de humo; su respuesta puede ser más tardía.</a:t>
            </a:r>
          </a:p>
          <a:p>
            <a:r>
              <a:t>Térmico de tasa de aumento | Detecta un incremento de temperatura que supera un comportamiento definido por el fabricante. | Debe considerarse el ambiente y la especificación exacta del detector.</a:t>
            </a:r>
          </a:p>
          <a:p>
            <a:r>
              <a:t>Multicriterio | Combina más de una variable de detección. | La lógica exacta depende del modelo y su configuración.</a:t>
            </a:r>
          </a:p>
          <a:p>
            <a:r>
              <a:t>Aspiración | Una unidad toma muestras de aire por una red de tuberías y analiza la muestra. | Requiere diseño, instalación, sensibilidad y mantenimiento específicos.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En un sistema convencional, los dispositivos se agrupan por zonas o circuitos. El panel identifica la zona en la que se produjo el evento, pero normalmente no identifica cada dispositivo individual con la misma precisión de un sistema direccionable.</a:t>
            </a:r>
          </a:p>
          <a:p>
            <a:endParaRPr/>
          </a:p>
          <a:p>
            <a:r>
              <a:t>En un sistema direccionable, cada dispositivo posee una dirección lógica dentro del circuito o lazo. El panel puede presentar el tipo de punto y su identificación o ubicación programada. La dirección debe coincidir con la documentación y el plano del sistema.</a:t>
            </a:r>
          </a:p>
          <a:p>
            <a:endParaRPr/>
          </a:p>
          <a:p>
            <a:r>
              <a:t>Criterio | Convencional | Direccionable</a:t>
            </a:r>
          </a:p>
          <a:p>
            <a:r>
              <a:t>Identificación | Por zona o circuito. | Por dispositivo/dirección.</a:t>
            </a:r>
          </a:p>
          <a:p>
            <a:r>
              <a:t>Localización | Más general. | Más específica, según la programación.</a:t>
            </a:r>
          </a:p>
          <a:p>
            <a:r>
              <a:t>Información | Estado del circuito o zona. | Estado y datos del punto direccionable.</a:t>
            </a:r>
          </a:p>
          <a:p>
            <a:r>
              <a:t>Mantenimiento | Requiere localizar el dispositivo dentro de la zona. | Facilita identificar el punto reportado por el panel.</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En un sistema convencional, los dispositivos se agrupan por zonas o circuitos. El panel identifica la zona en la que se produjo el evento, pero normalmente no identifica cada dispositivo individual con la misma precisión de un sistema direccionable.</a:t>
            </a:r>
          </a:p>
          <a:p>
            <a:endParaRPr/>
          </a:p>
          <a:p>
            <a:r>
              <a:t>En un sistema direccionable, cada dispositivo posee una dirección lógica dentro del circuito o lazo. El panel puede presentar el tipo de punto y su identificación o ubicación programada. La dirección debe coincidir con la documentación y el plano del sistema.</a:t>
            </a:r>
          </a:p>
          <a:p>
            <a:endParaRPr/>
          </a:p>
          <a:p>
            <a:r>
              <a:t>Criterio | Convencional | Direccionable</a:t>
            </a:r>
          </a:p>
          <a:p>
            <a:r>
              <a:t>Identificación | Por zona o circuito. | Por dispositivo/dirección.</a:t>
            </a:r>
          </a:p>
          <a:p>
            <a:r>
              <a:t>Localización | Más general. | Más específica, según la programación.</a:t>
            </a:r>
          </a:p>
          <a:p>
            <a:r>
              <a:t>Información | Estado del circuito o zona. | Estado y datos del punto direccionable.</a:t>
            </a:r>
          </a:p>
          <a:p>
            <a:r>
              <a:t>Mantenimiento | Requiere localizar el dispositivo dentro de la zona. | Facilita identificar el punto reportado por el panel.</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Estado | Significado general | Ejemplo | Respuesta inicial</a:t>
            </a:r>
          </a:p>
          <a:p>
            <a:r>
              <a:t>Alarma | Señal asociada a una condición de incendio o activación de un dispositivo iniciador. | Detector activado o estación manual accionada. | Aplicar el plan de emergencia, informar y verificar en sitio.</a:t>
            </a:r>
          </a:p>
          <a:p>
            <a:r>
              <a:t>Supervisión | Cambio de estado en un equipo o condición que el sistema debe vigilar, sin ser necesariamente una alarma de incendio. | Válvula de control desplazada o señal de flujo, según diseño. | Coordinar con el área responsable y verificar la condición.</a:t>
            </a:r>
          </a:p>
          <a:p>
            <a:r>
              <a:t>Problema / avería | Condición anormal que afecta o puede afectar la capacidad del sistema o de una parte de él. | Pérdida de alimentación, falla de lazo o dispositivo ausente. | Identificar el punto, evaluar el impacto y generar atención de mantenimiento.</a:t>
            </a:r>
          </a:p>
          <a:p>
            <a:endParaRPr/>
          </a:p>
          <a:p>
            <a:r>
              <a:t>La clasificación exacta de una señal depende de la programación del panel y del diseño aprobado. El operador debe leer el texto completo, la dirección, la ubicación y la hora del evento, en lugar de actuar únicamente por el color de un LED o por una señal acústica.</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lazo es el circuito de comunicación y alimentación, según la arquitectura del fabricante, al que se conectan los dispositivos direccionables. En ciertos diseños, la conexión se realiza de manera que el panel pueda comunicarse por ambos extremos. Un corte simple puede permitir que parte de los dispositivos continúe operando, pero esto depende de la topología, los aisladores, el tipo de falla y las especificaciones del sistema.</a:t>
            </a:r>
          </a:p>
          <a:p>
            <a:endParaRPr/>
          </a:p>
          <a:p>
            <a:r>
              <a:t>Un circuito abierto ocurre cuando se interrumpe la continuidad de un conductor.</a:t>
            </a:r>
          </a:p>
          <a:p>
            <a:endParaRPr/>
          </a:p>
          <a:p>
            <a:r>
              <a:t>Un cortocircuito ocurre cuando dos conductores entran en contacto eléctrico de manera no prevista.</a:t>
            </a:r>
          </a:p>
          <a:p>
            <a:endParaRPr/>
          </a:p>
          <a:p>
            <a:r>
              <a:t>Una falla a tierra aparece cuando un conductor o componente presenta una conexión no deseada con tierra o masa.</a:t>
            </a:r>
          </a:p>
          <a:p>
            <a:endParaRPr/>
          </a:p>
          <a:p>
            <a:r>
              <a:t>Los aisladores limitan el efecto de determinados cortocircuitos y ayudan a conservar la operación de las partes no afectadas.</a:t>
            </a:r>
          </a:p>
          <a:p>
            <a:endParaRPr/>
          </a:p>
          <a:p>
            <a:r>
              <a:t>La presencia de aisladores no elimina la necesidad de localizar y corregir la falla.</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lazo es el circuito de comunicación y alimentación, según la arquitectura del fabricante, al que se conectan los dispositivos direccionables. En ciertos diseños, la conexión se realiza de manera que el panel pueda comunicarse por ambos extremos. Un corte simple puede permitir que parte de los dispositivos continúe operando, pero esto depende de la topología, los aisladores, el tipo de falla y las especificaciones del sistema.</a:t>
            </a:r>
          </a:p>
          <a:p>
            <a:endParaRPr/>
          </a:p>
          <a:p>
            <a:r>
              <a:t>Un circuito abierto ocurre cuando se interrumpe la continuidad de un conductor.</a:t>
            </a:r>
          </a:p>
          <a:p>
            <a:endParaRPr/>
          </a:p>
          <a:p>
            <a:r>
              <a:t>Un cortocircuito ocurre cuando dos conductores entran en contacto eléctrico de manera no prevista.</a:t>
            </a:r>
          </a:p>
          <a:p>
            <a:endParaRPr/>
          </a:p>
          <a:p>
            <a:r>
              <a:t>Una falla a tierra aparece cuando un conductor o componente presenta una conexión no deseada con tierra o masa.</a:t>
            </a:r>
          </a:p>
          <a:p>
            <a:endParaRPr/>
          </a:p>
          <a:p>
            <a:r>
              <a:t>Los aisladores limitan el efecto de determinados cortocircuitos y ayudan a conservar la operación de las partes no afectadas.</a:t>
            </a:r>
          </a:p>
          <a:p>
            <a:endParaRPr/>
          </a:p>
          <a:p>
            <a:r>
              <a:t>La presencia de aisladores no elimina la necesidad de localizar y corregir la falla.</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NFPA 72 es una referencia ampliamente utilizada para los sistemas de alarma y señalización de incendios, incluyendo aspectos de instalación, inspección, pruebas y mantenimiento. En Perú también debe revisarse el Reglamento Nacional de Edificaciones, incluida la Norma A.130, además de las exigencias de la autoridad competente, el expediente aprobado y los requisitos contractuales. Antes de aplicar una edición normativa, se debe confirmar cuál es la vigente y cuál ha sido adoptada por el proyecto.</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físicamente el panel, la fuente, las baterías, los dispositivos iniciadores, los módulos y los dispositivos de notificación del banco didáctico.</a:t>
            </a:r>
          </a:p>
          <a:p>
            <a:endParaRPr/>
          </a:p>
          <a:p>
            <a:r>
              <a:t>Relacionar cada dispositivo con su símbolo y ubicación en el plano de práctica.</a:t>
            </a:r>
          </a:p>
          <a:p>
            <a:endParaRPr/>
          </a:p>
          <a:p>
            <a:r>
              <a:t>Con autorización del instructor, activar un detector mediante el método de prueba aprobado para ese modelo.</a:t>
            </a:r>
          </a:p>
          <a:p>
            <a:endParaRPr/>
          </a:p>
          <a:p>
            <a:r>
              <a:t>Registrar el texto que muestra el panel, la dirección, la descripción, la hora y el estado.</a:t>
            </a:r>
          </a:p>
          <a:p>
            <a:endParaRPr/>
          </a:p>
          <a:p>
            <a:r>
              <a:t>Restablecer el dispositivo y confirmar con el instructor que el sistema vuelve a condición normal.</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físicamente el panel, la fuente, las baterías, los dispositivos iniciadores, los módulos y los dispositivos de notificación del banco didáctico.</a:t>
            </a:r>
          </a:p>
          <a:p>
            <a:endParaRPr/>
          </a:p>
          <a:p>
            <a:r>
              <a:t>Relacionar cada dispositivo con su símbolo y ubicación en el plano de práctica.</a:t>
            </a:r>
          </a:p>
          <a:p>
            <a:endParaRPr/>
          </a:p>
          <a:p>
            <a:r>
              <a:t>Con autorización del instructor, activar un detector mediante el método de prueba aprobado para ese modelo.</a:t>
            </a:r>
          </a:p>
          <a:p>
            <a:endParaRPr/>
          </a:p>
          <a:p>
            <a:r>
              <a:t>Registrar el texto que muestra el panel, la dirección, la descripción, la hora y el estado.</a:t>
            </a:r>
          </a:p>
          <a:p>
            <a:endParaRPr/>
          </a:p>
          <a:p>
            <a:r>
              <a:t>Restablecer el dispositivo y confirmar con el instructor que el sistema vuelve a condición normal.</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diferencia hay entre supervisión y problema? | La supervisión indica un cambio de estado en un equipo vigilado; el problema indica una condición anormal o falla del sistema.</a:t>
            </a:r>
          </a:p>
          <a:p>
            <a:r>
              <a:t>¿Para qué sirve un aislador? | Para limitar la propagación de determinados cortocircuitos y conservar la operación de las partes no afectadas, según diseño.</a:t>
            </a:r>
          </a:p>
          <a:p>
            <a:r>
              <a:t>¿Qué debe hacerse antes de probar un sistema en servicio? | Obtener autorización, avisar a monitoreo y responsables, controlar salidas asociadas y aplicar medidas compensatorias.</a:t>
            </a:r>
          </a:p>
          <a:p>
            <a:r>
              <a:t>¿Qué ventaja tiene un sistema direccionable? | Permite identificar individualmente los dispositivos mediante direcciones.</a:t>
            </a:r>
          </a:p>
          <a:p>
            <a:r>
              <a:t>¿Por qué se avisa a la central de monitoreo? | Para evitar una respuesta de emergencia innecesaria y coordinar la condición de prueba.</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diferencia hay entre supervisión y problema? | La supervisión indica un cambio de estado en un equipo vigilado; el problema indica una condición anormal o falla del sistema.</a:t>
            </a:r>
          </a:p>
          <a:p>
            <a:r>
              <a:t>¿Para qué sirve un aislador? | Para limitar la propagación de determinados cortocircuitos y conservar la operación de las partes no afectadas, según diseño.</a:t>
            </a:r>
          </a:p>
          <a:p>
            <a:r>
              <a:t>¿Qué debe hacerse antes de probar un sistema en servicio? | Obtener autorización, avisar a monitoreo y responsables, controlar salidas asociadas y aplicar medidas compensatorias.</a:t>
            </a:r>
          </a:p>
          <a:p>
            <a:r>
              <a:t>¿Qué ventaja tiene un sistema direccionable? | Permite identificar individualmente los dispositivos mediante direcciones.</a:t>
            </a:r>
          </a:p>
          <a:p>
            <a:r>
              <a:t>¿Por qué se avisa a la central de monitoreo? | Para evitar una respuesta de emergencia innecesaria y coordinar la condición de prueba.</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El módulo presenta los elementos de un sistema Cerberus PRO Modular y la relación entre el panel, la red de dispositivos, los equipos de comunicación y las herramientas de ingeniería. Se enfatiza la identificación del modelo instalado y la diferencia entre operar y programar.</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los componentes del gabinete y sus funciones.</a:t>
            </a:r>
          </a:p>
          <a:p>
            <a:endParaRPr/>
          </a:p>
          <a:p>
            <a:r>
              <a:t>Explicar de forma general la red C-NET.</a:t>
            </a:r>
          </a:p>
          <a:p>
            <a:endParaRPr/>
          </a:p>
          <a:p>
            <a:r>
              <a:t>Reconocer los dispositivos de campo mencionados en el temario.</a:t>
            </a:r>
          </a:p>
          <a:p>
            <a:endParaRPr/>
          </a:p>
          <a:p>
            <a:r>
              <a:t>Relacionar la dirección del dispositivo con el plano y la lista del lazo.</a:t>
            </a:r>
          </a:p>
          <a:p>
            <a:endParaRPr/>
          </a:p>
          <a:p>
            <a:r>
              <a:t>Comprender que la programación se realiza mediante herramientas de ingeniería y no como parte de la operación rutinaria.</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los componentes del gabinete y sus funciones.</a:t>
            </a:r>
          </a:p>
          <a:p>
            <a:endParaRPr/>
          </a:p>
          <a:p>
            <a:r>
              <a:t>Explicar de forma general la red C-NET.</a:t>
            </a:r>
          </a:p>
          <a:p>
            <a:endParaRPr/>
          </a:p>
          <a:p>
            <a:r>
              <a:t>Reconocer los dispositivos de campo mencionados en el temario.</a:t>
            </a:r>
          </a:p>
          <a:p>
            <a:endParaRPr/>
          </a:p>
          <a:p>
            <a:r>
              <a:t>Relacionar la dirección del dispositivo con el plano y la lista del lazo.</a:t>
            </a:r>
          </a:p>
          <a:p>
            <a:endParaRPr/>
          </a:p>
          <a:p>
            <a:r>
              <a:t>Comprender que la programación se realiza mediante herramientas de ingeniería y no como parte de la operación rutinaria.</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denominación Cerberus PRO comprende distintas familias, versiones y mercados. El temario de este curso menciona equipos FC721, FC722, FC724, FC726 y la línea Cerberus PRO Modular FC922/FC924 para mercados con requisitos UL/NFPA. No se deben trasladar automáticamente capacidades o características de un modelo a otro.</a:t>
            </a:r>
          </a:p>
          <a:p>
            <a:endParaRPr/>
          </a:p>
          <a:p>
            <a:r>
              <a:t>VERIFICACIÓN OBLIGATORIA  Antes de impartir una práctica, fotografiar o transcribir la placa del panel, identificar el número de modelo, versión de hardware y firmware, y disponer del manual correspondiente. Las capacidades de lazos, direcciones y módulos deben validarse con la documentación exacta del equipo.</a:t>
            </a:r>
          </a:p>
          <a:p>
            <a:endParaRPr/>
          </a:p>
          <a:p>
            <a:r>
              <a:t>Referencia incluida en el temario | Dato de capacidad indicado en el documento base | Observación didáctica</a:t>
            </a:r>
          </a:p>
          <a:p>
            <a:r>
              <a:t>FC721 | Hasta 126 direcciones. | Confirmar según versión y configuración.</a:t>
            </a:r>
          </a:p>
          <a:p>
            <a:r>
              <a:t>FC722 | 252 direcciones; 2 lazos ampliables a 4. | No asumir que todos los paneles tienen la ampliación instalada.</a:t>
            </a:r>
          </a:p>
          <a:p>
            <a:r>
              <a:t>FC724 | 504 direcciones; 4 lazos ampliables a 8. | Validar la configuración real y la ficha del modelo.</a:t>
            </a:r>
          </a:p>
          <a:p>
            <a:r>
              <a:t>FC726 | Panel modular citado para determinados mercados. | Consultar ficha técnica correspondiente.</a:t>
            </a:r>
          </a:p>
          <a:p>
            <a:r>
              <a:t>FC922 / FC924 | Línea Cerberus PRO Modular citada para mercados UL/NFPA. | Confirmar modelo exacto y aprobación aplicable.</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denominación Cerberus PRO comprende distintas familias, versiones y mercados. El temario de este curso menciona equipos FC721, FC722, FC724, FC726 y la línea Cerberus PRO Modular FC922/FC924 para mercados con requisitos UL/NFPA. No se deben trasladar automáticamente capacidades o características de un modelo a otro.</a:t>
            </a:r>
          </a:p>
          <a:p>
            <a:endParaRPr/>
          </a:p>
          <a:p>
            <a:r>
              <a:t>VERIFICACIÓN OBLIGATORIA  Antes de impartir una práctica, fotografiar o transcribir la placa del panel, identificar el número de modelo, versión de hardware y firmware, y disponer del manual correspondiente. Las capacidades de lazos, direcciones y módulos deben validarse con la documentación exacta del equipo.</a:t>
            </a:r>
          </a:p>
          <a:p>
            <a:endParaRPr/>
          </a:p>
          <a:p>
            <a:r>
              <a:t>Referencia incluida en el temario | Dato de capacidad indicado en el documento base | Observación didáctica</a:t>
            </a:r>
          </a:p>
          <a:p>
            <a:r>
              <a:t>FC721 | Hasta 126 direcciones. | Confirmar según versión y configuración.</a:t>
            </a:r>
          </a:p>
          <a:p>
            <a:r>
              <a:t>FC722 | 252 direcciones; 2 lazos ampliables a 4. | No asumir que todos los paneles tienen la ampliación instalada.</a:t>
            </a:r>
          </a:p>
          <a:p>
            <a:r>
              <a:t>FC724 | 504 direcciones; 4 lazos ampliables a 8. | Validar la configuración real y la ficha del modelo.</a:t>
            </a:r>
          </a:p>
          <a:p>
            <a:r>
              <a:t>FC726 | Panel modular citado para determinados mercados. | Consultar ficha técnica correspondiente.</a:t>
            </a:r>
          </a:p>
          <a:p>
            <a:r>
              <a:t>FC922 / FC924 | Línea Cerberus PRO Modular citada para mercados UL/NFPA. | Confirmar modelo exacto y aprobación aplicable.</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Elemento | Qué debe identificar el técnico | Qué debe revisar visualmente</a:t>
            </a:r>
          </a:p>
          <a:p>
            <a:r>
              <a:t>Unidad de operación | Pantalla, indicadores, teclas y controles. | Integridad física, legibilidad, indicadores y ausencia de daños.</a:t>
            </a:r>
          </a:p>
          <a:p>
            <a:r>
              <a:t>Fuente de alimentación | Módulo que suministra energía al sistema. | Indicadores, conexiones, ventilación y alarmas reportadas.</a:t>
            </a:r>
          </a:p>
          <a:p>
            <a:r>
              <a:t>Baterías | Banco de respaldo instalado. | Fijación, estado físico, terminales, fecha y corrosión.</a:t>
            </a:r>
          </a:p>
          <a:p>
            <a:r>
              <a:t>Módulos de lazo | Interfaces que permiten conexión con dispositivos direccionables. | Identificación, fijación, estado e indicaciones.</a:t>
            </a:r>
          </a:p>
          <a:p>
            <a:r>
              <a:t>Módulos de interfaz | Entradas/salidas para señales de equipos externos. | Etiquetado, cableado y correspondencia con planos.</a:t>
            </a:r>
          </a:p>
          <a:p>
            <a:r>
              <a:t>Módulos de comunicación | Interfaces para red o comunicación entre equipos. | Estado, cableado y correspondencia con arquitectura aprobada.</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Elemento | Qué debe identificar el técnico | Qué debe revisar visualmente</a:t>
            </a:r>
          </a:p>
          <a:p>
            <a:r>
              <a:t>Unidad de operación | Pantalla, indicadores, teclas y controles. | Integridad física, legibilidad, indicadores y ausencia de daños.</a:t>
            </a:r>
          </a:p>
          <a:p>
            <a:r>
              <a:t>Fuente de alimentación | Módulo que suministra energía al sistema. | Indicadores, conexiones, ventilación y alarmas reportadas.</a:t>
            </a:r>
          </a:p>
          <a:p>
            <a:r>
              <a:t>Baterías | Banco de respaldo instalado. | Fijación, estado físico, terminales, fecha y corrosión.</a:t>
            </a:r>
          </a:p>
          <a:p>
            <a:r>
              <a:t>Módulos de lazo | Interfaces que permiten conexión con dispositivos direccionables. | Identificación, fijación, estado e indicaciones.</a:t>
            </a:r>
          </a:p>
          <a:p>
            <a:r>
              <a:t>Módulos de interfaz | Entradas/salidas para señales de equipos externos. | Etiquetado, cableado y correspondencia con planos.</a:t>
            </a:r>
          </a:p>
          <a:p>
            <a:r>
              <a:t>Módulos de comunicación | Interfaces para red o comunicación entre equipos. | Estado, cableado y correspondencia con arquitectura aprobada.</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C-NET es la denominación de la red/lazo de dispositivos direccionables asociada a la familia Cerberus PRO descrita en el temario. Los dispositivos se conectan al circuito y el panel supervisa su comunicación. La topología, longitud, número de dispositivos, tipos permitidos, aisladores y condiciones de cableado se deben tomar de la documentación de ingeniería del fabricante.</a:t>
            </a:r>
          </a:p>
          <a:p>
            <a:endParaRPr/>
          </a:p>
          <a:p>
            <a:r>
              <a:t>El temario también menciona redes de paneles mediante Ethernet, conmutadores FN2012-A1 y acceso remoto con Cerberus-Remote. Estas funciones dependen de la arquitectura instalada, licencias, configuración de red, ciberseguridad y permisos. El operador no debe conectar equipos a una red corporativa ni habilitar acceso remoto por iniciativa propia.</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Modelo o familia citada | Descripción funcional general | Punto de atención</a:t>
            </a:r>
          </a:p>
          <a:p>
            <a:r>
              <a:t>OP720 | Detector de humo óptico. | Mantener cámara y entradas de humo limpias; probar con método aprobado.</a:t>
            </a:r>
          </a:p>
          <a:p>
            <a:r>
              <a:t>OH110 | Detector multisensor. | Confirmar los criterios de detección del modelo y su programación.</a:t>
            </a:r>
          </a:p>
          <a:p>
            <a:r>
              <a:t>HI720 | Detector térmico; el temario menciona máximo y tasa de aumento. | Verificar el tipo exacto y la temperatura/criterios en ficha técnica.</a:t>
            </a:r>
          </a:p>
          <a:p>
            <a:r>
              <a:t>OOH740 | Detector neuronal ASA citado en el temario. | No modificar parámetros sin autorización de ingeniería.</a:t>
            </a:r>
          </a:p>
          <a:p>
            <a:r>
              <a:t>FDA221 / FDA241 | Equipos de detección por aspiración citados. | Revisar unidad, tuberías, puntos de muestreo y avisos conforme al manual.</a:t>
            </a:r>
          </a:p>
          <a:p>
            <a:r>
              <a:t>FDM221 | Estación manual. | Verificar acceso, señalización, integridad y método de prueba.</a:t>
            </a:r>
          </a:p>
          <a:p>
            <a:r>
              <a:t>FDS221 / FDS224-R | Sirenas o dispositivos de notificación citados. | Comprobar activación, audibilidad y sincronía según diseño.</a:t>
            </a:r>
          </a:p>
          <a:p>
            <a:r>
              <a:t>DBS720 | Base sonora citada. | Confirmar compatibilidad con el detector y configuración.</a:t>
            </a:r>
          </a:p>
          <a:p>
            <a:r>
              <a:t>FDCIO222 | Módulo de entrada/salida citado. | Identificar señales recibidas y equipos controlados según matriz causa-efecto.</a:t>
            </a:r>
          </a:p>
          <a:p>
            <a:r>
              <a:t>FT2010 / FT724 | Terminales/repetidores citados. | Confirmar qué eventos muestran y la comunicación con el panel.</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Modelo o familia citada | Descripción funcional general | Punto de atención</a:t>
            </a:r>
          </a:p>
          <a:p>
            <a:r>
              <a:t>OP720 | Detector de humo óptico. | Mantener cámara y entradas de humo limpias; probar con método aprobado.</a:t>
            </a:r>
          </a:p>
          <a:p>
            <a:r>
              <a:t>OH110 | Detector multisensor. | Confirmar los criterios de detección del modelo y su programación.</a:t>
            </a:r>
          </a:p>
          <a:p>
            <a:r>
              <a:t>HI720 | Detector térmico; el temario menciona máximo y tasa de aumento. | Verificar el tipo exacto y la temperatura/criterios en ficha técnica.</a:t>
            </a:r>
          </a:p>
          <a:p>
            <a:r>
              <a:t>OOH740 | Detector neuronal ASA citado en el temario. | No modificar parámetros sin autorización de ingeniería.</a:t>
            </a:r>
          </a:p>
          <a:p>
            <a:r>
              <a:t>FDA221 / FDA241 | Equipos de detección por aspiración citados. | Revisar unidad, tuberías, puntos de muestreo y avisos conforme al manual.</a:t>
            </a:r>
          </a:p>
          <a:p>
            <a:r>
              <a:t>FDM221 | Estación manual. | Verificar acceso, señalización, integridad y método de prueba.</a:t>
            </a:r>
          </a:p>
          <a:p>
            <a:r>
              <a:t>FDS221 / FDS224-R | Sirenas o dispositivos de notificación citados. | Comprobar activación, audibilidad y sincronía según diseño.</a:t>
            </a:r>
          </a:p>
          <a:p>
            <a:r>
              <a:t>DBS720 | Base sonora citada. | Confirmar compatibilidad con el detector y configuración.</a:t>
            </a:r>
          </a:p>
          <a:p>
            <a:r>
              <a:t>FDCIO222 | Módulo de entrada/salida citado. | Identificar señales recibidas y equipos controlados según matriz causa-efecto.</a:t>
            </a:r>
          </a:p>
          <a:p>
            <a:r>
              <a:t>FT2010 / FT724 | Terminales/repetidores citados. | Confirmar qué eventos muestran y la comunicación con el panel.</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Modelo o familia citada | Descripción funcional general | Punto de atención</a:t>
            </a:r>
          </a:p>
          <a:p>
            <a:r>
              <a:t>OP720 | Detector de humo óptico. | Mantener cámara y entradas de humo limpias; probar con método aprobado.</a:t>
            </a:r>
          </a:p>
          <a:p>
            <a:r>
              <a:t>OH110 | Detector multisensor. | Confirmar los criterios de detección del modelo y su programación.</a:t>
            </a:r>
          </a:p>
          <a:p>
            <a:r>
              <a:t>HI720 | Detector térmico; el temario menciona máximo y tasa de aumento. | Verificar el tipo exacto y la temperatura/criterios en ficha técnica.</a:t>
            </a:r>
          </a:p>
          <a:p>
            <a:r>
              <a:t>OOH740 | Detector neuronal ASA citado en el temario. | No modificar parámetros sin autorización de ingeniería.</a:t>
            </a:r>
          </a:p>
          <a:p>
            <a:r>
              <a:t>FDA221 / FDA241 | Equipos de detección por aspiración citados. | Revisar unidad, tuberías, puntos de muestreo y avisos conforme al manual.</a:t>
            </a:r>
          </a:p>
          <a:p>
            <a:r>
              <a:t>FDM221 | Estación manual. | Verificar acceso, señalización, integridad y método de prueba.</a:t>
            </a:r>
          </a:p>
          <a:p>
            <a:r>
              <a:t>FDS221 / FDS224-R | Sirenas o dispositivos de notificación citados. | Comprobar activación, audibilidad y sincronía según diseño.</a:t>
            </a:r>
          </a:p>
          <a:p>
            <a:r>
              <a:t>DBS720 | Base sonora citada. | Confirmar compatibilidad con el detector y configuración.</a:t>
            </a:r>
          </a:p>
          <a:p>
            <a:r>
              <a:t>FDCIO222 | Módulo de entrada/salida citado. | Identificar señales recibidas y equipos controlados según matriz causa-efecto.</a:t>
            </a:r>
          </a:p>
          <a:p>
            <a:r>
              <a:t>FT2010 / FT724 | Terminales/repetidores citados. | Confirmar qué eventos muestran y la comunicación con el panel.</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temario identifica Cerberus Engineering Tool como herramienta de configuración. La programación define la identificación de puntos, textos, zonas, lógicas, salidas y relaciones causa-efecto. Una modificación incorrecta puede provocar que una alarma no se anuncie, que una salida no opere o que se active un equipo sin necesidad.</a:t>
            </a:r>
          </a:p>
          <a:p>
            <a:endParaRPr/>
          </a:p>
          <a:p>
            <a:r>
              <a:t>El operador puede consultar estados, eventos e información disponible para su nivel de acceso.</a:t>
            </a:r>
          </a:p>
          <a:p>
            <a:endParaRPr/>
          </a:p>
          <a:p>
            <a:r>
              <a:t>El técnico de mantenimiento puede realizar inspecciones y pruebas autorizadas, siguiendo el procedimiento del sitio.</a:t>
            </a:r>
          </a:p>
          <a:p>
            <a:endParaRPr/>
          </a:p>
          <a:p>
            <a:r>
              <a:t>Los cambios de programación deben ser realizados por personal autorizado, con respaldo del archivo vigente, control de cambios y pruebas posteriores.</a:t>
            </a:r>
          </a:p>
          <a:p>
            <a:endParaRPr/>
          </a:p>
          <a:p>
            <a:r>
              <a:t>No cargar archivos, cambiar direcciones ni modificar parámetros para intentar corregir una falla sin autorización.</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temario identifica Cerberus Engineering Tool como herramienta de configuración. La programación define la identificación de puntos, textos, zonas, lógicas, salidas y relaciones causa-efecto. Una modificación incorrecta puede provocar que una alarma no se anuncie, que una salida no opere o que se active un equipo sin necesidad.</a:t>
            </a:r>
          </a:p>
          <a:p>
            <a:endParaRPr/>
          </a:p>
          <a:p>
            <a:r>
              <a:t>El operador puede consultar estados, eventos e información disponible para su nivel de acceso.</a:t>
            </a:r>
          </a:p>
          <a:p>
            <a:endParaRPr/>
          </a:p>
          <a:p>
            <a:r>
              <a:t>El técnico de mantenimiento puede realizar inspecciones y pruebas autorizadas, siguiendo el procedimiento del sitio.</a:t>
            </a:r>
          </a:p>
          <a:p>
            <a:endParaRPr/>
          </a:p>
          <a:p>
            <a:r>
              <a:t>Los cambios de programación deben ser realizados por personal autorizado, con respaldo del archivo vigente, control de cambios y pruebas posteriores.</a:t>
            </a:r>
          </a:p>
          <a:p>
            <a:endParaRPr/>
          </a:p>
          <a:p>
            <a:r>
              <a:t>No cargar archivos, cambiar direcciones ni modificar parámetros para intentar corregir una falla sin autorización.</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Con el panel desenergizado o en condición segura definida por el instructor, identificar los módulos del gabinete sin retirar tarjetas ni manipular conexiones energizadas.</a:t>
            </a:r>
          </a:p>
          <a:p>
            <a:endParaRPr/>
          </a:p>
          <a:p>
            <a:r>
              <a:t>Registrar modelo, número de parte visible y versión disponible.</a:t>
            </a:r>
          </a:p>
          <a:p>
            <a:endParaRPr/>
          </a:p>
          <a:p>
            <a:r>
              <a:t>Consultar en el panel la lista de dispositivos del lazo con el nivel de acceso autorizado.</a:t>
            </a:r>
          </a:p>
          <a:p>
            <a:endParaRPr/>
          </a:p>
          <a:p>
            <a:r>
              <a:t>Comparar dirección, tipo y descripción con el plano o listado de puntos.</a:t>
            </a:r>
          </a:p>
          <a:p>
            <a:endParaRPr/>
          </a:p>
          <a:p>
            <a:r>
              <a:t>Identificar físicamente los dispositivos del lazo didáctico y completar una hoja de inventario.</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Con el panel desenergizado o en condición segura definida por el instructor, identificar los módulos del gabinete sin retirar tarjetas ni manipular conexiones energizadas.</a:t>
            </a:r>
          </a:p>
          <a:p>
            <a:endParaRPr/>
          </a:p>
          <a:p>
            <a:r>
              <a:t>Registrar modelo, número de parte visible y versión disponible.</a:t>
            </a:r>
          </a:p>
          <a:p>
            <a:endParaRPr/>
          </a:p>
          <a:p>
            <a:r>
              <a:t>Consultar en el panel la lista de dispositivos del lazo con el nivel de acceso autorizado.</a:t>
            </a:r>
          </a:p>
          <a:p>
            <a:endParaRPr/>
          </a:p>
          <a:p>
            <a:r>
              <a:t>Comparar dirección, tipo y descripción con el plano o listado de puntos.</a:t>
            </a:r>
          </a:p>
          <a:p>
            <a:endParaRPr/>
          </a:p>
          <a:p>
            <a:r>
              <a:t>Identificar físicamente los dispositivos del lazo didáctico y completar una hoja de inventario.</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es C-NET? | La red/lazo de dispositivos direccionables de la familia Cerberus PRO descrita en el curso.</a:t>
            </a:r>
          </a:p>
          <a:p>
            <a:r>
              <a:t>¿Qué herramienta se menciona para configurar el panel? | Cerberus Engineering Tool.</a:t>
            </a:r>
          </a:p>
          <a:p>
            <a:r>
              <a:t>¿Para qué se utiliza un módulo FDCIO222? | Como interfaz de entrada/salida para recibir señales o controlar equipos, según configuración.</a:t>
            </a:r>
          </a:p>
          <a:p>
            <a:r>
              <a:t>¿Qué debe verificarse antes de aplicar una capacidad de lazo? | Modelo exacto, firmware, configuración y ficha/manual correspondiente.</a:t>
            </a:r>
          </a:p>
          <a:p>
            <a:r>
              <a:t>¿Puede el operador modificar la lógica del panel? | No; la programación corresponde a personal autorizado.</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es C-NET? | La red/lazo de dispositivos direccionables de la familia Cerberus PRO descrita en el curso.</a:t>
            </a:r>
          </a:p>
          <a:p>
            <a:r>
              <a:t>¿Qué herramienta se menciona para configurar el panel? | Cerberus Engineering Tool.</a:t>
            </a:r>
          </a:p>
          <a:p>
            <a:r>
              <a:t>¿Para qué se utiliza un módulo FDCIO222? | Como interfaz de entrada/salida para recibir señales o controlar equipos, según configuración.</a:t>
            </a:r>
          </a:p>
          <a:p>
            <a:r>
              <a:t>¿Qué debe verificarse antes de aplicar una capacidad de lazo? | Modelo exacto, firmware, configuración y ficha/manual correspondiente.</a:t>
            </a:r>
          </a:p>
          <a:p>
            <a:r>
              <a:t>¿Puede el operador modificar la lógica del panel? | No; la programación corresponde a personal autorizado.</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El módulo desarrolla la lectura de la interfaz del panel y la secuencia de actuación frente a alarmas, problemas y supervisiones. La prioridad es conservar la seguridad de las personas y evitar reposiciones o silenciamientos prematuros.</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Interpretar el tipo de evento, ubicación, dirección y hora.</a:t>
            </a:r>
          </a:p>
          <a:p>
            <a:endParaRPr/>
          </a:p>
          <a:p>
            <a:r>
              <a:t>Aplicar una secuencia ordenada ante una alarma real.</a:t>
            </a:r>
          </a:p>
          <a:p>
            <a:endParaRPr/>
          </a:p>
          <a:p>
            <a:r>
              <a:t>Diferenciar la atención de una alarma, una supervisión y un problema.</a:t>
            </a:r>
          </a:p>
          <a:p>
            <a:endParaRPr/>
          </a:p>
          <a:p>
            <a:r>
              <a:t>Deshabilitar y rehabilitar puntos únicamente bajo autorización.</a:t>
            </a:r>
          </a:p>
          <a:p>
            <a:endParaRPr/>
          </a:p>
          <a:p>
            <a:r>
              <a:t>Consultar el historial y registrar las acciones realizadas.</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Interpretar el tipo de evento, ubicación, dirección y hora.</a:t>
            </a:r>
          </a:p>
          <a:p>
            <a:endParaRPr/>
          </a:p>
          <a:p>
            <a:r>
              <a:t>Aplicar una secuencia ordenada ante una alarma real.</a:t>
            </a:r>
          </a:p>
          <a:p>
            <a:endParaRPr/>
          </a:p>
          <a:p>
            <a:r>
              <a:t>Diferenciar la atención de una alarma, una supervisión y un problema.</a:t>
            </a:r>
          </a:p>
          <a:p>
            <a:endParaRPr/>
          </a:p>
          <a:p>
            <a:r>
              <a:t>Deshabilitar y rehabilitar puntos únicamente bajo autorización.</a:t>
            </a:r>
          </a:p>
          <a:p>
            <a:endParaRPr/>
          </a:p>
          <a:p>
            <a:r>
              <a:t>Consultar el historial y registrar las acciones realizadas.</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unidad de operación puede disponer de pantalla, teclas, indicadores luminosos y señales acústicas. La distribución y denominación exacta de las teclas depende del modelo, idioma, versión y configuración. El participante debe localizar en el manual del equipo las funciones de reconocimiento, silencio, reposición, navegación y consulta de eventos.</a:t>
            </a:r>
          </a:p>
          <a:p>
            <a:endParaRPr/>
          </a:p>
          <a:p>
            <a:r>
              <a:t>La pantalla debe leerse de manera completa. Como mínimo, el operador debe identificar el tipo de evento, el texto de ubicación, la dirección o punto, la hora y cualquier indicación adicional. Si hay varios eventos, se debe determinar cuál es prioritario según el plan de emergencia y el procedimiento del establecimiento.</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PRIORIDAD  Una alarma real se trata como una posible emergencia. El panel no sustituye la verificación física ni el plan de emergencia del edificio.</a:t>
            </a:r>
          </a:p>
          <a:p>
            <a:endParaRPr/>
          </a:p>
          <a:p>
            <a:r>
              <a:t>Reconocer el evento conforme al procedimiento y al nivel de acceso del operador. El reconocimiento confirma que el evento fue visto; no significa que la condición haya sido corregida.</a:t>
            </a:r>
          </a:p>
          <a:p>
            <a:endParaRPr/>
          </a:p>
          <a:p>
            <a:r>
              <a:t>Leer el mensaje completo, identificar la ubicación y comunicar el evento a la brigada, central o responsable designado.</a:t>
            </a:r>
          </a:p>
          <a:p>
            <a:endParaRPr/>
          </a:p>
          <a:p>
            <a:r>
              <a:t>Aplicar el plan de emergencia del establecimiento. La verificación en sitio debe realizarla personal designado, sin exponerse a humo, fuego ni atmósferas peligrosas.</a:t>
            </a:r>
          </a:p>
          <a:p>
            <a:endParaRPr/>
          </a:p>
          <a:p>
            <a:r>
              <a:t>No silenciar ni reponer el sistema antes de conocer la causa y contar con la autorización correspondiente. Si el plan establece una acción inmediata de evacuación, esta tiene prioridad.</a:t>
            </a:r>
          </a:p>
          <a:p>
            <a:endParaRPr/>
          </a:p>
          <a:p>
            <a:r>
              <a:t>Una vez controlada la condición y autorizado el procedimiento, silenciar las señales si corresponde.</a:t>
            </a:r>
          </a:p>
          <a:p>
            <a:endParaRPr/>
          </a:p>
          <a:p>
            <a:r>
              <a:t>Reponer el panel únicamente cuando la causa haya desaparecido y los dispositivos hayan retornado a su condición normal.</a:t>
            </a:r>
          </a:p>
          <a:p>
            <a:endParaRPr/>
          </a:p>
          <a:p>
            <a:r>
              <a:t>Confirmar que el panel queda en estado normal o registrar los eventos que continúan activos y escalar la incidencia.</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PRIORIDAD  Una alarma real se trata como una posible emergencia. El panel no sustituye la verificación física ni el plan de emergencia del edificio.</a:t>
            </a:r>
          </a:p>
          <a:p>
            <a:endParaRPr/>
          </a:p>
          <a:p>
            <a:r>
              <a:t>Reconocer el evento conforme al procedimiento y al nivel de acceso del operador. El reconocimiento confirma que el evento fue visto; no significa que la condición haya sido corregida.</a:t>
            </a:r>
          </a:p>
          <a:p>
            <a:endParaRPr/>
          </a:p>
          <a:p>
            <a:r>
              <a:t>Leer el mensaje completo, identificar la ubicación y comunicar el evento a la brigada, central o responsable designado.</a:t>
            </a:r>
          </a:p>
          <a:p>
            <a:endParaRPr/>
          </a:p>
          <a:p>
            <a:r>
              <a:t>Aplicar el plan de emergencia del establecimiento. La verificación en sitio debe realizarla personal designado, sin exponerse a humo, fuego ni atmósferas peligrosas.</a:t>
            </a:r>
          </a:p>
          <a:p>
            <a:endParaRPr/>
          </a:p>
          <a:p>
            <a:r>
              <a:t>No silenciar ni reponer el sistema antes de conocer la causa y contar con la autorización correspondiente. Si el plan establece una acción inmediata de evacuación, esta tiene prioridad.</a:t>
            </a:r>
          </a:p>
          <a:p>
            <a:endParaRPr/>
          </a:p>
          <a:p>
            <a:r>
              <a:t>Una vez controlada la condición y autorizado el procedimiento, silenciar las señales si corresponde.</a:t>
            </a:r>
          </a:p>
          <a:p>
            <a:endParaRPr/>
          </a:p>
          <a:p>
            <a:r>
              <a:t>Reponer el panel únicamente cuando la causa haya desaparecido y los dispositivos hayan retornado a su condición normal.</a:t>
            </a:r>
          </a:p>
          <a:p>
            <a:endParaRPr/>
          </a:p>
          <a:p>
            <a:r>
              <a:t>Confirmar que el panel queda en estado normal o registrar los eventos que continúan activos y escalar la incidencia.</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 problema indica que existe una condición anormal en el sistema o en una parte de él. Ejemplos del temario son pérdida de alimentación, falla de batería, falla a tierra, lazo abierto, cortocircuito o dispositivo faltante.</a:t>
            </a:r>
          </a:p>
          <a:p>
            <a:endParaRPr/>
          </a:p>
          <a:p>
            <a:r>
              <a:t>Leer y registrar el mensaje completo, dirección, zona, hora y cualquier dato asociado.</a:t>
            </a:r>
          </a:p>
          <a:p>
            <a:endParaRPr/>
          </a:p>
          <a:p>
            <a:r>
              <a:t>Determinar si el problema afecta a un único dispositivo, a un tramo del lazo, a la alimentación o a la comunicación.</a:t>
            </a:r>
          </a:p>
          <a:p>
            <a:endParaRPr/>
          </a:p>
          <a:p>
            <a:r>
              <a:t>Informar al responsable del sistema y evaluar si se requiere una medida compensatoria por pérdida parcial de protección.</a:t>
            </a:r>
          </a:p>
          <a:p>
            <a:endParaRPr/>
          </a:p>
          <a:p>
            <a:r>
              <a:t>Generar una orden de trabajo y asignar la intervención a personal competente.</a:t>
            </a:r>
          </a:p>
          <a:p>
            <a:endParaRPr/>
          </a:p>
          <a:p>
            <a:r>
              <a:t>Después de corregir la causa, verificar que el panel elimina la condición y registrar la evidencia.</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 problema indica que existe una condición anormal en el sistema o en una parte de él. Ejemplos del temario son pérdida de alimentación, falla de batería, falla a tierra, lazo abierto, cortocircuito o dispositivo faltante.</a:t>
            </a:r>
          </a:p>
          <a:p>
            <a:endParaRPr/>
          </a:p>
          <a:p>
            <a:r>
              <a:t>Leer y registrar el mensaje completo, dirección, zona, hora y cualquier dato asociado.</a:t>
            </a:r>
          </a:p>
          <a:p>
            <a:endParaRPr/>
          </a:p>
          <a:p>
            <a:r>
              <a:t>Determinar si el problema afecta a un único dispositivo, a un tramo del lazo, a la alimentación o a la comunicación.</a:t>
            </a:r>
          </a:p>
          <a:p>
            <a:endParaRPr/>
          </a:p>
          <a:p>
            <a:r>
              <a:t>Informar al responsable del sistema y evaluar si se requiere una medida compensatoria por pérdida parcial de protección.</a:t>
            </a:r>
          </a:p>
          <a:p>
            <a:endParaRPr/>
          </a:p>
          <a:p>
            <a:r>
              <a:t>Generar una orden de trabajo y asignar la intervención a personal competente.</a:t>
            </a:r>
          </a:p>
          <a:p>
            <a:endParaRPr/>
          </a:p>
          <a:p>
            <a:r>
              <a:t>Después de corregir la causa, verificar que el panel elimina la condición y registrar la evidencia.</a:t>
            </a:r>
          </a:p>
        </p:txBody>
      </p:sp>
      <p:sp>
        <p:nvSpPr>
          <p:cNvPr id="4" name="Slide Number Placeholder 3"/>
          <p:cNvSpPr>
            <a:spLocks noGrp="1"/>
          </p:cNvSpPr>
          <p:nvPr>
            <p:ph type="sldNum" sz="quarter"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Una señal de supervisión indica que una condición vigilada ha cambiado de estado. En sistemas contra incendios puede relacionarse, según diseño, con válvulas, flujo de agua u otros equipos. La señal no debe tratarse automáticamente como una falla ni como una alarma de incendio.</a:t>
            </a:r>
          </a:p>
          <a:p>
            <a:endParaRPr/>
          </a:p>
          <a:p>
            <a:r>
              <a:t>Leer el texto y localizar el equipo asociado.</a:t>
            </a:r>
          </a:p>
          <a:p>
            <a:endParaRPr/>
          </a:p>
          <a:p>
            <a:r>
              <a:t>Comunicar el evento al área responsable del equipo (por ejemplo, mantenimiento mecánico o responsable del sistema hidráulico).</a:t>
            </a:r>
          </a:p>
          <a:p>
            <a:endParaRPr/>
          </a:p>
          <a:p>
            <a:r>
              <a:t>Verificar si el cambio de estado fue intencional, parte de un trabajo autorizado o una condición no prevista.</a:t>
            </a:r>
          </a:p>
          <a:p>
            <a:endParaRPr/>
          </a:p>
          <a:p>
            <a:r>
              <a:t>Restablecer el equipo a su condición normal únicamente por personal responsable y autorizado.</a:t>
            </a:r>
          </a:p>
          <a:p>
            <a:endParaRPr/>
          </a:p>
          <a:p>
            <a:r>
              <a:t>Confirmar el retorno de la señal y documentar la causa.</a:t>
            </a: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Una señal de supervisión indica que una condición vigilada ha cambiado de estado. En sistemas contra incendios puede relacionarse, según diseño, con válvulas, flujo de agua u otros equipos. La señal no debe tratarse automáticamente como una falla ni como una alarma de incendio.</a:t>
            </a:r>
          </a:p>
          <a:p>
            <a:endParaRPr/>
          </a:p>
          <a:p>
            <a:r>
              <a:t>Leer el texto y localizar el equipo asociado.</a:t>
            </a:r>
          </a:p>
          <a:p>
            <a:endParaRPr/>
          </a:p>
          <a:p>
            <a:r>
              <a:t>Comunicar el evento al área responsable del equipo (por ejemplo, mantenimiento mecánico o responsable del sistema hidráulico).</a:t>
            </a:r>
          </a:p>
          <a:p>
            <a:endParaRPr/>
          </a:p>
          <a:p>
            <a:r>
              <a:t>Verificar si el cambio de estado fue intencional, parte de un trabajo autorizado o una condición no prevista.</a:t>
            </a:r>
          </a:p>
          <a:p>
            <a:endParaRPr/>
          </a:p>
          <a:p>
            <a:r>
              <a:t>Restablecer el equipo a su condición normal únicamente por personal responsable y autorizado.</a:t>
            </a:r>
          </a:p>
          <a:p>
            <a:endParaRPr/>
          </a:p>
          <a:p>
            <a:r>
              <a:t>Confirmar el retorno de la señal y documentar la causa.</a:t>
            </a:r>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Acción | Qué significa | Qué no significa</a:t>
            </a:r>
          </a:p>
          <a:p>
            <a:r>
              <a:t>Reconocer | Confirmar que el operador ha visto el evento. | No corrige el origen ni elimina el evento.</a:t>
            </a:r>
          </a:p>
          <a:p>
            <a:r>
              <a:t>Silenciar | Detener una señal acústica conforme a la lógica y permisos del panel. | No garantiza que el riesgo haya desaparecido.</a:t>
            </a:r>
          </a:p>
          <a:p>
            <a:r>
              <a:t>Reposición / reset | Solicitar al panel que vuelva a supervisar después de eliminar la condición, según el diseño. | No debe utilizarse para ocultar o borrar una condición no investigada.</a:t>
            </a:r>
          </a:p>
        </p:txBody>
      </p:sp>
      <p:sp>
        <p:nvSpPr>
          <p:cNvPr id="4" name="Slide Number Placeholder 3"/>
          <p:cNvSpPr>
            <a:spLocks noGrp="1"/>
          </p:cNvSpPr>
          <p:nvPr>
            <p:ph type="sldNum" sz="quarter" idx="5"/>
          </p:nvPr>
        </p:nvSpPr>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Deshabilitar un punto significa excluir temporalmente una parte del sistema de su operación normal. Esto reduce la cobertura de protección y debe considerarse una condición de riesgo. Solo se realizará con autorización formal y siguiendo el procedimiento del establecimiento.</a:t>
            </a:r>
          </a:p>
          <a:p>
            <a:endParaRPr/>
          </a:p>
          <a:p>
            <a:r>
              <a:t>Registrar quién solicita, quién autoriza, el motivo, el punto afectado, fecha y hora.</a:t>
            </a:r>
          </a:p>
          <a:p>
            <a:endParaRPr/>
          </a:p>
          <a:p>
            <a:r>
              <a:t>Informar a la central de monitoreo y al responsable del edificio.</a:t>
            </a:r>
          </a:p>
          <a:p>
            <a:endParaRPr/>
          </a:p>
          <a:p>
            <a:r>
              <a:t>Definir medidas compensatorias y duración prevista de la deshabilitación.</a:t>
            </a:r>
          </a:p>
          <a:p>
            <a:endParaRPr/>
          </a:p>
          <a:p>
            <a:r>
              <a:t>Colocar avisos o restricciones operativas cuando lo exija el procedimiento.</a:t>
            </a:r>
          </a:p>
          <a:p>
            <a:endParaRPr/>
          </a:p>
          <a:p>
            <a:r>
              <a:t>Al finalizar, rehabilitar el punto, probarlo y confirmar su estado normal.</a:t>
            </a:r>
          </a:p>
          <a:p>
            <a:endParaRPr/>
          </a:p>
          <a:p>
            <a:r>
              <a:t>Verificar que no queden puntos deshabilitados sin justificación.</a:t>
            </a:r>
          </a:p>
        </p:txBody>
      </p:sp>
      <p:sp>
        <p:nvSpPr>
          <p:cNvPr id="4" name="Slide Number Placeholder 3"/>
          <p:cNvSpPr>
            <a:spLocks noGrp="1"/>
          </p:cNvSpPr>
          <p:nvPr>
            <p:ph type="sldNum" sz="quarter" idx="5"/>
          </p:nvPr>
        </p:nvSpPr>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Deshabilitar un punto significa excluir temporalmente una parte del sistema de su operación normal. Esto reduce la cobertura de protección y debe considerarse una condición de riesgo. Solo se realizará con autorización formal y siguiendo el procedimiento del establecimiento.</a:t>
            </a:r>
          </a:p>
          <a:p>
            <a:endParaRPr/>
          </a:p>
          <a:p>
            <a:r>
              <a:t>Registrar quién solicita, quién autoriza, el motivo, el punto afectado, fecha y hora.</a:t>
            </a:r>
          </a:p>
          <a:p>
            <a:endParaRPr/>
          </a:p>
          <a:p>
            <a:r>
              <a:t>Informar a la central de monitoreo y al responsable del edificio.</a:t>
            </a:r>
          </a:p>
          <a:p>
            <a:endParaRPr/>
          </a:p>
          <a:p>
            <a:r>
              <a:t>Definir medidas compensatorias y duración prevista de la deshabilitación.</a:t>
            </a:r>
          </a:p>
          <a:p>
            <a:endParaRPr/>
          </a:p>
          <a:p>
            <a:r>
              <a:t>Colocar avisos o restricciones operativas cuando lo exija el procedimiento.</a:t>
            </a:r>
          </a:p>
          <a:p>
            <a:endParaRPr/>
          </a:p>
          <a:p>
            <a:r>
              <a:t>Al finalizar, rehabilitar el punto, probarlo y confirmar su estado normal.</a:t>
            </a:r>
          </a:p>
          <a:p>
            <a:endParaRPr/>
          </a:p>
          <a:p>
            <a:r>
              <a:t>Verificar que no queden puntos deshabilitados sin justificación.</a:t>
            </a:r>
          </a:p>
        </p:txBody>
      </p:sp>
      <p:sp>
        <p:nvSpPr>
          <p:cNvPr id="4" name="Slide Number Placeholder 3"/>
          <p:cNvSpPr>
            <a:spLocks noGrp="1"/>
          </p:cNvSpPr>
          <p:nvPr>
            <p:ph type="sldNum" sz="quarter" idx="5"/>
          </p:nvPr>
        </p:nvSpPr>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historial permite revisar eventos anteriores para identificar recurrencias, secuencias y condiciones que precedieron a una falla. El operador debe aplicar los filtros disponibles en el equipo, que pueden variar por versión.</a:t>
            </a:r>
          </a:p>
          <a:p>
            <a:endParaRPr/>
          </a:p>
          <a:p>
            <a:r>
              <a:t>Filtrar por fecha y hora para delimitar el periodo investigado.</a:t>
            </a:r>
          </a:p>
          <a:p>
            <a:endParaRPr/>
          </a:p>
          <a:p>
            <a:r>
              <a:t>Separar alarmas, supervisiones, problemas y eventos de operación.</a:t>
            </a:r>
          </a:p>
          <a:p>
            <a:endParaRPr/>
          </a:p>
          <a:p>
            <a:r>
              <a:t>Buscar recurrencia por dirección o ubicación.</a:t>
            </a:r>
          </a:p>
          <a:p>
            <a:endParaRPr/>
          </a:p>
          <a:p>
            <a:r>
              <a:t>Correlacionar los registros con bitácoras, órdenes de trabajo y reportes de la central.</a:t>
            </a:r>
          </a:p>
          <a:p>
            <a:endParaRPr/>
          </a:p>
          <a:p>
            <a:r>
              <a:t>Conservar la evidencia de acuerdo con el procedimiento documental del sitio.</a:t>
            </a:r>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historial permite revisar eventos anteriores para identificar recurrencias, secuencias y condiciones que precedieron a una falla. El operador debe aplicar los filtros disponibles en el equipo, que pueden variar por versión.</a:t>
            </a:r>
          </a:p>
          <a:p>
            <a:endParaRPr/>
          </a:p>
          <a:p>
            <a:r>
              <a:t>Filtrar por fecha y hora para delimitar el periodo investigado.</a:t>
            </a:r>
          </a:p>
          <a:p>
            <a:endParaRPr/>
          </a:p>
          <a:p>
            <a:r>
              <a:t>Separar alarmas, supervisiones, problemas y eventos de operación.</a:t>
            </a:r>
          </a:p>
          <a:p>
            <a:endParaRPr/>
          </a:p>
          <a:p>
            <a:r>
              <a:t>Buscar recurrencia por dirección o ubicación.</a:t>
            </a:r>
          </a:p>
          <a:p>
            <a:endParaRPr/>
          </a:p>
          <a:p>
            <a:r>
              <a:t>Correlacionar los registros con bitácoras, órdenes de trabajo y reportes de la central.</a:t>
            </a:r>
          </a:p>
          <a:p>
            <a:endParaRPr/>
          </a:p>
          <a:p>
            <a:r>
              <a:t>Conservar la evidencia de acuerdo con el procedimiento documental del sitio.</a:t>
            </a:r>
          </a:p>
        </p:txBody>
      </p:sp>
      <p:sp>
        <p:nvSpPr>
          <p:cNvPr id="4" name="Slide Number Placeholder 3"/>
          <p:cNvSpPr>
            <a:spLocks noGrp="1"/>
          </p:cNvSpPr>
          <p:nvPr>
            <p:ph type="sldNum" sz="quarter" idx="5"/>
          </p:nvPr>
        </p:nvSpPr>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Simular una alarma mediante una estación manual del banco de práctica.</a:t>
            </a:r>
          </a:p>
          <a:p>
            <a:endParaRPr/>
          </a:p>
          <a:p>
            <a:r>
              <a:t>Leer y registrar dirección, ubicación, hora y tipo de evento.</a:t>
            </a:r>
          </a:p>
          <a:p>
            <a:endParaRPr/>
          </a:p>
          <a:p>
            <a:r>
              <a:t>Ejecutar la secuencia de reconocimiento y comunicación establecida por el instructor.</a:t>
            </a:r>
          </a:p>
          <a:p>
            <a:endParaRPr/>
          </a:p>
          <a:p>
            <a:r>
              <a:t>Generar un problema controlado en el banco, identificar el punto y restaurar la conexión con el procedimiento autorizado.</a:t>
            </a:r>
          </a:p>
          <a:p>
            <a:endParaRPr/>
          </a:p>
          <a:p>
            <a:r>
              <a:t>Deshabilitar y rehabilitar un punto de práctica, dejando registro de ambas acciones.</a:t>
            </a:r>
          </a:p>
          <a:p>
            <a:endParaRPr/>
          </a:p>
          <a:p>
            <a:r>
              <a:t>Consultar los últimos eventos disponibles y elaborar un resumen.</a:t>
            </a:r>
          </a:p>
        </p:txBody>
      </p:sp>
      <p:sp>
        <p:nvSpPr>
          <p:cNvPr id="4" name="Slide Number Placeholder 3"/>
          <p:cNvSpPr>
            <a:spLocks noGrp="1"/>
          </p:cNvSpPr>
          <p:nvPr>
            <p:ph type="sldNum" sz="quarter" idx="5"/>
          </p:nvPr>
        </p:nvSpPr>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Simular una alarma mediante una estación manual del banco de práctica.</a:t>
            </a:r>
          </a:p>
          <a:p>
            <a:endParaRPr/>
          </a:p>
          <a:p>
            <a:r>
              <a:t>Leer y registrar dirección, ubicación, hora y tipo de evento.</a:t>
            </a:r>
          </a:p>
          <a:p>
            <a:endParaRPr/>
          </a:p>
          <a:p>
            <a:r>
              <a:t>Ejecutar la secuencia de reconocimiento y comunicación establecida por el instructor.</a:t>
            </a:r>
          </a:p>
          <a:p>
            <a:endParaRPr/>
          </a:p>
          <a:p>
            <a:r>
              <a:t>Generar un problema controlado en el banco, identificar el punto y restaurar la conexión con el procedimiento autorizado.</a:t>
            </a:r>
          </a:p>
          <a:p>
            <a:endParaRPr/>
          </a:p>
          <a:p>
            <a:r>
              <a:t>Deshabilitar y rehabilitar un punto de práctica, dejando registro de ambas acciones.</a:t>
            </a:r>
          </a:p>
          <a:p>
            <a:endParaRPr/>
          </a:p>
          <a:p>
            <a:r>
              <a:t>Consultar los últimos eventos disponibles y elaborar un resumen.</a:t>
            </a:r>
          </a:p>
        </p:txBody>
      </p:sp>
      <p:sp>
        <p:nvSpPr>
          <p:cNvPr id="4" name="Slide Number Placeholder 3"/>
          <p:cNvSpPr>
            <a:spLocks noGrp="1"/>
          </p:cNvSpPr>
          <p:nvPr>
            <p:ph type="sldNum" sz="quarter" idx="5"/>
          </p:nvPr>
        </p:nvSpPr>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¿En qué orden se atiende una alarma? | Reconocer y leer; comunicar y aplicar el plan; verificar de forma segura; silenciar solo con autorización; reponer cuando la causa desaparezca.</a:t>
            </a:r>
          </a:p>
          <a:p>
            <a:r>
              <a:t>¿Por qué no se repone sin investigar? | Porque la condición puede continuar y la reposición no corrige la causa.</a:t>
            </a:r>
          </a:p>
          <a:p>
            <a:r>
              <a:t>¿Cuándo se puede deshabilitar un dispositivo? | Con autorización formal, control de riesgo, aviso y registro.</a:t>
            </a:r>
          </a:p>
          <a:p>
            <a:r>
              <a:t>¿Cómo ayuda el historial? | Permite filtrar eventos y analizar recurrencias y secuencias.</a:t>
            </a:r>
          </a:p>
          <a:p>
            <a:r>
              <a:t>¿Qué se hace ante una supervisión? | Identificar el equipo, coordinar con el área responsable y confirmar el retorno a condición normal.</a:t>
            </a:r>
          </a:p>
        </p:txBody>
      </p:sp>
      <p:sp>
        <p:nvSpPr>
          <p:cNvPr id="4" name="Slide Number Placeholder 3"/>
          <p:cNvSpPr>
            <a:spLocks noGrp="1"/>
          </p:cNvSpPr>
          <p:nvPr>
            <p:ph type="sldNum" sz="quarter" idx="5"/>
          </p:nvPr>
        </p:nvSpPr>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¿En qué orden se atiende una alarma? | Reconocer y leer; comunicar y aplicar el plan; verificar de forma segura; silenciar solo con autorización; reponer cuando la causa desaparezca.</a:t>
            </a:r>
          </a:p>
          <a:p>
            <a:r>
              <a:t>¿Por qué no se repone sin investigar? | Porque la condición puede continuar y la reposición no corrige la causa.</a:t>
            </a:r>
          </a:p>
          <a:p>
            <a:r>
              <a:t>¿Cuándo se puede deshabilitar un dispositivo? | Con autorización formal, control de riesgo, aviso y registro.</a:t>
            </a:r>
          </a:p>
          <a:p>
            <a:r>
              <a:t>¿Cómo ayuda el historial? | Permite filtrar eventos y analizar recurrencias y secuencias.</a:t>
            </a:r>
          </a:p>
          <a:p>
            <a:r>
              <a:t>¿Qué se hace ante una supervisión? | Identificar el equipo, coordinar con el área responsable y confirmar el retorno a condición normal.</a:t>
            </a:r>
          </a:p>
        </p:txBody>
      </p:sp>
      <p:sp>
        <p:nvSpPr>
          <p:cNvPr id="4" name="Slide Number Placeholder 3"/>
          <p:cNvSpPr>
            <a:spLocks noGrp="1"/>
          </p:cNvSpPr>
          <p:nvPr>
            <p:ph type="sldNum" sz="quarter" idx="5"/>
          </p:nvPr>
        </p:nvSpPr>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Este módulo enseña a preparar y ejecutar pruebas funcionales en un entorno controlado, revisar la alimentación y el cableado, y documentar resultados. La prueba debe demostrar el funcionamiento del punto y de las funciones asociadas sin generar riesgos para el edificio.</a:t>
            </a:r>
          </a:p>
        </p:txBody>
      </p:sp>
      <p:sp>
        <p:nvSpPr>
          <p:cNvPr id="4" name="Slide Number Placeholder 3"/>
          <p:cNvSpPr>
            <a:spLocks noGrp="1"/>
          </p:cNvSpPr>
          <p:nvPr>
            <p:ph type="sldNum" sz="quarter" idx="5"/>
          </p:nvPr>
        </p:nvSpPr>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Preparar un plan de prueba y coordinar las afectaciones.</a:t>
            </a:r>
          </a:p>
          <a:p>
            <a:endParaRPr/>
          </a:p>
          <a:p>
            <a:r>
              <a:t>Probar detectores, estaciones manuales, sirenas y módulos con métodos aprobados.</a:t>
            </a:r>
          </a:p>
          <a:p>
            <a:endParaRPr/>
          </a:p>
          <a:p>
            <a:r>
              <a:t>Revisar la fuente y las baterías conforme al manual.</a:t>
            </a:r>
          </a:p>
          <a:p>
            <a:endParaRPr/>
          </a:p>
          <a:p>
            <a:r>
              <a:t>Identificar condiciones visibles de cableado y dispositivos.</a:t>
            </a:r>
          </a:p>
          <a:p>
            <a:endParaRPr/>
          </a:p>
          <a:p>
            <a:r>
              <a:t>Elaborar un informe y restituir el sistema a servicio.</a:t>
            </a:r>
          </a:p>
        </p:txBody>
      </p:sp>
      <p:sp>
        <p:nvSpPr>
          <p:cNvPr id="4" name="Slide Number Placeholder 3"/>
          <p:cNvSpPr>
            <a:spLocks noGrp="1"/>
          </p:cNvSpPr>
          <p:nvPr>
            <p:ph type="sldNum" sz="quarter" idx="5"/>
          </p:nvPr>
        </p:nvSpPr>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Preparar un plan de prueba y coordinar las afectaciones.</a:t>
            </a:r>
          </a:p>
          <a:p>
            <a:endParaRPr/>
          </a:p>
          <a:p>
            <a:r>
              <a:t>Probar detectores, estaciones manuales, sirenas y módulos con métodos aprobados.</a:t>
            </a:r>
          </a:p>
          <a:p>
            <a:endParaRPr/>
          </a:p>
          <a:p>
            <a:r>
              <a:t>Revisar la fuente y las baterías conforme al manual.</a:t>
            </a:r>
          </a:p>
          <a:p>
            <a:endParaRPr/>
          </a:p>
          <a:p>
            <a:r>
              <a:t>Identificar condiciones visibles de cableado y dispositivos.</a:t>
            </a:r>
          </a:p>
          <a:p>
            <a:endParaRPr/>
          </a:p>
          <a:p>
            <a:r>
              <a:t>Elaborar un informe y restituir el sistema a servicio.</a:t>
            </a:r>
          </a:p>
        </p:txBody>
      </p:sp>
      <p:sp>
        <p:nvSpPr>
          <p:cNvPr id="4" name="Slide Number Placeholder 3"/>
          <p:cNvSpPr>
            <a:spLocks noGrp="1"/>
          </p:cNvSpPr>
          <p:nvPr>
            <p:ph type="sldNum" sz="quarter" idx="5"/>
          </p:nvPr>
        </p:nvSpPr>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Una prueba planificada evita falsas respuestas, interrupciones no coordinadas y descargas accidentales. Antes de empezar se debe definir el alcance, los puntos, el método, los responsables, la duración y la forma de comunicación.</a:t>
            </a:r>
          </a:p>
          <a:p>
            <a:endParaRPr/>
          </a:p>
          <a:p>
            <a:r>
              <a:t>Dato de planificación | Contenido mínimo</a:t>
            </a:r>
          </a:p>
          <a:p>
            <a:r>
              <a:t>Autorización | Nombre del responsable que autoriza la prueba y alcance aprobado.</a:t>
            </a:r>
          </a:p>
          <a:p>
            <a:r>
              <a:t>Notificaciones | Central de monitoreo, seguridad, brigada, operaciones y áreas afectadas.</a:t>
            </a:r>
          </a:p>
          <a:p>
            <a:r>
              <a:t>Puntos de prueba | Listado de dispositivos, direcciones, ubicaciones y funciones asociadas.</a:t>
            </a:r>
          </a:p>
          <a:p>
            <a:r>
              <a:t>Salidas vinculadas | Identificación y control de salidas de extinción, ascensores, compuertas, bombas u otros sistemas.</a:t>
            </a:r>
          </a:p>
          <a:p>
            <a:r>
              <a:t>Personal | Técnico que ejecuta, observador, operador de panel y responsable del área.</a:t>
            </a:r>
          </a:p>
          <a:p>
            <a:r>
              <a:t>Medidas compensatorias | Vigilancia, restricción de trabajos de riesgo u otras medidas definidas por el sitio.</a:t>
            </a:r>
          </a:p>
          <a:p>
            <a:r>
              <a:t>Cierre | Método de restitución, verificación de normalidad y aviso de finalización.</a:t>
            </a:r>
          </a:p>
        </p:txBody>
      </p:sp>
      <p:sp>
        <p:nvSpPr>
          <p:cNvPr id="4" name="Slide Number Placeholder 3"/>
          <p:cNvSpPr>
            <a:spLocks noGrp="1"/>
          </p:cNvSpPr>
          <p:nvPr>
            <p:ph type="sldNum" sz="quarter" idx="5"/>
          </p:nvPr>
        </p:nvSpPr>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Una prueba planificada evita falsas respuestas, interrupciones no coordinadas y descargas accidentales. Antes de empezar se debe definir el alcance, los puntos, el método, los responsables, la duración y la forma de comunicación.</a:t>
            </a:r>
          </a:p>
          <a:p>
            <a:endParaRPr/>
          </a:p>
          <a:p>
            <a:r>
              <a:t>Dato de planificación | Contenido mínimo</a:t>
            </a:r>
          </a:p>
          <a:p>
            <a:r>
              <a:t>Autorización | Nombre del responsable que autoriza la prueba y alcance aprobado.</a:t>
            </a:r>
          </a:p>
          <a:p>
            <a:r>
              <a:t>Notificaciones | Central de monitoreo, seguridad, brigada, operaciones y áreas afectadas.</a:t>
            </a:r>
          </a:p>
          <a:p>
            <a:r>
              <a:t>Puntos de prueba | Listado de dispositivos, direcciones, ubicaciones y funciones asociadas.</a:t>
            </a:r>
          </a:p>
          <a:p>
            <a:r>
              <a:t>Salidas vinculadas | Identificación y control de salidas de extinción, ascensores, compuertas, bombas u otros sistemas.</a:t>
            </a:r>
          </a:p>
          <a:p>
            <a:r>
              <a:t>Personal | Técnico que ejecuta, observador, operador de panel y responsable del área.</a:t>
            </a:r>
          </a:p>
          <a:p>
            <a:r>
              <a:t>Medidas compensatorias | Vigilancia, restricción de trabajos de riesgo u otras medidas definidas por el sitio.</a:t>
            </a:r>
          </a:p>
          <a:p>
            <a:r>
              <a:t>Cierre | Método de restitución, verificación de normalidad y aviso de finalización.</a:t>
            </a:r>
          </a:p>
        </p:txBody>
      </p:sp>
      <p:sp>
        <p:nvSpPr>
          <p:cNvPr id="4" name="Slide Number Placeholder 3"/>
          <p:cNvSpPr>
            <a:spLocks noGrp="1"/>
          </p:cNvSpPr>
          <p:nvPr>
            <p:ph type="sldNum" sz="quarter" idx="5"/>
          </p:nvPr>
        </p:nvSpPr>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prueba funcional verifica que el dispositivo responde al estímulo previsto, comunica el evento al panel y se identifica correctamente. Debe realizarse con el equipo de prueba recomendado por el fabricante.</a:t>
            </a:r>
          </a:p>
          <a:p>
            <a:endParaRPr/>
          </a:p>
          <a:p>
            <a:r>
              <a:t>Detector de humo: utilizar aerosol de prueba aprobado y herramienta compatible. No usar humo de combustión, llama abierta ni productos no autorizados.</a:t>
            </a:r>
          </a:p>
          <a:p>
            <a:endParaRPr/>
          </a:p>
          <a:p>
            <a:r>
              <a:t>Detector térmico: aplicar un equipo de prueba de calor controlado y compatible con el modelo. No usar encendedores, sopletes ni fuentes improvisadas.</a:t>
            </a:r>
          </a:p>
          <a:p>
            <a:endParaRPr/>
          </a:p>
          <a:p>
            <a:r>
              <a:t>Detector multicriterio: aplicar el método indicado por el fabricante para comprobar la tecnología correspondiente.</a:t>
            </a:r>
          </a:p>
          <a:p>
            <a:endParaRPr/>
          </a:p>
          <a:p>
            <a:r>
              <a:t>Detector por aspiración: revisar el procedimiento de prueba de la unidad, puntos de muestreo, filtros, tuberías y niveles de alarma; no sustituirlo por una prueba convencional de detector puntual.</a:t>
            </a:r>
          </a:p>
        </p:txBody>
      </p:sp>
      <p:sp>
        <p:nvSpPr>
          <p:cNvPr id="4" name="Slide Number Placeholder 3"/>
          <p:cNvSpPr>
            <a:spLocks noGrp="1"/>
          </p:cNvSpPr>
          <p:nvPr>
            <p:ph type="sldNum" sz="quarter" idx="5"/>
          </p:nvPr>
        </p:nvSpPr>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prueba funcional verifica que el dispositivo responde al estímulo previsto, comunica el evento al panel y se identifica correctamente. Debe realizarse con el equipo de prueba recomendado por el fabricante.</a:t>
            </a:r>
          </a:p>
          <a:p>
            <a:endParaRPr/>
          </a:p>
          <a:p>
            <a:r>
              <a:t>Detector de humo: utilizar aerosol de prueba aprobado y herramienta compatible. No usar humo de combustión, llama abierta ni productos no autorizados.</a:t>
            </a:r>
          </a:p>
          <a:p>
            <a:endParaRPr/>
          </a:p>
          <a:p>
            <a:r>
              <a:t>Detector térmico: aplicar un equipo de prueba de calor controlado y compatible con el modelo. No usar encendedores, sopletes ni fuentes improvisadas.</a:t>
            </a:r>
          </a:p>
          <a:p>
            <a:endParaRPr/>
          </a:p>
          <a:p>
            <a:r>
              <a:t>Detector multicriterio: aplicar el método indicado por el fabricante para comprobar la tecnología correspondiente.</a:t>
            </a:r>
          </a:p>
          <a:p>
            <a:endParaRPr/>
          </a:p>
          <a:p>
            <a:r>
              <a:t>Detector por aspiración: revisar el procedimiento de prueba de la unidad, puntos de muestreo, filtros, tuberías y niveles de alarma; no sustituirlo por una prueba convencional de detector puntual.</a:t>
            </a:r>
          </a:p>
        </p:txBody>
      </p:sp>
      <p:sp>
        <p:nvSpPr>
          <p:cNvPr id="4" name="Slide Number Placeholder 3"/>
          <p:cNvSpPr>
            <a:spLocks noGrp="1"/>
          </p:cNvSpPr>
          <p:nvPr>
            <p:ph type="sldNum" sz="quarter" idx="5"/>
          </p:nvPr>
        </p:nvSpPr>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estación manual se prueba conforme a su diseño y al procedimiento del fabricante. El técnico debe confirmar que la activación se recibe en el panel con la dirección y descripción correctas, y que las salidas asociadas actúan según el alcance de prueba autorizado.</a:t>
            </a:r>
          </a:p>
        </p:txBody>
      </p:sp>
      <p:sp>
        <p:nvSpPr>
          <p:cNvPr id="4" name="Slide Number Placeholder 3"/>
          <p:cNvSpPr>
            <a:spLocks noGrp="1"/>
          </p:cNvSpPr>
          <p:nvPr>
            <p:ph type="sldNum" sz="quarter" idx="5"/>
          </p:nvPr>
        </p:nvSpPr>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prueba de sirenas y dispositivos audiovisuales debe comprobar la activación, la audibilidad o visibilidad y, cuando aplique, la sincronización. El nivel de sonido y la cobertura deben evaluarse con los criterios del diseño y las normas aplicables; no basta con escuchar una unidad aislada para concluir que toda el área está correctamente cubierta.</a:t>
            </a:r>
          </a:p>
        </p:txBody>
      </p:sp>
      <p:sp>
        <p:nvSpPr>
          <p:cNvPr id="4" name="Slide Number Placeholder 3"/>
          <p:cNvSpPr>
            <a:spLocks noGrp="1"/>
          </p:cNvSpPr>
          <p:nvPr>
            <p:ph type="sldNum" sz="quarter" idx="5"/>
          </p:nvPr>
        </p:nvSpPr>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Los módulos de entrada permiten recibir estados de equipos externos; los módulos de salida permiten accionar equipos o interfaces; los módulos combinados pueden realizar ambas funciones. La prueba debe verificar el punto en el panel y la respuesta del equipo asociado, de acuerdo con la matriz causa-efecto.</a:t>
            </a:r>
          </a:p>
          <a:p>
            <a:endParaRPr/>
          </a:p>
          <a:p>
            <a:r>
              <a:t>CONTROL DE SALIDAS  No probar una salida conectada a extinción, ascensores, compuertas, bombas u otro equipo de seguridad sin autorización específica y sin controlar previamente las consecuencias de la activación.</a:t>
            </a:r>
          </a:p>
        </p:txBody>
      </p:sp>
      <p:sp>
        <p:nvSpPr>
          <p:cNvPr id="4" name="Slide Number Placeholder 3"/>
          <p:cNvSpPr>
            <a:spLocks noGrp="1"/>
          </p:cNvSpPr>
          <p:nvPr>
            <p:ph type="sldNum" sz="quarter" idx="5"/>
          </p:nvPr>
        </p:nvSpPr>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revisión de alimentación debe seguir el manual del panel y las especificaciones de las baterías instaladas. El técnico debe comprobar el suministro de red, la indicación del cargador, el estado físico de las baterías y el comportamiento del panel ante una pérdida controlada de la alimentación principal, únicamente si el procedimiento lo permite.</a:t>
            </a:r>
          </a:p>
          <a:p>
            <a:endParaRPr/>
          </a:p>
          <a:p>
            <a:r>
              <a:t>Registrar tensión de red y de batería con instrumento adecuado y dentro de las condiciones definidas por el fabricante.</a:t>
            </a:r>
          </a:p>
          <a:p>
            <a:endParaRPr/>
          </a:p>
          <a:p>
            <a:r>
              <a:t>Inspeccionar terminales, polaridad, fijación, corrosión, deformaciones, fugas y fecha de fabricación o instalación.</a:t>
            </a:r>
          </a:p>
          <a:p>
            <a:endParaRPr/>
          </a:p>
          <a:p>
            <a:r>
              <a:t>Verificar la transferencia a baterías mediante un procedimiento autorizado.</a:t>
            </a:r>
          </a:p>
          <a:p>
            <a:endParaRPr/>
          </a:p>
          <a:p>
            <a:r>
              <a:t>No asumir una autonomía por el solo valor de tensión en circuito abierto; la capacidad y autonomía dependen del cálculo de carga, condición de batería, temperatura y requisitos del sistema.</a:t>
            </a:r>
          </a:p>
          <a:p>
            <a:endParaRPr/>
          </a:p>
          <a:p>
            <a:r>
              <a:t>El reemplazo debe considerar tipo, capacidad, tensión, compatibilidad, fecha y requisitos del fabricante.</a:t>
            </a:r>
          </a:p>
        </p:txBody>
      </p:sp>
      <p:sp>
        <p:nvSpPr>
          <p:cNvPr id="4" name="Slide Number Placeholder 3"/>
          <p:cNvSpPr>
            <a:spLocks noGrp="1"/>
          </p:cNvSpPr>
          <p:nvPr>
            <p:ph type="sldNum" sz="quarter" idx="5"/>
          </p:nvPr>
        </p:nvSpPr>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revisión de alimentación debe seguir el manual del panel y las especificaciones de las baterías instaladas. El técnico debe comprobar el suministro de red, la indicación del cargador, el estado físico de las baterías y el comportamiento del panel ante una pérdida controlada de la alimentación principal, únicamente si el procedimiento lo permite.</a:t>
            </a:r>
          </a:p>
          <a:p>
            <a:endParaRPr/>
          </a:p>
          <a:p>
            <a:r>
              <a:t>Registrar tensión de red y de batería con instrumento adecuado y dentro de las condiciones definidas por el fabricante.</a:t>
            </a:r>
          </a:p>
          <a:p>
            <a:endParaRPr/>
          </a:p>
          <a:p>
            <a:r>
              <a:t>Inspeccionar terminales, polaridad, fijación, corrosión, deformaciones, fugas y fecha de fabricación o instalación.</a:t>
            </a:r>
          </a:p>
          <a:p>
            <a:endParaRPr/>
          </a:p>
          <a:p>
            <a:r>
              <a:t>Verificar la transferencia a baterías mediante un procedimiento autorizado.</a:t>
            </a:r>
          </a:p>
          <a:p>
            <a:endParaRPr/>
          </a:p>
          <a:p>
            <a:r>
              <a:t>No asumir una autonomía por el solo valor de tensión en circuito abierto; la capacidad y autonomía dependen del cálculo de carga, condición de batería, temperatura y requisitos del sistema.</a:t>
            </a:r>
          </a:p>
          <a:p>
            <a:endParaRPr/>
          </a:p>
          <a:p>
            <a:r>
              <a:t>El reemplazo debe considerar tipo, capacidad, tensión, compatibilidad, fecha y requisitos del fabricante.</a:t>
            </a:r>
          </a:p>
        </p:txBody>
      </p:sp>
      <p:sp>
        <p:nvSpPr>
          <p:cNvPr id="4" name="Slide Number Placeholder 3"/>
          <p:cNvSpPr>
            <a:spLocks noGrp="1"/>
          </p:cNvSpPr>
          <p:nvPr>
            <p:ph type="sldNum" sz="quarter" idx="5"/>
          </p:nvPr>
        </p:nvSpPr>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inspección visual puede revelar conductores sueltos, daños mecánicos, humedad, corrosión, entradas de cable sin protección o etiquetado deficiente. Las mediciones de continuidad y aislamiento deben realizarse con el circuito en condición segura y con los equipos desconectados según el procedimiento. No aplicar megóhmetro u otra tensión de prueba sobre tarjetas o dispositivos conectados sin autorización expresa del fabricante.</a:t>
            </a:r>
          </a:p>
        </p:txBody>
      </p:sp>
      <p:sp>
        <p:nvSpPr>
          <p:cNvPr id="4" name="Slide Number Placeholder 3"/>
          <p:cNvSpPr>
            <a:spLocks noGrp="1"/>
          </p:cNvSpPr>
          <p:nvPr>
            <p:ph type="sldNum" sz="quarter" idx="5"/>
          </p:nvPr>
        </p:nvSpPr>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Registro recomendado</a:t>
            </a:r>
          </a:p>
          <a:p>
            <a:r>
              <a:t>Identificación | Proyecto, edificio, panel, modelo, número de serie y ubicación.</a:t>
            </a:r>
          </a:p>
          <a:p>
            <a:r>
              <a:t>Control | Fecha, hora, responsable, permiso y alcance.</a:t>
            </a:r>
          </a:p>
          <a:p>
            <a:r>
              <a:t>Punto probado | Dirección, tipo, ubicación y descripción.</a:t>
            </a:r>
          </a:p>
          <a:p>
            <a:r>
              <a:t>Método | Herramienta y método utilizado.</a:t>
            </a:r>
          </a:p>
          <a:p>
            <a:r>
              <a:t>Resultado | Conforme / no conforme / no probado, con observación.</a:t>
            </a:r>
          </a:p>
          <a:p>
            <a:r>
              <a:t>Respuesta del panel | Mensaje, dirección, hora y salidas verificadas.</a:t>
            </a:r>
          </a:p>
          <a:p>
            <a:r>
              <a:t>Hallazgo | Falla detectada, impacto y evidencia.</a:t>
            </a:r>
          </a:p>
          <a:p>
            <a:r>
              <a:t>Acción | Corrección, responsable y fecha de cierre.</a:t>
            </a:r>
          </a:p>
          <a:p>
            <a:r>
              <a:t>Restitución | Puntos rehabilitados, salidas restablecidas, panel normal y notificación de cierre.</a:t>
            </a:r>
          </a:p>
        </p:txBody>
      </p:sp>
      <p:sp>
        <p:nvSpPr>
          <p:cNvPr id="4" name="Slide Number Placeholder 3"/>
          <p:cNvSpPr>
            <a:spLocks noGrp="1"/>
          </p:cNvSpPr>
          <p:nvPr>
            <p:ph type="sldNum" sz="quarter" idx="5"/>
          </p:nvPr>
        </p:nvSpPr>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Registro recomendado</a:t>
            </a:r>
          </a:p>
          <a:p>
            <a:r>
              <a:t>Identificación | Proyecto, edificio, panel, modelo, número de serie y ubicación.</a:t>
            </a:r>
          </a:p>
          <a:p>
            <a:r>
              <a:t>Control | Fecha, hora, responsable, permiso y alcance.</a:t>
            </a:r>
          </a:p>
          <a:p>
            <a:r>
              <a:t>Punto probado | Dirección, tipo, ubicación y descripción.</a:t>
            </a:r>
          </a:p>
          <a:p>
            <a:r>
              <a:t>Método | Herramienta y método utilizado.</a:t>
            </a:r>
          </a:p>
          <a:p>
            <a:r>
              <a:t>Resultado | Conforme / no conforme / no probado, con observación.</a:t>
            </a:r>
          </a:p>
          <a:p>
            <a:r>
              <a:t>Respuesta del panel | Mensaje, dirección, hora y salidas verificadas.</a:t>
            </a:r>
          </a:p>
          <a:p>
            <a:r>
              <a:t>Hallazgo | Falla detectada, impacto y evidencia.</a:t>
            </a:r>
          </a:p>
          <a:p>
            <a:r>
              <a:t>Acción | Corrección, responsable y fecha de cierre.</a:t>
            </a:r>
          </a:p>
          <a:p>
            <a:r>
              <a:t>Restitución | Puntos rehabilitados, salidas restablecidas, panel normal y notificación de cierre.</a:t>
            </a:r>
          </a:p>
        </p:txBody>
      </p:sp>
      <p:sp>
        <p:nvSpPr>
          <p:cNvPr id="4" name="Slide Number Placeholder 3"/>
          <p:cNvSpPr>
            <a:spLocks noGrp="1"/>
          </p:cNvSpPr>
          <p:nvPr>
            <p:ph type="sldNum" sz="quarter" idx="5"/>
          </p:nvPr>
        </p:nvSpPr>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Registro recomendado</a:t>
            </a:r>
          </a:p>
          <a:p>
            <a:r>
              <a:t>Identificación | Proyecto, edificio, panel, modelo, número de serie y ubicación.</a:t>
            </a:r>
          </a:p>
          <a:p>
            <a:r>
              <a:t>Control | Fecha, hora, responsable, permiso y alcance.</a:t>
            </a:r>
          </a:p>
          <a:p>
            <a:r>
              <a:t>Punto probado | Dirección, tipo, ubicación y descripción.</a:t>
            </a:r>
          </a:p>
          <a:p>
            <a:r>
              <a:t>Método | Herramienta y método utilizado.</a:t>
            </a:r>
          </a:p>
          <a:p>
            <a:r>
              <a:t>Resultado | Conforme / no conforme / no probado, con observación.</a:t>
            </a:r>
          </a:p>
          <a:p>
            <a:r>
              <a:t>Respuesta del panel | Mensaje, dirección, hora y salidas verificadas.</a:t>
            </a:r>
          </a:p>
          <a:p>
            <a:r>
              <a:t>Hallazgo | Falla detectada, impacto y evidencia.</a:t>
            </a:r>
          </a:p>
          <a:p>
            <a:r>
              <a:t>Acción | Corrección, responsable y fecha de cierre.</a:t>
            </a:r>
          </a:p>
          <a:p>
            <a:r>
              <a:t>Restitución | Puntos rehabilitados, salidas restablecidas, panel normal y notificación de cierre.</a:t>
            </a:r>
          </a:p>
        </p:txBody>
      </p:sp>
      <p:sp>
        <p:nvSpPr>
          <p:cNvPr id="4" name="Slide Number Placeholder 3"/>
          <p:cNvSpPr>
            <a:spLocks noGrp="1"/>
          </p:cNvSpPr>
          <p:nvPr>
            <p:ph type="sldNum" sz="quarter" idx="5"/>
          </p:nvPr>
        </p:nvSpPr>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Retirar los equipos de prueba y confirmar que cada dispositivo está en condición normal.</a:t>
            </a:r>
          </a:p>
          <a:p>
            <a:endParaRPr/>
          </a:p>
          <a:p>
            <a:r>
              <a:t>Rehabilitar todos los puntos que fueron deshabilitados durante la prueba.</a:t>
            </a:r>
          </a:p>
          <a:p>
            <a:endParaRPr/>
          </a:p>
          <a:p>
            <a:r>
              <a:t>Reponer el panel cuando corresponda y verificar que no queden alarmas o problemas activos no explicados.</a:t>
            </a:r>
          </a:p>
          <a:p>
            <a:endParaRPr/>
          </a:p>
          <a:p>
            <a:r>
              <a:t>Confirmar el estado de las salidas y equipos asociados.</a:t>
            </a:r>
          </a:p>
          <a:p>
            <a:endParaRPr/>
          </a:p>
          <a:p>
            <a:r>
              <a:t>Informar a la central y al responsable que la prueba terminó y que el sistema fue restituido.</a:t>
            </a:r>
          </a:p>
          <a:p>
            <a:endParaRPr/>
          </a:p>
          <a:p>
            <a:r>
              <a:t>Entregar el informe y dejar evidencia de cualquier pendiente.</a:t>
            </a:r>
          </a:p>
        </p:txBody>
      </p:sp>
      <p:sp>
        <p:nvSpPr>
          <p:cNvPr id="4" name="Slide Number Placeholder 3"/>
          <p:cNvSpPr>
            <a:spLocks noGrp="1"/>
          </p:cNvSpPr>
          <p:nvPr>
            <p:ph type="sldNum" sz="quarter" idx="5"/>
          </p:nvPr>
        </p:nvSpPr>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Retirar los equipos de prueba y confirmar que cada dispositivo está en condición normal.</a:t>
            </a:r>
          </a:p>
          <a:p>
            <a:endParaRPr/>
          </a:p>
          <a:p>
            <a:r>
              <a:t>Rehabilitar todos los puntos que fueron deshabilitados durante la prueba.</a:t>
            </a:r>
          </a:p>
          <a:p>
            <a:endParaRPr/>
          </a:p>
          <a:p>
            <a:r>
              <a:t>Reponer el panel cuando corresponda y verificar que no queden alarmas o problemas activos no explicados.</a:t>
            </a:r>
          </a:p>
          <a:p>
            <a:endParaRPr/>
          </a:p>
          <a:p>
            <a:r>
              <a:t>Confirmar el estado de las salidas y equipos asociados.</a:t>
            </a:r>
          </a:p>
          <a:p>
            <a:endParaRPr/>
          </a:p>
          <a:p>
            <a:r>
              <a:t>Informar a la central y al responsable que la prueba terminó y que el sistema fue restituido.</a:t>
            </a:r>
          </a:p>
          <a:p>
            <a:endParaRPr/>
          </a:p>
          <a:p>
            <a:r>
              <a:t>Entregar el informe y dejar evidencia de cualquier pendiente.</a:t>
            </a:r>
          </a:p>
        </p:txBody>
      </p:sp>
      <p:sp>
        <p:nvSpPr>
          <p:cNvPr id="4" name="Slide Number Placeholder 3"/>
          <p:cNvSpPr>
            <a:spLocks noGrp="1"/>
          </p:cNvSpPr>
          <p:nvPr>
            <p:ph type="sldNum" sz="quarter" idx="5"/>
          </p:nvPr>
        </p:nvSpPr>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Completar una charla de seguridad y revisar el permiso de prueba.</a:t>
            </a:r>
          </a:p>
          <a:p>
            <a:endParaRPr/>
          </a:p>
          <a:p>
            <a:r>
              <a:t>Probar los dispositivos disponibles en el lazo didáctico con el método correcto.</a:t>
            </a:r>
          </a:p>
          <a:p>
            <a:endParaRPr/>
          </a:p>
          <a:p>
            <a:r>
              <a:t>Registrar dirección, ubicación, método, respuesta del panel y resultado.</a:t>
            </a:r>
          </a:p>
          <a:p>
            <a:endParaRPr/>
          </a:p>
          <a:p>
            <a:r>
              <a:t>Medir los parámetros de alimentación permitidos por el instructor y compararlos con el manual.</a:t>
            </a:r>
          </a:p>
          <a:p>
            <a:endParaRPr/>
          </a:p>
          <a:p>
            <a:r>
              <a:t>Simular una pérdida de red en el banco de práctica y observar la indicación correspondiente.</a:t>
            </a:r>
          </a:p>
          <a:p>
            <a:endParaRPr/>
          </a:p>
          <a:p>
            <a:r>
              <a:t>Restituir el banco y completar el informe.</a:t>
            </a:r>
          </a:p>
        </p:txBody>
      </p:sp>
      <p:sp>
        <p:nvSpPr>
          <p:cNvPr id="4" name="Slide Number Placeholder 3"/>
          <p:cNvSpPr>
            <a:spLocks noGrp="1"/>
          </p:cNvSpPr>
          <p:nvPr>
            <p:ph type="sldNum" sz="quarter" idx="5"/>
          </p:nvPr>
        </p:nvSpPr>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Completar una charla de seguridad y revisar el permiso de prueba.</a:t>
            </a:r>
          </a:p>
          <a:p>
            <a:endParaRPr/>
          </a:p>
          <a:p>
            <a:r>
              <a:t>Probar los dispositivos disponibles en el lazo didáctico con el método correcto.</a:t>
            </a:r>
          </a:p>
          <a:p>
            <a:endParaRPr/>
          </a:p>
          <a:p>
            <a:r>
              <a:t>Registrar dirección, ubicación, método, respuesta del panel y resultado.</a:t>
            </a:r>
          </a:p>
          <a:p>
            <a:endParaRPr/>
          </a:p>
          <a:p>
            <a:r>
              <a:t>Medir los parámetros de alimentación permitidos por el instructor y compararlos con el manual.</a:t>
            </a:r>
          </a:p>
          <a:p>
            <a:endParaRPr/>
          </a:p>
          <a:p>
            <a:r>
              <a:t>Simular una pérdida de red en el banco de práctica y observar la indicación correspondiente.</a:t>
            </a:r>
          </a:p>
          <a:p>
            <a:endParaRPr/>
          </a:p>
          <a:p>
            <a:r>
              <a:t>Restituir el banco y completar el informe.</a:t>
            </a:r>
          </a:p>
        </p:txBody>
      </p:sp>
      <p:sp>
        <p:nvSpPr>
          <p:cNvPr id="4" name="Slide Number Placeholder 3"/>
          <p:cNvSpPr>
            <a:spLocks noGrp="1"/>
          </p:cNvSpPr>
          <p:nvPr>
            <p:ph type="sldNum" sz="quarter" idx="5"/>
          </p:nvPr>
        </p:nvSpPr>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se coordina antes de una prueba? | Autorización, notificaciones, alcance, salidas asociadas, responsables y medidas compensatorias.</a:t>
            </a:r>
          </a:p>
          <a:p>
            <a:r>
              <a:t>¿Cómo se prueba un detector de humo? | Con aerosol de prueba aprobado y herramienta compatible, según el fabricante.</a:t>
            </a:r>
          </a:p>
          <a:p>
            <a:r>
              <a:t>¿Qué verifica una prueba de baterías? | Condición, conexión, carga y respuesta de respaldo conforme al procedimiento del fabricante.</a:t>
            </a:r>
          </a:p>
          <a:p>
            <a:r>
              <a:t>¿Qué debe contener el informe? | Identificación, fecha, puntos, método, resultados, fallas, acciones y restitución.</a:t>
            </a:r>
          </a:p>
          <a:p>
            <a:r>
              <a:t>¿Qué se hace al terminar? | Rehabilitar puntos, restablecer salidas, confirmar normalidad y notificar el cierre.</a:t>
            </a:r>
          </a:p>
        </p:txBody>
      </p:sp>
      <p:sp>
        <p:nvSpPr>
          <p:cNvPr id="4" name="Slide Number Placeholder 3"/>
          <p:cNvSpPr>
            <a:spLocks noGrp="1"/>
          </p:cNvSpPr>
          <p:nvPr>
            <p:ph type="sldNum" sz="quarter" idx="5"/>
          </p:nvPr>
        </p:nvSpPr>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se coordina antes de una prueba? | Autorización, notificaciones, alcance, salidas asociadas, responsables y medidas compensatorias.</a:t>
            </a:r>
          </a:p>
          <a:p>
            <a:r>
              <a:t>¿Cómo se prueba un detector de humo? | Con aerosol de prueba aprobado y herramienta compatible, según el fabricante.</a:t>
            </a:r>
          </a:p>
          <a:p>
            <a:r>
              <a:t>¿Qué verifica una prueba de baterías? | Condición, conexión, carga y respuesta de respaldo conforme al procedimiento del fabricante.</a:t>
            </a:r>
          </a:p>
          <a:p>
            <a:r>
              <a:t>¿Qué debe contener el informe? | Identificación, fecha, puntos, método, resultados, fallas, acciones y restitución.</a:t>
            </a:r>
          </a:p>
          <a:p>
            <a:r>
              <a:t>¿Qué se hace al terminar? | Rehabilitar puntos, restablecer salidas, confirmar normalidad y notificar el cierre.</a:t>
            </a:r>
          </a:p>
        </p:txBody>
      </p:sp>
      <p:sp>
        <p:nvSpPr>
          <p:cNvPr id="4" name="Slide Number Placeholder 3"/>
          <p:cNvSpPr>
            <a:spLocks noGrp="1"/>
          </p:cNvSpPr>
          <p:nvPr>
            <p:ph type="sldNum" sz="quarter" idx="5"/>
          </p:nvPr>
        </p:nvSpPr>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El módulo introduce la arquitectura de la familia MXL, sus elementos principales, dispositivos direccionables y comunicación entre paneles. Debido a la antigüedad de esta plataforma, se presta especial atención a la identificación de números de parte, disponibilidad de repuestos y planificación de continuidad operativa.</a:t>
            </a:r>
          </a:p>
        </p:txBody>
      </p:sp>
      <p:sp>
        <p:nvSpPr>
          <p:cNvPr id="4" name="Slide Number Placeholder 3"/>
          <p:cNvSpPr>
            <a:spLocks noGrp="1"/>
          </p:cNvSpPr>
          <p:nvPr>
            <p:ph type="sldNum" sz="quarter" idx="5"/>
          </p:nvPr>
        </p:nvSpPr>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si el equipo corresponde a MXL, MXLV o MXL-IQ.</a:t>
            </a:r>
          </a:p>
          <a:p>
            <a:endParaRPr/>
          </a:p>
          <a:p>
            <a:r>
              <a:t>Reconocer la unidad de control, tarjetas, fuente y baterías.</a:t>
            </a:r>
          </a:p>
          <a:p>
            <a:endParaRPr/>
          </a:p>
          <a:p>
            <a:r>
              <a:t>Explicar la función general de los módulos NET-7 y NET-4 citados.</a:t>
            </a:r>
          </a:p>
          <a:p>
            <a:endParaRPr/>
          </a:p>
          <a:p>
            <a:r>
              <a:t>Reconocer dispositivos compatibles mencionados en el temario.</a:t>
            </a:r>
          </a:p>
          <a:p>
            <a:endParaRPr/>
          </a:p>
          <a:p>
            <a:r>
              <a:t>Describir los riesgos de obsolescencia y la necesidad de planificar repuestos o migración.</a:t>
            </a:r>
          </a:p>
        </p:txBody>
      </p:sp>
      <p:sp>
        <p:nvSpPr>
          <p:cNvPr id="4" name="Slide Number Placeholder 3"/>
          <p:cNvSpPr>
            <a:spLocks noGrp="1"/>
          </p:cNvSpPr>
          <p:nvPr>
            <p:ph type="sldNum" sz="quarter" idx="5"/>
          </p:nvPr>
        </p:nvSpPr>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si el equipo corresponde a MXL, MXLV o MXL-IQ.</a:t>
            </a:r>
          </a:p>
          <a:p>
            <a:endParaRPr/>
          </a:p>
          <a:p>
            <a:r>
              <a:t>Reconocer la unidad de control, tarjetas, fuente y baterías.</a:t>
            </a:r>
          </a:p>
          <a:p>
            <a:endParaRPr/>
          </a:p>
          <a:p>
            <a:r>
              <a:t>Explicar la función general de los módulos NET-7 y NET-4 citados.</a:t>
            </a:r>
          </a:p>
          <a:p>
            <a:endParaRPr/>
          </a:p>
          <a:p>
            <a:r>
              <a:t>Reconocer dispositivos compatibles mencionados en el temario.</a:t>
            </a:r>
          </a:p>
          <a:p>
            <a:endParaRPr/>
          </a:p>
          <a:p>
            <a:r>
              <a:t>Describir los riesgos de obsolescencia y la necesidad de planificar repuestos o migración.</a:t>
            </a:r>
          </a:p>
        </p:txBody>
      </p:sp>
      <p:sp>
        <p:nvSpPr>
          <p:cNvPr id="4" name="Slide Number Placeholder 3"/>
          <p:cNvSpPr>
            <a:spLocks noGrp="1"/>
          </p:cNvSpPr>
          <p:nvPr>
            <p:ph type="sldNum" sz="quarter" idx="5"/>
          </p:nvPr>
        </p:nvSpPr>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MXL es una plataforma direccionable asociada originalmente a Cerberus Pyrotronics y posteriormente a Siemens. El sistema utiliza microprocesadores y permite que los paneles conectados en red mantengan funciones locales de seguridad de manera independiente, de acuerdo con la arquitectura instalada.</a:t>
            </a:r>
          </a:p>
          <a:p>
            <a:endParaRPr/>
          </a:p>
          <a:p>
            <a:r>
              <a:t>El documento base indica que Siemens anunció el fin de producción del MXL en enero de 2013 y que dejó de fabricar repuestos desde octubre de 2018. Estos datos deben corroborarse con la comunicación oficial aplicable al país, al número de parte y al canal de soporte antes de utilizarlos como compromiso comercial o contractual.</a:t>
            </a:r>
          </a:p>
        </p:txBody>
      </p:sp>
      <p:sp>
        <p:nvSpPr>
          <p:cNvPr id="4" name="Slide Number Placeholder 3"/>
          <p:cNvSpPr>
            <a:spLocks noGrp="1"/>
          </p:cNvSpPr>
          <p:nvPr>
            <p:ph type="sldNum" sz="quarter" idx="5"/>
          </p:nvPr>
        </p:nvSpPr>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Los nombres MXL, MXLV y MXL-IQ corresponden a variantes de una misma familia tecnológica, pero no deben considerarse idénticas. La identificación debe realizarse mediante la placa del gabinete, las tarjetas instaladas, la pantalla, los números de parte y el manual aplicable. No se deben intercambiar tarjetas o dispositivos basándose únicamente en la similitud del nombre.</a:t>
            </a:r>
          </a:p>
        </p:txBody>
      </p:sp>
      <p:sp>
        <p:nvSpPr>
          <p:cNvPr id="4" name="Slide Number Placeholder 3"/>
          <p:cNvSpPr>
            <a:spLocks noGrp="1"/>
          </p:cNvSpPr>
          <p:nvPr>
            <p:ph type="sldNum" sz="quarter" idx="5"/>
          </p:nvPr>
        </p:nvSpPr>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Componente | Función general | Información a registrar</a:t>
            </a:r>
          </a:p>
          <a:p>
            <a:r>
              <a:t>Unidad de control | Procesa eventos y gestiona la operación del panel. | Modelo, revisión y número de parte.</a:t>
            </a:r>
          </a:p>
          <a:p>
            <a:r>
              <a:t>Tarjetas de línea/lazo | Gestionan la conexión con dispositivos direccionables. | Identificación de tarjeta, número de parte y estado.</a:t>
            </a:r>
          </a:p>
          <a:p>
            <a:r>
              <a:t>Fuente de poder | Alimenta el panel y carga el sistema de baterías. | Modelo, tensiones indicadas y condiciones visibles.</a:t>
            </a:r>
          </a:p>
          <a:p>
            <a:r>
              <a:t>Baterías | Proporcionan respaldo de energía. | Tipo, capacidad, fecha y estado físico.</a:t>
            </a:r>
          </a:p>
          <a:p>
            <a:r>
              <a:t>Módulos de red NET | Permiten comunicación entre paneles según la arquitectura. | Tipo NET, número de parte, cableado y topología.</a:t>
            </a:r>
          </a:p>
          <a:p>
            <a:r>
              <a:t>MKB-6 | Pantalla multilínea citada para MXL-IQ. | Confirmar presencia y versión instalada.</a:t>
            </a:r>
          </a:p>
          <a:p>
            <a:r>
              <a:t>Anunciadores remotos | Presentan eventos en ubicaciones separadas. | Ubicación, comunicación y alcance de indicaciones.</a:t>
            </a:r>
          </a:p>
        </p:txBody>
      </p:sp>
      <p:sp>
        <p:nvSpPr>
          <p:cNvPr id="4" name="Slide Number Placeholder 3"/>
          <p:cNvSpPr>
            <a:spLocks noGrp="1"/>
          </p:cNvSpPr>
          <p:nvPr>
            <p:ph type="sldNum" sz="quarter" idx="5"/>
          </p:nvPr>
        </p:nvSpPr>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Componente | Función general | Información a registrar</a:t>
            </a:r>
          </a:p>
          <a:p>
            <a:r>
              <a:t>Unidad de control | Procesa eventos y gestiona la operación del panel. | Modelo, revisión y número de parte.</a:t>
            </a:r>
          </a:p>
          <a:p>
            <a:r>
              <a:t>Tarjetas de línea/lazo | Gestionan la conexión con dispositivos direccionables. | Identificación de tarjeta, número de parte y estado.</a:t>
            </a:r>
          </a:p>
          <a:p>
            <a:r>
              <a:t>Fuente de poder | Alimenta el panel y carga el sistema de baterías. | Modelo, tensiones indicadas y condiciones visibles.</a:t>
            </a:r>
          </a:p>
          <a:p>
            <a:r>
              <a:t>Baterías | Proporcionan respaldo de energía. | Tipo, capacidad, fecha y estado físico.</a:t>
            </a:r>
          </a:p>
          <a:p>
            <a:r>
              <a:t>Módulos de red NET | Permiten comunicación entre paneles según la arquitectura. | Tipo NET, número de parte, cableado y topología.</a:t>
            </a:r>
          </a:p>
          <a:p>
            <a:r>
              <a:t>MKB-6 | Pantalla multilínea citada para MXL-IQ. | Confirmar presencia y versión instalada.</a:t>
            </a:r>
          </a:p>
          <a:p>
            <a:r>
              <a:t>Anunciadores remotos | Presentan eventos en ubicaciones separadas. | Ubicación, comunicación y alcance de indicaciones.</a:t>
            </a:r>
          </a:p>
        </p:txBody>
      </p:sp>
      <p:sp>
        <p:nvSpPr>
          <p:cNvPr id="4" name="Slide Number Placeholder 3"/>
          <p:cNvSpPr>
            <a:spLocks noGrp="1"/>
          </p:cNvSpPr>
          <p:nvPr>
            <p:ph type="sldNum" sz="quarter" idx="5"/>
          </p:nvPr>
        </p:nvSpPr>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Familia / modelo | Descripción del temario | Precaución</a:t>
            </a:r>
          </a:p>
          <a:p>
            <a:r>
              <a:t>Series I, ID e IL | Detectores inteligentes compatibles con la familia MXL, según versión. | Verificar compatibilidad exacta por panel, tarjeta y firmware.</a:t>
            </a:r>
          </a:p>
          <a:p>
            <a:r>
              <a:t>FP-11 FirePrint | Detector multicriterio citado para MXL, MXL-IQ y MXLV. | Confirmar configuración, base y ficha del modelo.</a:t>
            </a:r>
          </a:p>
          <a:p>
            <a:r>
              <a:t>MSI-10B / MSI-20B | Estaciones manuales direccionables. | Confirmar versión y compatibilidad del circuito.</a:t>
            </a:r>
          </a:p>
          <a:p>
            <a:r>
              <a:t>TRI-D | Módulo de interfaz citado. | Consultar manual y número de parte exactos.</a:t>
            </a:r>
          </a:p>
        </p:txBody>
      </p:sp>
      <p:sp>
        <p:nvSpPr>
          <p:cNvPr id="4" name="Slide Number Placeholder 3"/>
          <p:cNvSpPr>
            <a:spLocks noGrp="1"/>
          </p:cNvSpPr>
          <p:nvPr>
            <p:ph type="sldNum" sz="quarter" idx="5"/>
          </p:nvPr>
        </p:nvSpPr>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temario describe el módulo NET-7 como una interfaz de red para conectar un panel principal con paneles remotos mediante dos pares RS-485 supervisados, con configuraciones citadas como estilo 7 o estilo 4 con puente. También indica que NET-7 y NET-4 no pueden coexistir en un mismo sistema. Debido a que esta es una característica específica de arquitectura, debe verificarse en el manual de red y en los planos del sistema instalado antes de intervenir.</a:t>
            </a:r>
          </a:p>
          <a:p>
            <a:endParaRPr/>
          </a:p>
          <a:p>
            <a:r>
              <a:t>Una falla de comunicación puede originarse en el módulo, el cableado, las conexiones, la configuración o un equipo intermedio. El operador debe registrar el evento y escalarlo; no debe cambiar la topología ni sustituir módulos sin un plan aprobado.</a:t>
            </a:r>
          </a:p>
        </p:txBody>
      </p:sp>
      <p:sp>
        <p:nvSpPr>
          <p:cNvPr id="4" name="Slide Number Placeholder 3"/>
          <p:cNvSpPr>
            <a:spLocks noGrp="1"/>
          </p:cNvSpPr>
          <p:nvPr>
            <p:ph type="sldNum" sz="quarter" idx="5"/>
          </p:nvPr>
        </p:nvSpPr>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ATENCIÓN  El documento base indica una secuencia de desconexión de batería y red AC para trabajar sobre el MXL y una secuencia inversa para energizar. Por tratarse de una maniobra eléctrica específica del equipo, debe ejecutarse únicamente conforme al manual exacto, por personal autorizado y con las medidas de seguridad eléctrica aplicables.</a:t>
            </a:r>
          </a:p>
          <a:p>
            <a:endParaRPr/>
          </a:p>
          <a:p>
            <a:r>
              <a:t>Antes de intervenir se debe evaluar el riesgo eléctrico, identificar la alimentación, aplicar bloqueo/etiquetado cuando corresponda y verificar ausencia de tensión con un instrumento adecuado. No trabajar sobre tarjetas energizadas ni manipular conexiones internas sin autorización.</a:t>
            </a:r>
          </a:p>
        </p:txBody>
      </p:sp>
      <p:sp>
        <p:nvSpPr>
          <p:cNvPr id="4" name="Slide Number Placeholder 3"/>
          <p:cNvSpPr>
            <a:spLocks noGrp="1"/>
          </p:cNvSpPr>
          <p:nvPr>
            <p:ph type="sldNum" sz="quarter" idx="5"/>
          </p:nvPr>
        </p:nvSpPr>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En equipos descontinuados, el tiempo de reparación puede aumentar por la disponibilidad limitada de repuestos nuevos. Los componentes reacondicionados pueden tener condiciones, garantías y vida útil diferentes. Por ello, la organización debe mantener un inventario de repuestos críticos y una estrategia de continuidad.</a:t>
            </a:r>
          </a:p>
          <a:p>
            <a:endParaRPr/>
          </a:p>
          <a:p>
            <a:r>
              <a:t>Inventariar cada tarjeta, módulo, fuente, pantalla y dispositivo relevante.</a:t>
            </a:r>
          </a:p>
          <a:p>
            <a:endParaRPr/>
          </a:p>
          <a:p>
            <a:r>
              <a:t>Registrar número de parte, revisión, cantidad instalada y criticidad.</a:t>
            </a:r>
          </a:p>
          <a:p>
            <a:endParaRPr/>
          </a:p>
          <a:p>
            <a:r>
              <a:t>Identificar si existen repuestos disponibles, reacondicionados o alternativos aprobados.</a:t>
            </a:r>
          </a:p>
          <a:p>
            <a:endParaRPr/>
          </a:p>
          <a:p>
            <a:r>
              <a:t>Evitar almacenar componentes sin verificar su procedencia, compatibilidad y condición.</a:t>
            </a:r>
          </a:p>
          <a:p>
            <a:endParaRPr/>
          </a:p>
          <a:p>
            <a:r>
              <a:t>Definir criterios de escalamiento y evaluar una migración antes de que una falla crítica deje el sistema sin capacidad de reparación.</a:t>
            </a:r>
          </a:p>
        </p:txBody>
      </p:sp>
      <p:sp>
        <p:nvSpPr>
          <p:cNvPr id="4" name="Slide Number Placeholder 3"/>
          <p:cNvSpPr>
            <a:spLocks noGrp="1"/>
          </p:cNvSpPr>
          <p:nvPr>
            <p:ph type="sldNum" sz="quarter" idx="5"/>
          </p:nvPr>
        </p:nvSpPr>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En equipos descontinuados, el tiempo de reparación puede aumentar por la disponibilidad limitada de repuestos nuevos. Los componentes reacondicionados pueden tener condiciones, garantías y vida útil diferentes. Por ello, la organización debe mantener un inventario de repuestos críticos y una estrategia de continuidad.</a:t>
            </a:r>
          </a:p>
          <a:p>
            <a:endParaRPr/>
          </a:p>
          <a:p>
            <a:r>
              <a:t>Inventariar cada tarjeta, módulo, fuente, pantalla y dispositivo relevante.</a:t>
            </a:r>
          </a:p>
          <a:p>
            <a:endParaRPr/>
          </a:p>
          <a:p>
            <a:r>
              <a:t>Registrar número de parte, revisión, cantidad instalada y criticidad.</a:t>
            </a:r>
          </a:p>
          <a:p>
            <a:endParaRPr/>
          </a:p>
          <a:p>
            <a:r>
              <a:t>Identificar si existen repuestos disponibles, reacondicionados o alternativos aprobados.</a:t>
            </a:r>
          </a:p>
          <a:p>
            <a:endParaRPr/>
          </a:p>
          <a:p>
            <a:r>
              <a:t>Evitar almacenar componentes sin verificar su procedencia, compatibilidad y condición.</a:t>
            </a:r>
          </a:p>
          <a:p>
            <a:endParaRPr/>
          </a:p>
          <a:p>
            <a:r>
              <a:t>Definir criterios de escalamiento y evaluar una migración antes de que una falla crítica deje el sistema sin capacidad de reparación.</a:t>
            </a:r>
          </a:p>
        </p:txBody>
      </p:sp>
      <p:sp>
        <p:nvSpPr>
          <p:cNvPr id="4" name="Slide Number Placeholder 3"/>
          <p:cNvSpPr>
            <a:spLocks noGrp="1"/>
          </p:cNvSpPr>
          <p:nvPr>
            <p:ph type="sldNum" sz="quarter" idx="5"/>
          </p:nvPr>
        </p:nvSpPr>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el modelo exacto del panel mediante placa y pantalla.</a:t>
            </a:r>
          </a:p>
          <a:p>
            <a:endParaRPr/>
          </a:p>
          <a:p>
            <a:r>
              <a:t>Inventariar las tarjetas, módulos NET, fuente y baterías sin desconectar componentes.</a:t>
            </a:r>
          </a:p>
          <a:p>
            <a:endParaRPr/>
          </a:p>
          <a:p>
            <a:r>
              <a:t>Registrar números de parte y estado físico.</a:t>
            </a:r>
          </a:p>
          <a:p>
            <a:endParaRPr/>
          </a:p>
          <a:p>
            <a:r>
              <a:t>Revisar el plano de red y ubicar panel principal, paneles remotos y medios de comunicación.</a:t>
            </a:r>
          </a:p>
          <a:p>
            <a:endParaRPr/>
          </a:p>
          <a:p>
            <a:r>
              <a:t>Preparar una lista de repuestos críticos y riesgos de obsolescencia.</a:t>
            </a:r>
          </a:p>
        </p:txBody>
      </p:sp>
      <p:sp>
        <p:nvSpPr>
          <p:cNvPr id="4" name="Slide Number Placeholder 3"/>
          <p:cNvSpPr>
            <a:spLocks noGrp="1"/>
          </p:cNvSpPr>
          <p:nvPr>
            <p:ph type="sldNum" sz="quarter" idx="5"/>
          </p:nvPr>
        </p:nvSpPr>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el modelo exacto del panel mediante placa y pantalla.</a:t>
            </a:r>
          </a:p>
          <a:p>
            <a:endParaRPr/>
          </a:p>
          <a:p>
            <a:r>
              <a:t>Inventariar las tarjetas, módulos NET, fuente y baterías sin desconectar componentes.</a:t>
            </a:r>
          </a:p>
          <a:p>
            <a:endParaRPr/>
          </a:p>
          <a:p>
            <a:r>
              <a:t>Registrar números de parte y estado físico.</a:t>
            </a:r>
          </a:p>
          <a:p>
            <a:endParaRPr/>
          </a:p>
          <a:p>
            <a:r>
              <a:t>Revisar el plano de red y ubicar panel principal, paneles remotos y medios de comunicación.</a:t>
            </a:r>
          </a:p>
          <a:p>
            <a:endParaRPr/>
          </a:p>
          <a:p>
            <a:r>
              <a:t>Preparar una lista de repuestos críticos y riesgos de obsolescencia.</a:t>
            </a:r>
          </a:p>
        </p:txBody>
      </p:sp>
      <p:sp>
        <p:nvSpPr>
          <p:cNvPr id="4" name="Slide Number Placeholder 3"/>
          <p:cNvSpPr>
            <a:spLocks noGrp="1"/>
          </p:cNvSpPr>
          <p:nvPr>
            <p:ph type="sldNum" sz="quarter" idx="5"/>
          </p:nvPr>
        </p:nvSpPr>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dato permite identificar con seguridad el modelo? | La placa, números de parte, revisión y documentación del equipo.</a:t>
            </a:r>
          </a:p>
          <a:p>
            <a:r>
              <a:t>¿Para qué sirve un módulo NET-7? | Para comunicar paneles de la red MXL mediante la arquitectura indicada por el fabricante.</a:t>
            </a:r>
          </a:p>
          <a:p>
            <a:r>
              <a:t>¿Qué dispositivos se citan como compatibles? | Series I, ID, IL, FP-11, MSI-10B/MSI-20B y módulos de interfaz como TRI-D, sujetos a verificación.</a:t>
            </a:r>
          </a:p>
          <a:p>
            <a:r>
              <a:t>¿Por qué se necesita un inventario de repuestos? | Por la obsolescencia y disponibilidad limitada de repuestos nuevos.</a:t>
            </a:r>
          </a:p>
          <a:p>
            <a:r>
              <a:t>¿Qué debe hacerse antes de desconectar alimentación? | Seguir el manual exacto y el procedimiento de seguridad eléctrica autorizado.</a:t>
            </a:r>
          </a:p>
        </p:txBody>
      </p:sp>
      <p:sp>
        <p:nvSpPr>
          <p:cNvPr id="4" name="Slide Number Placeholder 3"/>
          <p:cNvSpPr>
            <a:spLocks noGrp="1"/>
          </p:cNvSpPr>
          <p:nvPr>
            <p:ph type="sldNum" sz="quarter" idx="5"/>
          </p:nvPr>
        </p:nvSpPr>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dato permite identificar con seguridad el modelo? | La placa, números de parte, revisión y documentación del equipo.</a:t>
            </a:r>
          </a:p>
          <a:p>
            <a:r>
              <a:t>¿Para qué sirve un módulo NET-7? | Para comunicar paneles de la red MXL mediante la arquitectura indicada por el fabricante.</a:t>
            </a:r>
          </a:p>
          <a:p>
            <a:r>
              <a:t>¿Qué dispositivos se citan como compatibles? | Series I, ID, IL, FP-11, MSI-10B/MSI-20B y módulos de interfaz como TRI-D, sujetos a verificación.</a:t>
            </a:r>
          </a:p>
          <a:p>
            <a:r>
              <a:t>¿Por qué se necesita un inventario de repuestos? | Por la obsolescencia y disponibilidad limitada de repuestos nuevos.</a:t>
            </a:r>
          </a:p>
          <a:p>
            <a:r>
              <a:t>¿Qué debe hacerse antes de desconectar alimentación? | Seguir el manual exacto y el procedimiento de seguridad eléctrica autorizado.</a:t>
            </a:r>
          </a:p>
        </p:txBody>
      </p:sp>
      <p:sp>
        <p:nvSpPr>
          <p:cNvPr id="4" name="Slide Number Placeholder 3"/>
          <p:cNvSpPr>
            <a:spLocks noGrp="1"/>
          </p:cNvSpPr>
          <p:nvPr>
            <p:ph type="sldNum" sz="quarter" idx="5"/>
          </p:nvPr>
        </p:nvSpPr>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Este módulo desarrolla la operación cotidiana del MXL/MXL-IQ, teniendo en cuenta que la interfaz puede diferir de la de Cerberus PRO. Se estudian las teclas de acción autoguiadas, los anunciadores y la atención segura de eventos.</a:t>
            </a:r>
          </a:p>
        </p:txBody>
      </p:sp>
      <p:sp>
        <p:nvSpPr>
          <p:cNvPr id="4" name="Slide Number Placeholder 3"/>
          <p:cNvSpPr>
            <a:spLocks noGrp="1"/>
          </p:cNvSpPr>
          <p:nvPr>
            <p:ph type="sldNum" sz="quarter" idx="5"/>
          </p:nvPr>
        </p:nvSpPr>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Reconocer los elementos de operación y sus indicaciones.</a:t>
            </a:r>
          </a:p>
          <a:p>
            <a:endParaRPr/>
          </a:p>
          <a:p>
            <a:r>
              <a:t>Interpretar eventos en pantalla y anunciadores.</a:t>
            </a:r>
          </a:p>
          <a:p>
            <a:endParaRPr/>
          </a:p>
          <a:p>
            <a:r>
              <a:t>Aplicar la secuencia segura de atención de alarmas, problemas y supervisiones.</a:t>
            </a:r>
          </a:p>
          <a:p>
            <a:endParaRPr/>
          </a:p>
          <a:p>
            <a:r>
              <a:t>Controlar la deshabilitación y rehabilitación de puntos.</a:t>
            </a:r>
          </a:p>
          <a:p>
            <a:endParaRPr/>
          </a:p>
          <a:p>
            <a:r>
              <a:t>Consultar y conservar el historial de eventos.</a:t>
            </a:r>
          </a:p>
        </p:txBody>
      </p:sp>
      <p:sp>
        <p:nvSpPr>
          <p:cNvPr id="4" name="Slide Number Placeholder 3"/>
          <p:cNvSpPr>
            <a:spLocks noGrp="1"/>
          </p:cNvSpPr>
          <p:nvPr>
            <p:ph type="sldNum" sz="quarter" idx="5"/>
          </p:nvPr>
        </p:nvSpPr>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Reconocer los elementos de operación y sus indicaciones.</a:t>
            </a:r>
          </a:p>
          <a:p>
            <a:endParaRPr/>
          </a:p>
          <a:p>
            <a:r>
              <a:t>Interpretar eventos en pantalla y anunciadores.</a:t>
            </a:r>
          </a:p>
          <a:p>
            <a:endParaRPr/>
          </a:p>
          <a:p>
            <a:r>
              <a:t>Aplicar la secuencia segura de atención de alarmas, problemas y supervisiones.</a:t>
            </a:r>
          </a:p>
          <a:p>
            <a:endParaRPr/>
          </a:p>
          <a:p>
            <a:r>
              <a:t>Controlar la deshabilitación y rehabilitación de puntos.</a:t>
            </a:r>
          </a:p>
          <a:p>
            <a:endParaRPr/>
          </a:p>
          <a:p>
            <a:r>
              <a:t>Consultar y conservar el historial de eventos.</a:t>
            </a:r>
          </a:p>
        </p:txBody>
      </p:sp>
      <p:sp>
        <p:nvSpPr>
          <p:cNvPr id="4" name="Slide Number Placeholder 3"/>
          <p:cNvSpPr>
            <a:spLocks noGrp="1"/>
          </p:cNvSpPr>
          <p:nvPr>
            <p:ph type="sldNum" sz="quarter" idx="5"/>
          </p:nvPr>
        </p:nvSpPr>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temario señala que el MXL dispone de teclas de acción autoguiadas: el panel presenta indicaciones que orientan al operador sobre la acción disponible. La función y el nombre de cada tecla dependen de la versión y del idioma. El operador debe conocer la guía del equipo y no trasladar automáticamente la secuencia de teclas de otro panel.</a:t>
            </a:r>
          </a:p>
          <a:p>
            <a:endParaRPr/>
          </a:p>
          <a:p>
            <a:r>
              <a:t>La interfaz puede incluir teclas de reconocimiento, silencio de señales y reposición, además de macros para funciones repetitivas. Una macro ejecuta una función preconfigurada; su presencia no significa que el operador pueda modificarla.</a:t>
            </a:r>
          </a:p>
        </p:txBody>
      </p:sp>
      <p:sp>
        <p:nvSpPr>
          <p:cNvPr id="4" name="Slide Number Placeholder 3"/>
          <p:cNvSpPr>
            <a:spLocks noGrp="1"/>
          </p:cNvSpPr>
          <p:nvPr>
            <p:ph type="sldNum" sz="quarter" idx="5"/>
          </p:nvPr>
        </p:nvSpPr>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panel puede utilizar indicadores luminosos, señales acústicas, impresora, anunciadores remotos y, en determinadas versiones, una pantalla multilínea como la MKB-6 mencionada en el temario. El operador debe identificar qué dispositivo está mostrando el evento y si la información está completa.</a:t>
            </a:r>
          </a:p>
          <a:p>
            <a:endParaRPr/>
          </a:p>
          <a:p>
            <a:r>
              <a:t>Leer el texto de evento y la ubicación.</a:t>
            </a:r>
          </a:p>
          <a:p>
            <a:endParaRPr/>
          </a:p>
          <a:p>
            <a:r>
              <a:t>Identificar si el evento es alarma, supervisión o problema.</a:t>
            </a:r>
          </a:p>
          <a:p>
            <a:endParaRPr/>
          </a:p>
          <a:p>
            <a:r>
              <a:t>Observar si existen múltiples eventos y si hay indicaciones de punto deshabilitado.</a:t>
            </a:r>
          </a:p>
          <a:p>
            <a:endParaRPr/>
          </a:p>
          <a:p>
            <a:r>
              <a:t>Consultar el anunciador remoto o impresión cuando la operación del sitio lo requiera.</a:t>
            </a:r>
          </a:p>
          <a:p>
            <a:endParaRPr/>
          </a:p>
          <a:p>
            <a:r>
              <a:t>Registrar los datos antes de ejecutar acciones que puedan alterar la presentación.</a:t>
            </a:r>
          </a:p>
        </p:txBody>
      </p:sp>
      <p:sp>
        <p:nvSpPr>
          <p:cNvPr id="4" name="Slide Number Placeholder 3"/>
          <p:cNvSpPr>
            <a:spLocks noGrp="1"/>
          </p:cNvSpPr>
          <p:nvPr>
            <p:ph type="sldNum" sz="quarter" idx="5"/>
          </p:nvPr>
        </p:nvSpPr>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panel puede utilizar indicadores luminosos, señales acústicas, impresora, anunciadores remotos y, en determinadas versiones, una pantalla multilínea como la MKB-6 mencionada en el temario. El operador debe identificar qué dispositivo está mostrando el evento y si la información está completa.</a:t>
            </a:r>
          </a:p>
          <a:p>
            <a:endParaRPr/>
          </a:p>
          <a:p>
            <a:r>
              <a:t>Leer el texto de evento y la ubicación.</a:t>
            </a:r>
          </a:p>
          <a:p>
            <a:endParaRPr/>
          </a:p>
          <a:p>
            <a:r>
              <a:t>Identificar si el evento es alarma, supervisión o problema.</a:t>
            </a:r>
          </a:p>
          <a:p>
            <a:endParaRPr/>
          </a:p>
          <a:p>
            <a:r>
              <a:t>Observar si existen múltiples eventos y si hay indicaciones de punto deshabilitado.</a:t>
            </a:r>
          </a:p>
          <a:p>
            <a:endParaRPr/>
          </a:p>
          <a:p>
            <a:r>
              <a:t>Consultar el anunciador remoto o impresión cuando la operación del sitio lo requiera.</a:t>
            </a:r>
          </a:p>
          <a:p>
            <a:endParaRPr/>
          </a:p>
          <a:p>
            <a:r>
              <a:t>Registrar los datos antes de ejecutar acciones que puedan alterar la presentación.</a:t>
            </a:r>
          </a:p>
        </p:txBody>
      </p:sp>
      <p:sp>
        <p:nvSpPr>
          <p:cNvPr id="4" name="Slide Number Placeholder 3"/>
          <p:cNvSpPr>
            <a:spLocks noGrp="1"/>
          </p:cNvSpPr>
          <p:nvPr>
            <p:ph type="sldNum" sz="quarter" idx="5"/>
          </p:nvPr>
        </p:nvSpPr>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lógica de seguridad es la misma que en otros paneles: reconocer no es corregir, silenciar no es eliminar la causa y reponer solo es válido cuando la condición que originó el evento ha desaparecido. La diferencia está en la interfaz, las teclas y los menús.</a:t>
            </a:r>
          </a:p>
          <a:p>
            <a:endParaRPr/>
          </a:p>
          <a:p>
            <a:r>
              <a:t>Reconocer el evento utilizando la tecla o función indicada por el panel.</a:t>
            </a:r>
          </a:p>
          <a:p>
            <a:endParaRPr/>
          </a:p>
          <a:p>
            <a:r>
              <a:t>Leer el tipo de evento, ubicación y punto; registrar la hora.</a:t>
            </a:r>
          </a:p>
          <a:p>
            <a:endParaRPr/>
          </a:p>
          <a:p>
            <a:r>
              <a:t>Comunicar al responsable según el plan de emergencia.</a:t>
            </a:r>
          </a:p>
          <a:p>
            <a:endParaRPr/>
          </a:p>
          <a:p>
            <a:r>
              <a:t>Verificar la condición mediante el personal designado y de forma segura.</a:t>
            </a:r>
          </a:p>
          <a:p>
            <a:endParaRPr/>
          </a:p>
          <a:p>
            <a:r>
              <a:t>Silenciar solo cuando el procedimiento y el responsable lo autoricen.</a:t>
            </a:r>
          </a:p>
          <a:p>
            <a:endParaRPr/>
          </a:p>
          <a:p>
            <a:r>
              <a:t>Reponer únicamente cuando la condición haya sido corregida y se autorice.</a:t>
            </a:r>
          </a:p>
          <a:p>
            <a:endParaRPr/>
          </a:p>
          <a:p>
            <a:r>
              <a:t>Confirmar el estado del sistema y documentar cualquier evento persistente.</a:t>
            </a:r>
          </a:p>
        </p:txBody>
      </p:sp>
      <p:sp>
        <p:nvSpPr>
          <p:cNvPr id="4" name="Slide Number Placeholder 3"/>
          <p:cNvSpPr>
            <a:spLocks noGrp="1"/>
          </p:cNvSpPr>
          <p:nvPr>
            <p:ph type="sldNum" sz="quarter" idx="5"/>
          </p:nvPr>
        </p:nvSpPr>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lógica de seguridad es la misma que en otros paneles: reconocer no es corregir, silenciar no es eliminar la causa y reponer solo es válido cuando la condición que originó el evento ha desaparecido. La diferencia está en la interfaz, las teclas y los menús.</a:t>
            </a:r>
          </a:p>
          <a:p>
            <a:endParaRPr/>
          </a:p>
          <a:p>
            <a:r>
              <a:t>Reconocer el evento utilizando la tecla o función indicada por el panel.</a:t>
            </a:r>
          </a:p>
          <a:p>
            <a:endParaRPr/>
          </a:p>
          <a:p>
            <a:r>
              <a:t>Leer el tipo de evento, ubicación y punto; registrar la hora.</a:t>
            </a:r>
          </a:p>
          <a:p>
            <a:endParaRPr/>
          </a:p>
          <a:p>
            <a:r>
              <a:t>Comunicar al responsable según el plan de emergencia.</a:t>
            </a:r>
          </a:p>
          <a:p>
            <a:endParaRPr/>
          </a:p>
          <a:p>
            <a:r>
              <a:t>Verificar la condición mediante el personal designado y de forma segura.</a:t>
            </a:r>
          </a:p>
          <a:p>
            <a:endParaRPr/>
          </a:p>
          <a:p>
            <a:r>
              <a:t>Silenciar solo cuando el procedimiento y el responsable lo autoricen.</a:t>
            </a:r>
          </a:p>
          <a:p>
            <a:endParaRPr/>
          </a:p>
          <a:p>
            <a:r>
              <a:t>Reponer únicamente cuando la condición haya sido corregida y se autorice.</a:t>
            </a:r>
          </a:p>
          <a:p>
            <a:endParaRPr/>
          </a:p>
          <a:p>
            <a:r>
              <a:t>Confirmar el estado del sistema y documentar cualquier evento persistente.</a:t>
            </a:r>
          </a:p>
        </p:txBody>
      </p:sp>
      <p:sp>
        <p:nvSpPr>
          <p:cNvPr id="4" name="Slide Number Placeholder 3"/>
          <p:cNvSpPr>
            <a:spLocks noGrp="1"/>
          </p:cNvSpPr>
          <p:nvPr>
            <p:ph type="sldNum" sz="quarter" idx="5"/>
          </p:nvPr>
        </p:nvSpPr>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documento base indica que el MXL puede presentar símbolos asociados a materiales peligrosos del área de alarma. Estos símbolos sirven como información de apoyo para la brigada y deben interpretarse conforme a la señalización, planos y base de datos del establecimiento. No reemplazan la hoja de datos de seguridad, la identificación física ni el procedimiento de respuesta a emergencias.</a:t>
            </a:r>
          </a:p>
        </p:txBody>
      </p:sp>
      <p:sp>
        <p:nvSpPr>
          <p:cNvPr id="4" name="Slide Number Placeholder 3"/>
          <p:cNvSpPr>
            <a:spLocks noGrp="1"/>
          </p:cNvSpPr>
          <p:nvPr>
            <p:ph type="sldNum" sz="quarter" idx="5"/>
          </p:nvPr>
        </p:nvSpPr>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deshabilitación de un punto reduce la protección y solo puede realizarse con autorización. Debe anotarse en la bitácora el punto, motivo, solicitante, autorizador, hora de inicio, medidas compensatorias y responsable de la rehabilitación.</a:t>
            </a:r>
          </a:p>
        </p:txBody>
      </p:sp>
      <p:sp>
        <p:nvSpPr>
          <p:cNvPr id="4" name="Slide Number Placeholder 3"/>
          <p:cNvSpPr>
            <a:spLocks noGrp="1"/>
          </p:cNvSpPr>
          <p:nvPr>
            <p:ph type="sldNum" sz="quarter" idx="5"/>
          </p:nvPr>
        </p:nvSpPr>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consulta del historial y los registros impresos permite reconstruir la secuencia de eventos. El operador debe preservar los reportes de acuerdo con el procedimiento documental, especialmente cuando una alarma o falla está asociada a una investigación, mantenimiento o incidente.</a:t>
            </a:r>
          </a:p>
        </p:txBody>
      </p:sp>
      <p:sp>
        <p:nvSpPr>
          <p:cNvPr id="4" name="Slide Number Placeholder 3"/>
          <p:cNvSpPr>
            <a:spLocks noGrp="1"/>
          </p:cNvSpPr>
          <p:nvPr>
            <p:ph type="sldNum" sz="quarter" idx="5"/>
          </p:nvPr>
        </p:nvSpPr>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las teclas y mensajes de ayuda disponibles en el panel de práctica.</a:t>
            </a:r>
          </a:p>
          <a:p>
            <a:endParaRPr/>
          </a:p>
          <a:p>
            <a:r>
              <a:t>Activar una estación manual direccionable y registrar el mensaje.</a:t>
            </a:r>
          </a:p>
          <a:p>
            <a:endParaRPr/>
          </a:p>
          <a:p>
            <a:r>
              <a:t>Atender una alarma simulada siguiendo el procedimiento.</a:t>
            </a:r>
          </a:p>
          <a:p>
            <a:endParaRPr/>
          </a:p>
          <a:p>
            <a:r>
              <a:t>Generar un problema controlado en un dispositivo de práctica y restaurarlo.</a:t>
            </a:r>
          </a:p>
          <a:p>
            <a:endParaRPr/>
          </a:p>
          <a:p>
            <a:r>
              <a:t>Deshabilitar y rehabilitar un punto con autorización del instructor.</a:t>
            </a:r>
          </a:p>
          <a:p>
            <a:endParaRPr/>
          </a:p>
          <a:p>
            <a:r>
              <a:t>Consultar o imprimir el historial de la sesión, si el equipo dispone de esa función.</a:t>
            </a:r>
          </a:p>
        </p:txBody>
      </p:sp>
      <p:sp>
        <p:nvSpPr>
          <p:cNvPr id="4" name="Slide Number Placeholder 3"/>
          <p:cNvSpPr>
            <a:spLocks noGrp="1"/>
          </p:cNvSpPr>
          <p:nvPr>
            <p:ph type="sldNum" sz="quarter" idx="5"/>
          </p:nvPr>
        </p:nvSpPr>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Identificar las teclas y mensajes de ayuda disponibles en el panel de práctica.</a:t>
            </a:r>
          </a:p>
          <a:p>
            <a:endParaRPr/>
          </a:p>
          <a:p>
            <a:r>
              <a:t>Activar una estación manual direccionable y registrar el mensaje.</a:t>
            </a:r>
          </a:p>
          <a:p>
            <a:endParaRPr/>
          </a:p>
          <a:p>
            <a:r>
              <a:t>Atender una alarma simulada siguiendo el procedimiento.</a:t>
            </a:r>
          </a:p>
          <a:p>
            <a:endParaRPr/>
          </a:p>
          <a:p>
            <a:r>
              <a:t>Generar un problema controlado en un dispositivo de práctica y restaurarlo.</a:t>
            </a:r>
          </a:p>
          <a:p>
            <a:endParaRPr/>
          </a:p>
          <a:p>
            <a:r>
              <a:t>Deshabilitar y rehabilitar un punto con autorización del instructor.</a:t>
            </a:r>
          </a:p>
          <a:p>
            <a:endParaRPr/>
          </a:p>
          <a:p>
            <a:r>
              <a:t>Consultar o imprimir el historial de la sesión, si el equipo dispone de esa función.</a:t>
            </a:r>
          </a:p>
        </p:txBody>
      </p:sp>
      <p:sp>
        <p:nvSpPr>
          <p:cNvPr id="4" name="Slide Number Placeholder 3"/>
          <p:cNvSpPr>
            <a:spLocks noGrp="1"/>
          </p:cNvSpPr>
          <p:nvPr>
            <p:ph type="sldNum" sz="quarter" idx="5"/>
          </p:nvPr>
        </p:nvSpPr>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es una tecla de acción autoguiada? | Una tecla cuya función disponible es indicada por el propio panel o su pantalla.</a:t>
            </a:r>
          </a:p>
          <a:p>
            <a:r>
              <a:t>¿Qué indican los íconos de materiales peligrosos? | Información de apoyo sobre riesgos asociados al área; debe contrastarse con la documentación del sitio.</a:t>
            </a:r>
          </a:p>
          <a:p>
            <a:r>
              <a:t>¿Cuándo se puede reponer el panel? | Cuando la causa haya desaparecido y el procedimiento lo autorice.</a:t>
            </a:r>
          </a:p>
          <a:p>
            <a:r>
              <a:t>¿Qué se registra al deshabilitar un punto? | Identificación, motivo, autorización, horario, medidas compensatorias y rehabilitación.</a:t>
            </a:r>
          </a:p>
          <a:p>
            <a:r>
              <a:t>¿Dónde se consultan los nombres exactos de las teclas? | En el manual del modelo y la guía del instalador correspondientes.</a:t>
            </a:r>
          </a:p>
        </p:txBody>
      </p:sp>
      <p:sp>
        <p:nvSpPr>
          <p:cNvPr id="4" name="Slide Number Placeholder 3"/>
          <p:cNvSpPr>
            <a:spLocks noGrp="1"/>
          </p:cNvSpPr>
          <p:nvPr>
            <p:ph type="sldNum" sz="quarter" idx="5"/>
          </p:nvPr>
        </p:nvSpPr>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es una tecla de acción autoguiada? | Una tecla cuya función disponible es indicada por el propio panel o su pantalla.</a:t>
            </a:r>
          </a:p>
          <a:p>
            <a:r>
              <a:t>¿Qué indican los íconos de materiales peligrosos? | Información de apoyo sobre riesgos asociados al área; debe contrastarse con la documentación del sitio.</a:t>
            </a:r>
          </a:p>
          <a:p>
            <a:r>
              <a:t>¿Cuándo se puede reponer el panel? | Cuando la causa haya desaparecido y el procedimiento lo autorice.</a:t>
            </a:r>
          </a:p>
          <a:p>
            <a:r>
              <a:t>¿Qué se registra al deshabilitar un punto? | Identificación, motivo, autorización, horario, medidas compensatorias y rehabilitación.</a:t>
            </a:r>
          </a:p>
          <a:p>
            <a:r>
              <a:t>¿Dónde se consultan los nombres exactos de las teclas? | En el manual del modelo y la guía del instalador correspondientes.</a:t>
            </a:r>
          </a:p>
        </p:txBody>
      </p:sp>
      <p:sp>
        <p:nvSpPr>
          <p:cNvPr id="4" name="Slide Number Placeholder 3"/>
          <p:cNvSpPr>
            <a:spLocks noGrp="1"/>
          </p:cNvSpPr>
          <p:nvPr>
            <p:ph type="sldNum" sz="quarter" idx="5"/>
          </p:nvPr>
        </p:nvSpPr>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El módulo aborda las actividades de inspección y prueba de un sistema MXL, la gestión de fallas y repuestos, y los pasos generales para evaluar una migración. Se enfatiza que la reutilización de dispositivos de campo no debe darse por garantizada: requiere un estudio de compatibilidad.</a:t>
            </a:r>
          </a:p>
        </p:txBody>
      </p:sp>
      <p:sp>
        <p:nvSpPr>
          <p:cNvPr id="4" name="Slide Number Placeholder 3"/>
          <p:cNvSpPr>
            <a:spLocks noGrp="1"/>
          </p:cNvSpPr>
          <p:nvPr>
            <p:ph type="sldNum" sz="quarter" idx="5"/>
          </p:nvPr>
        </p:nvSpPr>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Planificar pruebas funcionales del panel y sus dispositivos.</a:t>
            </a:r>
          </a:p>
          <a:p>
            <a:endParaRPr/>
          </a:p>
          <a:p>
            <a:r>
              <a:t>Revisar baterías, fuente, tarjetas y módulos de red.</a:t>
            </a:r>
          </a:p>
          <a:p>
            <a:endParaRPr/>
          </a:p>
          <a:p>
            <a:r>
              <a:t>Registrar fallas recurrentes y repuestos críticos.</a:t>
            </a:r>
          </a:p>
          <a:p>
            <a:endParaRPr/>
          </a:p>
          <a:p>
            <a:r>
              <a:t>Explicar las etapas de una migración tecnológica.</a:t>
            </a:r>
          </a:p>
          <a:p>
            <a:endParaRPr/>
          </a:p>
          <a:p>
            <a:r>
              <a:t>Identificar los aspectos que deben verificarse antes de reutilizar dispositivos o cableado.</a:t>
            </a:r>
          </a:p>
        </p:txBody>
      </p:sp>
      <p:sp>
        <p:nvSpPr>
          <p:cNvPr id="4" name="Slide Number Placeholder 3"/>
          <p:cNvSpPr>
            <a:spLocks noGrp="1"/>
          </p:cNvSpPr>
          <p:nvPr>
            <p:ph type="sldNum" sz="quarter" idx="5"/>
          </p:nvPr>
        </p:nvSpPr>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Planificar pruebas funcionales del panel y sus dispositivos.</a:t>
            </a:r>
          </a:p>
          <a:p>
            <a:endParaRPr/>
          </a:p>
          <a:p>
            <a:r>
              <a:t>Revisar baterías, fuente, tarjetas y módulos de red.</a:t>
            </a:r>
          </a:p>
          <a:p>
            <a:endParaRPr/>
          </a:p>
          <a:p>
            <a:r>
              <a:t>Registrar fallas recurrentes y repuestos críticos.</a:t>
            </a:r>
          </a:p>
          <a:p>
            <a:endParaRPr/>
          </a:p>
          <a:p>
            <a:r>
              <a:t>Explicar las etapas de una migración tecnológica.</a:t>
            </a:r>
          </a:p>
          <a:p>
            <a:endParaRPr/>
          </a:p>
          <a:p>
            <a:r>
              <a:t>Identificar los aspectos que deben verificarse antes de reutilizar dispositivos o cableado.</a:t>
            </a:r>
          </a:p>
        </p:txBody>
      </p:sp>
      <p:sp>
        <p:nvSpPr>
          <p:cNvPr id="4" name="Slide Number Placeholder 3"/>
          <p:cNvSpPr>
            <a:spLocks noGrp="1"/>
          </p:cNvSpPr>
          <p:nvPr>
            <p:ph type="sldNum" sz="quarter" idx="5"/>
          </p:nvPr>
        </p:nvSpPr>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planificación sigue los principios del módulo 4: autorización, aviso a monitoreo, identificación de salidas vinculadas, personal asignado, medidas compensatorias y cierre documentado. La diferencia es que el acceso a funciones de prueba puede realizarse mediante menús o teclas particulares del MXL.</a:t>
            </a:r>
          </a:p>
        </p:txBody>
      </p:sp>
      <p:sp>
        <p:nvSpPr>
          <p:cNvPr id="4" name="Slide Number Placeholder 3"/>
          <p:cNvSpPr>
            <a:spLocks noGrp="1"/>
          </p:cNvSpPr>
          <p:nvPr>
            <p:ph type="sldNum" sz="quarter" idx="5"/>
          </p:nvPr>
        </p:nvSpPr>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prueba debe demostrar que el dispositivo responde, que el panel recibe la señal y que la identificación es correcta. En el caso de un lazo, se debe verificar su estado y continuidad de acuerdo con el manual. No se deben realizar puentes, desconexiones o mediciones con tensión aplicada de forma improvisada.</a:t>
            </a:r>
          </a:p>
          <a:p>
            <a:endParaRPr/>
          </a:p>
          <a:p>
            <a:r>
              <a:t>Preparar listado de puntos y plano actualizado.</a:t>
            </a:r>
          </a:p>
          <a:p>
            <a:endParaRPr/>
          </a:p>
          <a:p>
            <a:r>
              <a:t>Confirmar el método de prueba aplicable a cada detector o estación manual.</a:t>
            </a:r>
          </a:p>
          <a:p>
            <a:endParaRPr/>
          </a:p>
          <a:p>
            <a:r>
              <a:t>Registrar el mensaje recibido por el panel y comparar dirección y ubicación.</a:t>
            </a:r>
          </a:p>
          <a:p>
            <a:endParaRPr/>
          </a:p>
          <a:p>
            <a:r>
              <a:t>Comprobar las salidas asociadas solo dentro del alcance autorizado.</a:t>
            </a:r>
          </a:p>
          <a:p>
            <a:endParaRPr/>
          </a:p>
          <a:p>
            <a:r>
              <a:t>Investigar las fallas de comunicación o puntos ausentes antes de cerrar el trabajo.</a:t>
            </a:r>
          </a:p>
        </p:txBody>
      </p:sp>
      <p:sp>
        <p:nvSpPr>
          <p:cNvPr id="4" name="Slide Number Placeholder 3"/>
          <p:cNvSpPr>
            <a:spLocks noGrp="1"/>
          </p:cNvSpPr>
          <p:nvPr>
            <p:ph type="sldNum" sz="quarter" idx="5"/>
          </p:nvPr>
        </p:nvSpPr>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prueba debe demostrar que el dispositivo responde, que el panel recibe la señal y que la identificación es correcta. En el caso de un lazo, se debe verificar su estado y continuidad de acuerdo con el manual. No se deben realizar puentes, desconexiones o mediciones con tensión aplicada de forma improvisada.</a:t>
            </a:r>
          </a:p>
          <a:p>
            <a:endParaRPr/>
          </a:p>
          <a:p>
            <a:r>
              <a:t>Preparar listado de puntos y plano actualizado.</a:t>
            </a:r>
          </a:p>
          <a:p>
            <a:endParaRPr/>
          </a:p>
          <a:p>
            <a:r>
              <a:t>Confirmar el método de prueba aplicable a cada detector o estación manual.</a:t>
            </a:r>
          </a:p>
          <a:p>
            <a:endParaRPr/>
          </a:p>
          <a:p>
            <a:r>
              <a:t>Registrar el mensaje recibido por el panel y comparar dirección y ubicación.</a:t>
            </a:r>
          </a:p>
          <a:p>
            <a:endParaRPr/>
          </a:p>
          <a:p>
            <a:r>
              <a:t>Comprobar las salidas asociadas solo dentro del alcance autorizado.</a:t>
            </a:r>
          </a:p>
          <a:p>
            <a:endParaRPr/>
          </a:p>
          <a:p>
            <a:r>
              <a:t>Investigar las fallas de comunicación o puntos ausentes antes de cerrar el trabajo.</a:t>
            </a:r>
          </a:p>
        </p:txBody>
      </p:sp>
      <p:sp>
        <p:nvSpPr>
          <p:cNvPr id="4" name="Slide Number Placeholder 3"/>
          <p:cNvSpPr>
            <a:spLocks noGrp="1"/>
          </p:cNvSpPr>
          <p:nvPr>
            <p:ph type="sldNum" sz="quarter" idx="5"/>
          </p:nvPr>
        </p:nvSpPr>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Por la edad de los equipos, las baterías, conexiones, tarjetas y módulos de comunicación requieren una atención documentada. La inspección visual no reemplaza una prueba funcional. El mantenimiento debe ser realizado por personal competente y respetar las recomendaciones del fabricante.</a:t>
            </a:r>
          </a:p>
          <a:p>
            <a:endParaRPr/>
          </a:p>
          <a:p>
            <a:r>
              <a:t>Elemento | Actividad de mantenimiento | Registro</a:t>
            </a:r>
          </a:p>
          <a:p>
            <a:r>
              <a:t>Baterías | Inspección física, revisión de terminales y pruebas indicadas por fabricante. | Tipo, capacidad, fecha, mediciones y resultado.</a:t>
            </a:r>
          </a:p>
          <a:p>
            <a:r>
              <a:t>Fuente | Revisar indicaciones, conexiones y condición física. | Estado, alarmas y mediciones permitidas.</a:t>
            </a:r>
          </a:p>
          <a:p>
            <a:r>
              <a:t>Tarjetas | Verificar fijación, identificación, suciedad y daños visibles. | Número de parte, revisión y observaciones.</a:t>
            </a:r>
          </a:p>
          <a:p>
            <a:r>
              <a:t>Módulos NET | Revisar estado de comunicación, conexiones y cableado. | Topología, paneles asociados y eventos.</a:t>
            </a:r>
          </a:p>
          <a:p>
            <a:r>
              <a:t>Detectores | Limpieza y prueba según modelo. | Dirección, método, resultado y reemplazos.</a:t>
            </a:r>
          </a:p>
          <a:p>
            <a:r>
              <a:t>Cableado | Inspección de canalizaciones, conexiones y daños. | Tramo, condición y acción correctiva.</a:t>
            </a:r>
          </a:p>
        </p:txBody>
      </p:sp>
      <p:sp>
        <p:nvSpPr>
          <p:cNvPr id="4" name="Slide Number Placeholder 3"/>
          <p:cNvSpPr>
            <a:spLocks noGrp="1"/>
          </p:cNvSpPr>
          <p:nvPr>
            <p:ph type="sldNum" sz="quarter" idx="5"/>
          </p:nvPr>
        </p:nvSpPr>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Por la edad de los equipos, las baterías, conexiones, tarjetas y módulos de comunicación requieren una atención documentada. La inspección visual no reemplaza una prueba funcional. El mantenimiento debe ser realizado por personal competente y respetar las recomendaciones del fabricante.</a:t>
            </a:r>
          </a:p>
          <a:p>
            <a:endParaRPr/>
          </a:p>
          <a:p>
            <a:r>
              <a:t>Elemento | Actividad de mantenimiento | Registro</a:t>
            </a:r>
          </a:p>
          <a:p>
            <a:r>
              <a:t>Baterías | Inspección física, revisión de terminales y pruebas indicadas por fabricante. | Tipo, capacidad, fecha, mediciones y resultado.</a:t>
            </a:r>
          </a:p>
          <a:p>
            <a:r>
              <a:t>Fuente | Revisar indicaciones, conexiones y condición física. | Estado, alarmas y mediciones permitidas.</a:t>
            </a:r>
          </a:p>
          <a:p>
            <a:r>
              <a:t>Tarjetas | Verificar fijación, identificación, suciedad y daños visibles. | Número de parte, revisión y observaciones.</a:t>
            </a:r>
          </a:p>
          <a:p>
            <a:r>
              <a:t>Módulos NET | Revisar estado de comunicación, conexiones y cableado. | Topología, paneles asociados y eventos.</a:t>
            </a:r>
          </a:p>
          <a:p>
            <a:r>
              <a:t>Detectores | Limpieza y prueba según modelo. | Dirección, método, resultado y reemplazos.</a:t>
            </a:r>
          </a:p>
          <a:p>
            <a:r>
              <a:t>Cableado | Inspección de canalizaciones, conexiones y daños. | Tramo, condición y acción correctiva.</a:t>
            </a:r>
          </a:p>
        </p:txBody>
      </p:sp>
      <p:sp>
        <p:nvSpPr>
          <p:cNvPr id="4" name="Slide Number Placeholder 3"/>
          <p:cNvSpPr>
            <a:spLocks noGrp="1"/>
          </p:cNvSpPr>
          <p:nvPr>
            <p:ph type="sldNum" sz="quarter" idx="5"/>
          </p:nvPr>
        </p:nvSpPr>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En plataformas sin repuestos nuevos de fábrica, el plan de mantenimiento debe incluir una matriz de criticidad. La organización debe conocer qué componente puede dejar fuera de servicio una función, cuánto tiempo puede tomar conseguirlo y qué alternativa ha sido técnicamente aprobada.</a:t>
            </a:r>
          </a:p>
          <a:p>
            <a:endParaRPr/>
          </a:p>
          <a:p>
            <a:r>
              <a:t>Clasificar componentes por criticidad y efecto de falla.</a:t>
            </a:r>
          </a:p>
          <a:p>
            <a:endParaRPr/>
          </a:p>
          <a:p>
            <a:r>
              <a:t>Registrar números de parte exactos y revisiones.</a:t>
            </a:r>
          </a:p>
          <a:p>
            <a:endParaRPr/>
          </a:p>
          <a:p>
            <a:r>
              <a:t>Documentar origen, condición, pruebas y garantía de repuestos reacondicionados.</a:t>
            </a:r>
          </a:p>
          <a:p>
            <a:endParaRPr/>
          </a:p>
          <a:p>
            <a:r>
              <a:t>No instalar sustitutos sin verificar compatibilidad y aprobación.</a:t>
            </a:r>
          </a:p>
          <a:p>
            <a:endParaRPr/>
          </a:p>
          <a:p>
            <a:r>
              <a:t>Definir stock mínimo o estrategia de adquisición según el riesgo.</a:t>
            </a:r>
          </a:p>
        </p:txBody>
      </p:sp>
      <p:sp>
        <p:nvSpPr>
          <p:cNvPr id="4" name="Slide Number Placeholder 3"/>
          <p:cNvSpPr>
            <a:spLocks noGrp="1"/>
          </p:cNvSpPr>
          <p:nvPr>
            <p:ph type="sldNum" sz="quarter" idx="5"/>
          </p:nvPr>
        </p:nvSpPr>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En plataformas sin repuestos nuevos de fábrica, el plan de mantenimiento debe incluir una matriz de criticidad. La organización debe conocer qué componente puede dejar fuera de servicio una función, cuánto tiempo puede tomar conseguirlo y qué alternativa ha sido técnicamente aprobada.</a:t>
            </a:r>
          </a:p>
          <a:p>
            <a:endParaRPr/>
          </a:p>
          <a:p>
            <a:r>
              <a:t>Clasificar componentes por criticidad y efecto de falla.</a:t>
            </a:r>
          </a:p>
          <a:p>
            <a:endParaRPr/>
          </a:p>
          <a:p>
            <a:r>
              <a:t>Registrar números de parte exactos y revisiones.</a:t>
            </a:r>
          </a:p>
          <a:p>
            <a:endParaRPr/>
          </a:p>
          <a:p>
            <a:r>
              <a:t>Documentar origen, condición, pruebas y garantía de repuestos reacondicionados.</a:t>
            </a:r>
          </a:p>
          <a:p>
            <a:endParaRPr/>
          </a:p>
          <a:p>
            <a:r>
              <a:t>No instalar sustitutos sin verificar compatibilidad y aprobación.</a:t>
            </a:r>
          </a:p>
          <a:p>
            <a:endParaRPr/>
          </a:p>
          <a:p>
            <a:r>
              <a:t>Definir stock mínimo o estrategia de adquisición según el riesgo.</a:t>
            </a:r>
          </a:p>
        </p:txBody>
      </p:sp>
      <p:sp>
        <p:nvSpPr>
          <p:cNvPr id="4" name="Slide Number Placeholder 3"/>
          <p:cNvSpPr>
            <a:spLocks noGrp="1"/>
          </p:cNvSpPr>
          <p:nvPr>
            <p:ph type="sldNum" sz="quarter" idx="5"/>
          </p:nvPr>
        </p:nvSpPr>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temario menciona como plataformas destino FireFinder XLS o Cerberus PRO Modular. La selección debe basarse en disponibilidad, normativa aplicable, compatibilidad, soporte, necesidades de integración y estrategia del propietario. No debe suponerse que todos los dispositivos MXL existentes pueden conectarse directamente al nuevo panel.</a:t>
            </a:r>
          </a:p>
        </p:txBody>
      </p:sp>
      <p:sp>
        <p:nvSpPr>
          <p:cNvPr id="4" name="Slide Number Placeholder 3"/>
          <p:cNvSpPr>
            <a:spLocks noGrp="1"/>
          </p:cNvSpPr>
          <p:nvPr>
            <p:ph type="sldNum" sz="quarter" idx="5"/>
          </p:nvPr>
        </p:nvSpPr>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Relevamiento: inventariar paneles, tarjetas, dispositivos, direcciones, cableado, interfaces y funciones.</a:t>
            </a:r>
          </a:p>
          <a:p>
            <a:endParaRPr/>
          </a:p>
          <a:p>
            <a:r>
              <a:t>Evaluación de compatibilidad: revisar cada dispositivo y módulo contra la documentación del sistema destino.</a:t>
            </a:r>
          </a:p>
          <a:p>
            <a:endParaRPr/>
          </a:p>
          <a:p>
            <a:r>
              <a:t>Revisión de ingeniería: validar arquitectura, capacidad, matriz causa-efecto, notificación, alimentación y supervisión.</a:t>
            </a:r>
          </a:p>
          <a:p>
            <a:endParaRPr/>
          </a:p>
          <a:p>
            <a:r>
              <a:t>Pruebas previas en taller: cuando sea viable, verificar componentes y estrategia de migración antes de la ventana de cambio.</a:t>
            </a:r>
          </a:p>
          <a:p>
            <a:endParaRPr/>
          </a:p>
          <a:p>
            <a:r>
              <a:t>Plan de corte: definir secuencia, responsables, duración, contingencias y medidas temporales de protección.</a:t>
            </a:r>
          </a:p>
          <a:p>
            <a:endParaRPr/>
          </a:p>
          <a:p>
            <a:r>
              <a:t>Ejecución: instalar y configurar el sistema nuevo por personal autorizado, con control de cambios y respaldo.</a:t>
            </a:r>
          </a:p>
          <a:p>
            <a:endParaRPr/>
          </a:p>
          <a:p>
            <a:r>
              <a:t>Pruebas integrales: verificar puntos, notificación, interfaces, comunicación y funciones de seguridad.</a:t>
            </a:r>
          </a:p>
          <a:p>
            <a:endParaRPr/>
          </a:p>
          <a:p>
            <a:r>
              <a:t>Validación y entrega: documentar resultados, planos, programación, manuales, capacitación y aceptación de la autoridad o cliente que corresponda.</a:t>
            </a:r>
          </a:p>
        </p:txBody>
      </p:sp>
      <p:sp>
        <p:nvSpPr>
          <p:cNvPr id="4" name="Slide Number Placeholder 3"/>
          <p:cNvSpPr>
            <a:spLocks noGrp="1"/>
          </p:cNvSpPr>
          <p:nvPr>
            <p:ph type="sldNum" sz="quarter" idx="5"/>
          </p:nvPr>
        </p:nvSpPr>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Relevamiento: inventariar paneles, tarjetas, dispositivos, direcciones, cableado, interfaces y funciones.</a:t>
            </a:r>
          </a:p>
          <a:p>
            <a:endParaRPr/>
          </a:p>
          <a:p>
            <a:r>
              <a:t>Evaluación de compatibilidad: revisar cada dispositivo y módulo contra la documentación del sistema destino.</a:t>
            </a:r>
          </a:p>
          <a:p>
            <a:endParaRPr/>
          </a:p>
          <a:p>
            <a:r>
              <a:t>Revisión de ingeniería: validar arquitectura, capacidad, matriz causa-efecto, notificación, alimentación y supervisión.</a:t>
            </a:r>
          </a:p>
          <a:p>
            <a:endParaRPr/>
          </a:p>
          <a:p>
            <a:r>
              <a:t>Pruebas previas en taller: cuando sea viable, verificar componentes y estrategia de migración antes de la ventana de cambio.</a:t>
            </a:r>
          </a:p>
          <a:p>
            <a:endParaRPr/>
          </a:p>
          <a:p>
            <a:r>
              <a:t>Plan de corte: definir secuencia, responsables, duración, contingencias y medidas temporales de protección.</a:t>
            </a:r>
          </a:p>
          <a:p>
            <a:endParaRPr/>
          </a:p>
          <a:p>
            <a:r>
              <a:t>Ejecución: instalar y configurar el sistema nuevo por personal autorizado, con control de cambios y respaldo.</a:t>
            </a:r>
          </a:p>
          <a:p>
            <a:endParaRPr/>
          </a:p>
          <a:p>
            <a:r>
              <a:t>Pruebas integrales: verificar puntos, notificación, interfaces, comunicación y funciones de seguridad.</a:t>
            </a:r>
          </a:p>
          <a:p>
            <a:endParaRPr/>
          </a:p>
          <a:p>
            <a:r>
              <a:t>Validación y entrega: documentar resultados, planos, programación, manuales, capacitación y aceptación de la autoridad o cliente que corresponda.</a:t>
            </a:r>
          </a:p>
        </p:txBody>
      </p:sp>
      <p:sp>
        <p:nvSpPr>
          <p:cNvPr id="4" name="Slide Number Placeholder 3"/>
          <p:cNvSpPr>
            <a:spLocks noGrp="1"/>
          </p:cNvSpPr>
          <p:nvPr>
            <p:ph type="sldNum" sz="quarter" idx="5"/>
          </p:nvPr>
        </p:nvSpPr>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Una migración de panel no corrige automáticamente problemas de cableado. Los conductores antiguos deben evaluarse en cuanto a tipo, sección, aislamiento, continuidad, resistencia, rutas, empalmes, puesta a tierra y compatibilidad con el sistema nuevo. Los tramos que no cumplan deben reemplazarse o corregirse según ingeniería.</a:t>
            </a:r>
          </a:p>
          <a:p>
            <a:endParaRPr/>
          </a:p>
          <a:p>
            <a:r>
              <a:t>NO PROMETER REUTILIZACIÓN SIN ESTUDIO  La posibilidad de conservar detectores, estaciones manuales, módulos o cableado debe confirmarse por modelo y número de parte. La decisión final depende de la compatibilidad documentada y de las pruebas del sistema migrado.</a:t>
            </a:r>
          </a:p>
        </p:txBody>
      </p:sp>
      <p:sp>
        <p:nvSpPr>
          <p:cNvPr id="4" name="Slide Number Placeholder 3"/>
          <p:cNvSpPr>
            <a:spLocks noGrp="1"/>
          </p:cNvSpPr>
          <p:nvPr>
            <p:ph type="sldNum" sz="quarter" idx="5"/>
          </p:nvPr>
        </p:nvSpPr>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Realizar una inspección documentada de un MXL de práctica.</a:t>
            </a:r>
          </a:p>
          <a:p>
            <a:endParaRPr/>
          </a:p>
          <a:p>
            <a:r>
              <a:t>Registrar datos de fuente y baterías según el procedimiento disponible.</a:t>
            </a:r>
          </a:p>
          <a:p>
            <a:endParaRPr/>
          </a:p>
          <a:p>
            <a:r>
              <a:t>Ejecutar una prueba de dispositivos y revisar el estado del lazo.</a:t>
            </a:r>
          </a:p>
          <a:p>
            <a:endParaRPr/>
          </a:p>
          <a:p>
            <a:r>
              <a:t>Elaborar inventario de repuestos críticos.</a:t>
            </a:r>
          </a:p>
          <a:p>
            <a:endParaRPr/>
          </a:p>
          <a:p>
            <a:r>
              <a:t>Preparar una lista de verificación preliminar para migración.</a:t>
            </a:r>
          </a:p>
        </p:txBody>
      </p:sp>
      <p:sp>
        <p:nvSpPr>
          <p:cNvPr id="4" name="Slide Number Placeholder 3"/>
          <p:cNvSpPr>
            <a:spLocks noGrp="1"/>
          </p:cNvSpPr>
          <p:nvPr>
            <p:ph type="sldNum" sz="quarter" idx="5"/>
          </p:nvPr>
        </p:nvSpPr>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Realizar una inspección documentada de un MXL de práctica.</a:t>
            </a:r>
          </a:p>
          <a:p>
            <a:endParaRPr/>
          </a:p>
          <a:p>
            <a:r>
              <a:t>Registrar datos de fuente y baterías según el procedimiento disponible.</a:t>
            </a:r>
          </a:p>
          <a:p>
            <a:endParaRPr/>
          </a:p>
          <a:p>
            <a:r>
              <a:t>Ejecutar una prueba de dispositivos y revisar el estado del lazo.</a:t>
            </a:r>
          </a:p>
          <a:p>
            <a:endParaRPr/>
          </a:p>
          <a:p>
            <a:r>
              <a:t>Elaborar inventario de repuestos críticos.</a:t>
            </a:r>
          </a:p>
          <a:p>
            <a:endParaRPr/>
          </a:p>
          <a:p>
            <a:r>
              <a:t>Preparar una lista de verificación preliminar para migración.</a:t>
            </a:r>
          </a:p>
        </p:txBody>
      </p:sp>
      <p:sp>
        <p:nvSpPr>
          <p:cNvPr id="4" name="Slide Number Placeholder 3"/>
          <p:cNvSpPr>
            <a:spLocks noGrp="1"/>
          </p:cNvSpPr>
          <p:nvPr>
            <p:ph type="sldNum" sz="quarter" idx="5"/>
          </p:nvPr>
        </p:nvSpPr>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puede reutilizarse en una migración? | Solo los dispositivos, módulos o cableado cuya compatibilidad se haya confirmado documental y técnicamente.</a:t>
            </a:r>
          </a:p>
          <a:p>
            <a:r>
              <a:t>¿Por qué se realizan pruebas previas en taller? | Para reducir incertidumbre y detectar incompatibilidades antes de la ventana de cambio.</a:t>
            </a:r>
          </a:p>
          <a:p>
            <a:r>
              <a:t>¿Qué riesgo existe al no contar con repuestos de fábrica? | Mayor tiempo de reparación y posible pérdida prolongada de funciones.</a:t>
            </a:r>
          </a:p>
          <a:p>
            <a:r>
              <a:t>¿Qué se hace con el cableado antiguo? | Se inspecciona y prueba; se reemplaza o corrige lo que no cumple.</a:t>
            </a:r>
          </a:p>
          <a:p>
            <a:r>
              <a:t>¿Quién valida la puesta en servicio? | El responsable técnico y las partes/autoridades que correspondan según proyecto y normativa.</a:t>
            </a:r>
          </a:p>
        </p:txBody>
      </p:sp>
      <p:sp>
        <p:nvSpPr>
          <p:cNvPr id="4" name="Slide Number Placeholder 3"/>
          <p:cNvSpPr>
            <a:spLocks noGrp="1"/>
          </p:cNvSpPr>
          <p:nvPr>
            <p:ph type="sldNum" sz="quarter" idx="5"/>
          </p:nvPr>
        </p:nvSpPr>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¿Qué puede reutilizarse en una migración? | Solo los dispositivos, módulos o cableado cuya compatibilidad se haya confirmado documental y técnicamente.</a:t>
            </a:r>
          </a:p>
          <a:p>
            <a:r>
              <a:t>¿Por qué se realizan pruebas previas en taller? | Para reducir incertidumbre y detectar incompatibilidades antes de la ventana de cambio.</a:t>
            </a:r>
          </a:p>
          <a:p>
            <a:r>
              <a:t>¿Qué riesgo existe al no contar con repuestos de fábrica? | Mayor tiempo de reparación y posible pérdida prolongada de funciones.</a:t>
            </a:r>
          </a:p>
          <a:p>
            <a:r>
              <a:t>¿Qué se hace con el cableado antiguo? | Se inspecciona y prueba; se reemplaza o corrige lo que no cumple.</a:t>
            </a:r>
          </a:p>
          <a:p>
            <a:r>
              <a:t>¿Quién valida la puesta en servicio? | El responsable técnico y las partes/autoridades que correspondan según proyecto y normativa.</a:t>
            </a:r>
          </a:p>
        </p:txBody>
      </p:sp>
      <p:sp>
        <p:nvSpPr>
          <p:cNvPr id="4" name="Slide Number Placeholder 3"/>
          <p:cNvSpPr>
            <a:spLocks noGrp="1"/>
          </p:cNvSpPr>
          <p:nvPr>
            <p:ph type="sldNum" sz="quarter" idx="5"/>
          </p:nvPr>
        </p:nvSpPr>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Duración: 4 horas | Modalidad: teoría y práctica</a:t>
            </a:r>
          </a:p>
          <a:p>
            <a:endParaRPr/>
          </a:p>
          <a:p>
            <a:r>
              <a:t>El módulo presenta una metodología ordenada para interpretar síntomas, localizar el origen probable y ejecutar acciones seguras. El objetivo no es modificar la programación ni sustituir componentes por ensayo y error, sino obtener evidencia, corregir la causa y documentar el cierre.</a:t>
            </a:r>
          </a:p>
        </p:txBody>
      </p:sp>
      <p:sp>
        <p:nvSpPr>
          <p:cNvPr id="4" name="Slide Number Placeholder 3"/>
          <p:cNvSpPr>
            <a:spLocks noGrp="1"/>
          </p:cNvSpPr>
          <p:nvPr>
            <p:ph type="sldNum" sz="quarter" idx="5"/>
          </p:nvPr>
        </p:nvSpPr>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Aplicar un método de diagnóstico de cinco pasos.</a:t>
            </a:r>
          </a:p>
          <a:p>
            <a:endParaRPr/>
          </a:p>
          <a:p>
            <a:r>
              <a:t>Diferenciar fallas de alimentación, lazo, dispositivo y comunicación.</a:t>
            </a:r>
          </a:p>
          <a:p>
            <a:endParaRPr/>
          </a:p>
          <a:p>
            <a:r>
              <a:t>Seleccionar mediciones y verificaciones seguras.</a:t>
            </a:r>
          </a:p>
          <a:p>
            <a:endParaRPr/>
          </a:p>
          <a:p>
            <a:r>
              <a:t>Reconocer cuándo escalar una intervención.</a:t>
            </a:r>
          </a:p>
          <a:p>
            <a:endParaRPr/>
          </a:p>
          <a:p>
            <a:r>
              <a:t>Documentar la causa, acción correctiva y resultado.</a:t>
            </a:r>
          </a:p>
        </p:txBody>
      </p:sp>
      <p:sp>
        <p:nvSpPr>
          <p:cNvPr id="4" name="Slide Number Placeholder 3"/>
          <p:cNvSpPr>
            <a:spLocks noGrp="1"/>
          </p:cNvSpPr>
          <p:nvPr>
            <p:ph type="sldNum" sz="quarter" idx="5"/>
          </p:nvPr>
        </p:nvSpPr>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Aplicar un método de diagnóstico de cinco pasos.</a:t>
            </a:r>
          </a:p>
          <a:p>
            <a:endParaRPr/>
          </a:p>
          <a:p>
            <a:r>
              <a:t>Diferenciar fallas de alimentación, lazo, dispositivo y comunicación.</a:t>
            </a:r>
          </a:p>
          <a:p>
            <a:endParaRPr/>
          </a:p>
          <a:p>
            <a:r>
              <a:t>Seleccionar mediciones y verificaciones seguras.</a:t>
            </a:r>
          </a:p>
          <a:p>
            <a:endParaRPr/>
          </a:p>
          <a:p>
            <a:r>
              <a:t>Reconocer cuándo escalar una intervención.</a:t>
            </a:r>
          </a:p>
          <a:p>
            <a:endParaRPr/>
          </a:p>
          <a:p>
            <a:r>
              <a:t>Documentar la causa, acción correctiva y resultado.</a:t>
            </a:r>
          </a:p>
        </p:txBody>
      </p:sp>
      <p:sp>
        <p:nvSpPr>
          <p:cNvPr id="4" name="Slide Number Placeholder 3"/>
          <p:cNvSpPr>
            <a:spLocks noGrp="1"/>
          </p:cNvSpPr>
          <p:nvPr>
            <p:ph type="sldNum" sz="quarter" idx="5"/>
          </p:nvPr>
        </p:nvSpPr>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Leer el evento completo: tipo, dirección, hora, texto y eventos relacionados.</a:t>
            </a:r>
          </a:p>
          <a:p>
            <a:endParaRPr/>
          </a:p>
          <a:p>
            <a:r>
              <a:t>Clasificar el origen probable: panel/alimentación, lazo/cableado, dispositivo de campo o comunicación.</a:t>
            </a:r>
          </a:p>
          <a:p>
            <a:endParaRPr/>
          </a:p>
          <a:p>
            <a:r>
              <a:t>Aislar de manera controlada: inspeccionar, comparar con el plano y realizar pruebas autorizadas. No desconectar dispositivos al azar.</a:t>
            </a:r>
          </a:p>
          <a:p>
            <a:endParaRPr/>
          </a:p>
          <a:p>
            <a:r>
              <a:t>Corregir la causa: reparar conexión, reemplazar componente compatible o corregir la condición ambiental, según corresponda.</a:t>
            </a:r>
          </a:p>
          <a:p>
            <a:endParaRPr/>
          </a:p>
          <a:p>
            <a:r>
              <a:t>Verificar, reponer y registrar: confirmar estado normal, probar la función y cerrar con evidencia.</a:t>
            </a:r>
          </a:p>
        </p:txBody>
      </p:sp>
      <p:sp>
        <p:nvSpPr>
          <p:cNvPr id="4" name="Slide Number Placeholder 3"/>
          <p:cNvSpPr>
            <a:spLocks noGrp="1"/>
          </p:cNvSpPr>
          <p:nvPr>
            <p:ph type="sldNum" sz="quarter" idx="5"/>
          </p:nvPr>
        </p:nvSpPr>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Leer el evento completo: tipo, dirección, hora, texto y eventos relacionados.</a:t>
            </a:r>
          </a:p>
          <a:p>
            <a:endParaRPr/>
          </a:p>
          <a:p>
            <a:r>
              <a:t>Clasificar el origen probable: panel/alimentación, lazo/cableado, dispositivo de campo o comunicación.</a:t>
            </a:r>
          </a:p>
          <a:p>
            <a:endParaRPr/>
          </a:p>
          <a:p>
            <a:r>
              <a:t>Aislar de manera controlada: inspeccionar, comparar con el plano y realizar pruebas autorizadas. No desconectar dispositivos al azar.</a:t>
            </a:r>
          </a:p>
          <a:p>
            <a:endParaRPr/>
          </a:p>
          <a:p>
            <a:r>
              <a:t>Corregir la causa: reparar conexión, reemplazar componente compatible o corregir la condición ambiental, según corresponda.</a:t>
            </a:r>
          </a:p>
          <a:p>
            <a:endParaRPr/>
          </a:p>
          <a:p>
            <a:r>
              <a:t>Verificar, reponer y registrar: confirmar estado normal, probar la función y cerrar con evidencia.</a:t>
            </a:r>
          </a:p>
        </p:txBody>
      </p:sp>
      <p:sp>
        <p:nvSpPr>
          <p:cNvPr id="4" name="Slide Number Placeholder 3"/>
          <p:cNvSpPr>
            <a:spLocks noGrp="1"/>
          </p:cNvSpPr>
          <p:nvPr>
            <p:ph type="sldNum" sz="quarter" idx="5"/>
          </p:nvPr>
        </p:nvSpPr>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Síntoma indicado | Causas posibles | Acción inicial segura</a:t>
            </a:r>
          </a:p>
          <a:p>
            <a:r>
              <a:t>Falla de red AC | Corte de suministro, disyuntor abierto, fusible o conexión. | Informar al responsable; verificar suministro por personal autorizado; confirmar que el panel indica respaldo.</a:t>
            </a:r>
          </a:p>
          <a:p>
            <a:r>
              <a:t>Falla de batería / batería baja | Batería deteriorada, desconectada, descargada o cargador con falla. | Inspeccionar y medir según manual; revisar fecha y condición; no reemplazar por una batería no aprobada.</a:t>
            </a:r>
          </a:p>
          <a:p>
            <a:r>
              <a:t>Falla a tierra | Aislamiento dañado, humedad, conductor en contacto con masa. | Delimitar el circuito afectado con procedimiento aprobado; localizar el tramo y medir solo con equipos y circuitos preparados.</a:t>
            </a:r>
          </a:p>
          <a:p>
            <a:r>
              <a:t>Lazo abierto / corte | Conductor roto, borne suelto o conexión interrumpida. | Revisar conexiones y continuidad con el circuito en condición segura; determinar qué parte permanece operativa.</a:t>
            </a:r>
          </a:p>
          <a:p>
            <a:r>
              <a:t>Cortocircuito en lazo | Conductores en contacto o dispositivo/cable dañado. | Usar indicaciones de aisladores y procedimiento del fabricante para localizar el tramo; evitar puentes improvisados.</a:t>
            </a:r>
          </a:p>
          <a:p>
            <a:r>
              <a:t>Dispositivo faltante | Dispositivo retirado, pérdida de comunicación, alimentación o dirección incorrecta. | Verificar dirección, montaje y conexión; comparar con el plano y la lista de puntos.</a:t>
            </a:r>
          </a:p>
          <a:p>
            <a:r>
              <a:t>Detector en problema o alarmas repetitivas | Polvo, insectos, humedad, vapor, mala ubicación o dispositivo deteriorado. | Revisar ambiente e historial; limpiar o reemplazar conforme al fabricante; no deshabilitar sin autorización.</a:t>
            </a:r>
          </a:p>
          <a:p>
            <a:r>
              <a:t>Sirena sin operar | Cableado, fuente, circuito de notificación, módulo o salida deshabilitada. | Verificar evento, circuito y salida de acuerdo con planos y matriz causa-efecto.</a:t>
            </a:r>
          </a:p>
          <a:p>
            <a:r>
              <a:t>Falla de comunicación en red | Cable, módulo de red, conmutador, alimentación o configuración. | Registrar paneles afectados y revisar enlaces por personal autorizado; no modificar parámetros de red sin aprobación.</a:t>
            </a:r>
          </a:p>
        </p:txBody>
      </p:sp>
      <p:sp>
        <p:nvSpPr>
          <p:cNvPr id="4" name="Slide Number Placeholder 3"/>
          <p:cNvSpPr>
            <a:spLocks noGrp="1"/>
          </p:cNvSpPr>
          <p:nvPr>
            <p:ph type="sldNum" sz="quarter" idx="5"/>
          </p:nvPr>
        </p:nvSpPr>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Síntoma indicado | Causas posibles | Acción inicial segura</a:t>
            </a:r>
          </a:p>
          <a:p>
            <a:r>
              <a:t>Falla de red AC | Corte de suministro, disyuntor abierto, fusible o conexión. | Informar al responsable; verificar suministro por personal autorizado; confirmar que el panel indica respaldo.</a:t>
            </a:r>
          </a:p>
          <a:p>
            <a:r>
              <a:t>Falla de batería / batería baja | Batería deteriorada, desconectada, descargada o cargador con falla. | Inspeccionar y medir según manual; revisar fecha y condición; no reemplazar por una batería no aprobada.</a:t>
            </a:r>
          </a:p>
          <a:p>
            <a:r>
              <a:t>Falla a tierra | Aislamiento dañado, humedad, conductor en contacto con masa. | Delimitar el circuito afectado con procedimiento aprobado; localizar el tramo y medir solo con equipos y circuitos preparados.</a:t>
            </a:r>
          </a:p>
          <a:p>
            <a:r>
              <a:t>Lazo abierto / corte | Conductor roto, borne suelto o conexión interrumpida. | Revisar conexiones y continuidad con el circuito en condición segura; determinar qué parte permanece operativa.</a:t>
            </a:r>
          </a:p>
          <a:p>
            <a:r>
              <a:t>Cortocircuito en lazo | Conductores en contacto o dispositivo/cable dañado. | Usar indicaciones de aisladores y procedimiento del fabricante para localizar el tramo; evitar puentes improvisados.</a:t>
            </a:r>
          </a:p>
          <a:p>
            <a:r>
              <a:t>Dispositivo faltante | Dispositivo retirado, pérdida de comunicación, alimentación o dirección incorrecta. | Verificar dirección, montaje y conexión; comparar con el plano y la lista de puntos.</a:t>
            </a:r>
          </a:p>
          <a:p>
            <a:r>
              <a:t>Detector en problema o alarmas repetitivas | Polvo, insectos, humedad, vapor, mala ubicación o dispositivo deteriorado. | Revisar ambiente e historial; limpiar o reemplazar conforme al fabricante; no deshabilitar sin autorización.</a:t>
            </a:r>
          </a:p>
          <a:p>
            <a:r>
              <a:t>Sirena sin operar | Cableado, fuente, circuito de notificación, módulo o salida deshabilitada. | Verificar evento, circuito y salida de acuerdo con planos y matriz causa-efecto.</a:t>
            </a:r>
          </a:p>
          <a:p>
            <a:r>
              <a:t>Falla de comunicación en red | Cable, módulo de red, conmutador, alimentación o configuración. | Registrar paneles afectados y revisar enlaces por personal autorizado; no modificar parámetros de red sin aprobación.</a:t>
            </a:r>
          </a:p>
        </p:txBody>
      </p:sp>
      <p:sp>
        <p:nvSpPr>
          <p:cNvPr id="4" name="Slide Number Placeholder 3"/>
          <p:cNvSpPr>
            <a:spLocks noGrp="1"/>
          </p:cNvSpPr>
          <p:nvPr>
            <p:ph type="sldNum" sz="quarter" idx="5"/>
          </p:nvPr>
        </p:nvSpPr>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Síntoma indicado | Causas posibles | Acción inicial segura</a:t>
            </a:r>
          </a:p>
          <a:p>
            <a:r>
              <a:t>Falla de red AC | Corte de suministro, disyuntor abierto, fusible o conexión. | Informar al responsable; verificar suministro por personal autorizado; confirmar que el panel indica respaldo.</a:t>
            </a:r>
          </a:p>
          <a:p>
            <a:r>
              <a:t>Falla de batería / batería baja | Batería deteriorada, desconectada, descargada o cargador con falla. | Inspeccionar y medir según manual; revisar fecha y condición; no reemplazar por una batería no aprobada.</a:t>
            </a:r>
          </a:p>
          <a:p>
            <a:r>
              <a:t>Falla a tierra | Aislamiento dañado, humedad, conductor en contacto con masa. | Delimitar el circuito afectado con procedimiento aprobado; localizar el tramo y medir solo con equipos y circuitos preparados.</a:t>
            </a:r>
          </a:p>
          <a:p>
            <a:r>
              <a:t>Lazo abierto / corte | Conductor roto, borne suelto o conexión interrumpida. | Revisar conexiones y continuidad con el circuito en condición segura; determinar qué parte permanece operativa.</a:t>
            </a:r>
          </a:p>
          <a:p>
            <a:r>
              <a:t>Cortocircuito en lazo | Conductores en contacto o dispositivo/cable dañado. | Usar indicaciones de aisladores y procedimiento del fabricante para localizar el tramo; evitar puentes improvisados.</a:t>
            </a:r>
          </a:p>
          <a:p>
            <a:r>
              <a:t>Dispositivo faltante | Dispositivo retirado, pérdida de comunicación, alimentación o dirección incorrecta. | Verificar dirección, montaje y conexión; comparar con el plano y la lista de puntos.</a:t>
            </a:r>
          </a:p>
          <a:p>
            <a:r>
              <a:t>Detector en problema o alarmas repetitivas | Polvo, insectos, humedad, vapor, mala ubicación o dispositivo deteriorado. | Revisar ambiente e historial; limpiar o reemplazar conforme al fabricante; no deshabilitar sin autorización.</a:t>
            </a:r>
          </a:p>
          <a:p>
            <a:r>
              <a:t>Sirena sin operar | Cableado, fuente, circuito de notificación, módulo o salida deshabilitada. | Verificar evento, circuito y salida de acuerdo con planos y matriz causa-efecto.</a:t>
            </a:r>
          </a:p>
          <a:p>
            <a:r>
              <a:t>Falla de comunicación en red | Cable, módulo de red, conmutador, alimentación o configuración. | Registrar paneles afectados y revisar enlaces por personal autorizado; no modificar parámetros de red sin aprobación.</a:t>
            </a:r>
          </a:p>
        </p:txBody>
      </p:sp>
      <p:sp>
        <p:nvSpPr>
          <p:cNvPr id="4" name="Slide Number Placeholder 3"/>
          <p:cNvSpPr>
            <a:spLocks noGrp="1"/>
          </p:cNvSpPr>
          <p:nvPr>
            <p:ph type="sldNum" sz="quarter" idx="5"/>
          </p:nvPr>
        </p:nvSpPr>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Cuando aparece una falla de alimentación, se debe establecer si el problema corresponde a la red principal, la fuente, el cargador, las baterías o las conexiones. El panel puede continuar operando temporalmente con baterías, pero la autonomía real depende del cálculo y de la condición de los acumuladores.</a:t>
            </a:r>
          </a:p>
          <a:p>
            <a:endParaRPr/>
          </a:p>
          <a:p>
            <a:r>
              <a:t>Registrar el mensaje y la hora en que aparece.</a:t>
            </a:r>
          </a:p>
          <a:p>
            <a:endParaRPr/>
          </a:p>
          <a:p>
            <a:r>
              <a:t>Confirmar con el responsable si existe una interrupción eléctrica conocida.</a:t>
            </a:r>
          </a:p>
          <a:p>
            <a:endParaRPr/>
          </a:p>
          <a:p>
            <a:r>
              <a:t>Inspeccionar indicadores y conexiones sin exponerse a partes energizadas.</a:t>
            </a:r>
          </a:p>
          <a:p>
            <a:endParaRPr/>
          </a:p>
          <a:p>
            <a:r>
              <a:t>Realizar mediciones solo con autorización y siguiendo el manual.</a:t>
            </a:r>
          </a:p>
          <a:p>
            <a:endParaRPr/>
          </a:p>
          <a:p>
            <a:r>
              <a:t>Escalar si hay olor, calentamiento, deformación, fuga o daño físico.</a:t>
            </a:r>
          </a:p>
        </p:txBody>
      </p:sp>
      <p:sp>
        <p:nvSpPr>
          <p:cNvPr id="4" name="Slide Number Placeholder 3"/>
          <p:cNvSpPr>
            <a:spLocks noGrp="1"/>
          </p:cNvSpPr>
          <p:nvPr>
            <p:ph type="sldNum" sz="quarter" idx="5"/>
          </p:nvPr>
        </p:nvSpPr>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Cuando aparece una falla de alimentación, se debe establecer si el problema corresponde a la red principal, la fuente, el cargador, las baterías o las conexiones. El panel puede continuar operando temporalmente con baterías, pero la autonomía real depende del cálculo y de la condición de los acumuladores.</a:t>
            </a:r>
          </a:p>
          <a:p>
            <a:endParaRPr/>
          </a:p>
          <a:p>
            <a:r>
              <a:t>Registrar el mensaje y la hora en que aparece.</a:t>
            </a:r>
          </a:p>
          <a:p>
            <a:endParaRPr/>
          </a:p>
          <a:p>
            <a:r>
              <a:t>Confirmar con el responsable si existe una interrupción eléctrica conocida.</a:t>
            </a:r>
          </a:p>
          <a:p>
            <a:endParaRPr/>
          </a:p>
          <a:p>
            <a:r>
              <a:t>Inspeccionar indicadores y conexiones sin exponerse a partes energizadas.</a:t>
            </a:r>
          </a:p>
          <a:p>
            <a:endParaRPr/>
          </a:p>
          <a:p>
            <a:r>
              <a:t>Realizar mediciones solo con autorización y siguiendo el manual.</a:t>
            </a:r>
          </a:p>
          <a:p>
            <a:endParaRPr/>
          </a:p>
          <a:p>
            <a:r>
              <a:t>Escalar si hay olor, calentamiento, deformación, fuga o daño físico.</a:t>
            </a:r>
          </a:p>
        </p:txBody>
      </p:sp>
      <p:sp>
        <p:nvSpPr>
          <p:cNvPr id="4" name="Slide Number Placeholder 3"/>
          <p:cNvSpPr>
            <a:spLocks noGrp="1"/>
          </p:cNvSpPr>
          <p:nvPr>
            <p:ph type="sldNum" sz="quarter" idx="5"/>
          </p:nvPr>
        </p:nvSpPr>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Las fallas de lazo pueden afectar uno o varios dispositivos. La dirección y el historial ayudan a determinar si la falla es aislada o si existe una secuencia que apunta a un tramo común. La comparación con el plano y la lista de puntos evita confundir direcciones o ubicaciones.</a:t>
            </a:r>
          </a:p>
          <a:p>
            <a:endParaRPr/>
          </a:p>
          <a:p>
            <a:r>
              <a:t>Comprobar si el problema se presenta en un solo punto o en varios puntos consecutivos.</a:t>
            </a:r>
          </a:p>
          <a:p>
            <a:endParaRPr/>
          </a:p>
          <a:p>
            <a:r>
              <a:t>Revisar la última intervención realizada en el circuito.</a:t>
            </a:r>
          </a:p>
          <a:p>
            <a:endParaRPr/>
          </a:p>
          <a:p>
            <a:r>
              <a:t>Inspeccionar cajas, empalmes y canalizaciones accesibles.</a:t>
            </a:r>
          </a:p>
          <a:p>
            <a:endParaRPr/>
          </a:p>
          <a:p>
            <a:r>
              <a:t>Usar aisladores y herramientas de diagnóstico de acuerdo con la arquitectura del fabricante.</a:t>
            </a:r>
          </a:p>
          <a:p>
            <a:endParaRPr/>
          </a:p>
          <a:p>
            <a:r>
              <a:t>Después de la corrección, verificar los puntos afectados y los puntos adyacentes.</a:t>
            </a:r>
          </a:p>
        </p:txBody>
      </p:sp>
      <p:sp>
        <p:nvSpPr>
          <p:cNvPr id="4" name="Slide Number Placeholder 3"/>
          <p:cNvSpPr>
            <a:spLocks noGrp="1"/>
          </p:cNvSpPr>
          <p:nvPr>
            <p:ph type="sldNum" sz="quarter" idx="5"/>
          </p:nvPr>
        </p:nvSpPr>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Las fallas de lazo pueden afectar uno o varios dispositivos. La dirección y el historial ayudan a determinar si la falla es aislada o si existe una secuencia que apunta a un tramo común. La comparación con el plano y la lista de puntos evita confundir direcciones o ubicaciones.</a:t>
            </a:r>
          </a:p>
          <a:p>
            <a:endParaRPr/>
          </a:p>
          <a:p>
            <a:r>
              <a:t>Comprobar si el problema se presenta en un solo punto o en varios puntos consecutivos.</a:t>
            </a:r>
          </a:p>
          <a:p>
            <a:endParaRPr/>
          </a:p>
          <a:p>
            <a:r>
              <a:t>Revisar la última intervención realizada en el circuito.</a:t>
            </a:r>
          </a:p>
          <a:p>
            <a:endParaRPr/>
          </a:p>
          <a:p>
            <a:r>
              <a:t>Inspeccionar cajas, empalmes y canalizaciones accesibles.</a:t>
            </a:r>
          </a:p>
          <a:p>
            <a:endParaRPr/>
          </a:p>
          <a:p>
            <a:r>
              <a:t>Usar aisladores y herramientas de diagnóstico de acuerdo con la arquitectura del fabricante.</a:t>
            </a:r>
          </a:p>
          <a:p>
            <a:endParaRPr/>
          </a:p>
          <a:p>
            <a:r>
              <a:t>Después de la corrección, verificar los puntos afectados y los puntos adyacentes.</a:t>
            </a:r>
          </a:p>
        </p:txBody>
      </p:sp>
      <p:sp>
        <p:nvSpPr>
          <p:cNvPr id="4" name="Slide Number Placeholder 3"/>
          <p:cNvSpPr>
            <a:spLocks noGrp="1"/>
          </p:cNvSpPr>
          <p:nvPr>
            <p:ph type="sldNum" sz="quarter" idx="5"/>
          </p:nvPr>
        </p:nvSpPr>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Las alarmas repetitivas pueden estar relacionadas con el ambiente, selección de tecnología, ubicación, contaminación o deterioro. El historial es importante para reconocer patrones por horario, actividad, condiciones climáticas o trabajos cercanos.</a:t>
            </a:r>
          </a:p>
          <a:p>
            <a:endParaRPr/>
          </a:p>
          <a:p>
            <a:r>
              <a:t>Identificar si las alarmas ocurren en el mismo punto o en varios dispositivos.</a:t>
            </a:r>
          </a:p>
          <a:p>
            <a:endParaRPr/>
          </a:p>
          <a:p>
            <a:r>
              <a:t>Revisar si hay vapor, polvo, aerosoles, corrientes de aire o cambios de temperatura.</a:t>
            </a:r>
          </a:p>
          <a:p>
            <a:endParaRPr/>
          </a:p>
          <a:p>
            <a:r>
              <a:t>Verificar limpieza, instalación y estado del dispositivo.</a:t>
            </a:r>
          </a:p>
          <a:p>
            <a:endParaRPr/>
          </a:p>
          <a:p>
            <a:r>
              <a:t>Comparar el tipo de detector con el riesgo y las condiciones del ambiente.</a:t>
            </a:r>
          </a:p>
          <a:p>
            <a:endParaRPr/>
          </a:p>
          <a:p>
            <a:r>
              <a:t>Solicitar evaluación de ingeniería si la solución requiere cambiar tecnología, ubicación o programación.</a:t>
            </a:r>
          </a:p>
        </p:txBody>
      </p:sp>
      <p:sp>
        <p:nvSpPr>
          <p:cNvPr id="4" name="Slide Number Placeholder 3"/>
          <p:cNvSpPr>
            <a:spLocks noGrp="1"/>
          </p:cNvSpPr>
          <p:nvPr>
            <p:ph type="sldNum" sz="quarter" idx="5"/>
          </p:nvPr>
        </p:nvSpPr>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Las alarmas repetitivas pueden estar relacionadas con el ambiente, selección de tecnología, ubicación, contaminación o deterioro. El historial es importante para reconocer patrones por horario, actividad, condiciones climáticas o trabajos cercanos.</a:t>
            </a:r>
          </a:p>
          <a:p>
            <a:endParaRPr/>
          </a:p>
          <a:p>
            <a:r>
              <a:t>Identificar si las alarmas ocurren en el mismo punto o en varios dispositivos.</a:t>
            </a:r>
          </a:p>
          <a:p>
            <a:endParaRPr/>
          </a:p>
          <a:p>
            <a:r>
              <a:t>Revisar si hay vapor, polvo, aerosoles, corrientes de aire o cambios de temperatura.</a:t>
            </a:r>
          </a:p>
          <a:p>
            <a:endParaRPr/>
          </a:p>
          <a:p>
            <a:r>
              <a:t>Verificar limpieza, instalación y estado del dispositivo.</a:t>
            </a:r>
          </a:p>
          <a:p>
            <a:endParaRPr/>
          </a:p>
          <a:p>
            <a:r>
              <a:t>Comparar el tipo de detector con el riesgo y las condiciones del ambiente.</a:t>
            </a:r>
          </a:p>
          <a:p>
            <a:endParaRPr/>
          </a:p>
          <a:p>
            <a:r>
              <a:t>Solicitar evaluación de ingeniería si la solución requiere cambiar tecnología, ubicación o programación.</a:t>
            </a:r>
          </a:p>
        </p:txBody>
      </p:sp>
      <p:sp>
        <p:nvSpPr>
          <p:cNvPr id="4" name="Slide Number Placeholder 3"/>
          <p:cNvSpPr>
            <a:spLocks noGrp="1"/>
          </p:cNvSpPr>
          <p:nvPr>
            <p:ph type="sldNum" sz="quarter" idx="5"/>
          </p:nvPr>
        </p:nvSpPr>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Qué debe documentarse</a:t>
            </a:r>
          </a:p>
          <a:p>
            <a:r>
              <a:t>Evento inicial | Mensaje, dirección, ubicación, fecha y hora.</a:t>
            </a:r>
          </a:p>
          <a:p>
            <a:r>
              <a:t>Diagnóstico | Hipótesis revisadas y evidencia encontrada.</a:t>
            </a:r>
          </a:p>
          <a:p>
            <a:r>
              <a:t>Causa raíz | Condición física, eléctrica, ambiental o de comunicación que originó la falla.</a:t>
            </a:r>
          </a:p>
          <a:p>
            <a:r>
              <a:t>Acción correctiva | Reparación, limpieza, reemplazo o derivación a especialista.</a:t>
            </a:r>
          </a:p>
          <a:p>
            <a:r>
              <a:t>Prueba posterior | Método, resultado, respuesta del panel y funciones verificadas.</a:t>
            </a:r>
          </a:p>
          <a:p>
            <a:r>
              <a:t>Estado final | Normal / pendiente / fuera de servicio con medidas compensatorias.</a:t>
            </a:r>
          </a:p>
          <a:p>
            <a:r>
              <a:t>Responsables | Técnico ejecutor, supervisor y persona que recibe el sistema.</a:t>
            </a:r>
          </a:p>
        </p:txBody>
      </p:sp>
      <p:sp>
        <p:nvSpPr>
          <p:cNvPr id="4" name="Slide Number Placeholder 3"/>
          <p:cNvSpPr>
            <a:spLocks noGrp="1"/>
          </p:cNvSpPr>
          <p:nvPr>
            <p:ph type="sldNum" sz="quarter" idx="5"/>
          </p:nvPr>
        </p:nvSpPr>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Qué debe documentarse</a:t>
            </a:r>
          </a:p>
          <a:p>
            <a:r>
              <a:t>Evento inicial | Mensaje, dirección, ubicación, fecha y hora.</a:t>
            </a:r>
          </a:p>
          <a:p>
            <a:r>
              <a:t>Diagnóstico | Hipótesis revisadas y evidencia encontrada.</a:t>
            </a:r>
          </a:p>
          <a:p>
            <a:r>
              <a:t>Causa raíz | Condición física, eléctrica, ambiental o de comunicación que originó la falla.</a:t>
            </a:r>
          </a:p>
          <a:p>
            <a:r>
              <a:t>Acción correctiva | Reparación, limpieza, reemplazo o derivación a especialista.</a:t>
            </a:r>
          </a:p>
          <a:p>
            <a:r>
              <a:t>Prueba posterior | Método, resultado, respuesta del panel y funciones verificadas.</a:t>
            </a:r>
          </a:p>
          <a:p>
            <a:r>
              <a:t>Estado final | Normal / pendiente / fuera de servicio con medidas compensatorias.</a:t>
            </a:r>
          </a:p>
          <a:p>
            <a:r>
              <a:t>Responsables | Técnico ejecutor, supervisor y persona que recibe el sistema.</a:t>
            </a:r>
          </a:p>
        </p:txBody>
      </p:sp>
      <p:sp>
        <p:nvSpPr>
          <p:cNvPr id="4" name="Slide Number Placeholder 3"/>
          <p:cNvSpPr>
            <a:spLocks noGrp="1"/>
          </p:cNvSpPr>
          <p:nvPr>
            <p:ph type="sldNum" sz="quarter" idx="5"/>
          </p:nvPr>
        </p:nvSpPr>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instructor prepara seis fallas controladas en el banco de práctica. Ejemplos: batería desconectada, dispositivo retirado, corte de lazo, falla a tierra simulada mediante un método seguro, detector sucio de prueba o sirena desconectada. Las fallas deben ser preparadas por el instructor y no inducirse en un sistema real en servicio.</a:t>
            </a:r>
          </a:p>
          <a:p>
            <a:endParaRPr/>
          </a:p>
          <a:p>
            <a:r>
              <a:t>El equipo recibe el síntoma sin conocer la falla inducida.</a:t>
            </a:r>
          </a:p>
          <a:p>
            <a:endParaRPr/>
          </a:p>
          <a:p>
            <a:r>
              <a:t>Lee y registra el evento del panel.</a:t>
            </a:r>
          </a:p>
          <a:p>
            <a:endParaRPr/>
          </a:p>
          <a:p>
            <a:r>
              <a:t>Clasifica el subsistema afectado y propone causas posibles.</a:t>
            </a:r>
          </a:p>
          <a:p>
            <a:endParaRPr/>
          </a:p>
          <a:p>
            <a:r>
              <a:t>Realiza las verificaciones permitidas y determina la causa.</a:t>
            </a:r>
          </a:p>
          <a:p>
            <a:endParaRPr/>
          </a:p>
          <a:p>
            <a:r>
              <a:t>Propone y ejecuta la corrección bajo supervisión.</a:t>
            </a:r>
          </a:p>
          <a:p>
            <a:endParaRPr/>
          </a:p>
          <a:p>
            <a:r>
              <a:t>Verifica el retorno a condición normal y entrega un registro de diagnóstico.</a:t>
            </a:r>
          </a:p>
        </p:txBody>
      </p:sp>
      <p:sp>
        <p:nvSpPr>
          <p:cNvPr id="4" name="Slide Number Placeholder 3"/>
          <p:cNvSpPr>
            <a:spLocks noGrp="1"/>
          </p:cNvSpPr>
          <p:nvPr>
            <p:ph type="sldNum" sz="quarter" idx="5"/>
          </p:nvPr>
        </p:nvSpPr>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instructor prepara seis fallas controladas en el banco de práctica. Ejemplos: batería desconectada, dispositivo retirado, corte de lazo, falla a tierra simulada mediante un método seguro, detector sucio de prueba o sirena desconectada. Las fallas deben ser preparadas por el instructor y no inducirse en un sistema real en servicio.</a:t>
            </a:r>
          </a:p>
          <a:p>
            <a:endParaRPr/>
          </a:p>
          <a:p>
            <a:r>
              <a:t>El equipo recibe el síntoma sin conocer la falla inducida.</a:t>
            </a:r>
          </a:p>
          <a:p>
            <a:endParaRPr/>
          </a:p>
          <a:p>
            <a:r>
              <a:t>Lee y registra el evento del panel.</a:t>
            </a:r>
          </a:p>
          <a:p>
            <a:endParaRPr/>
          </a:p>
          <a:p>
            <a:r>
              <a:t>Clasifica el subsistema afectado y propone causas posibles.</a:t>
            </a:r>
          </a:p>
          <a:p>
            <a:endParaRPr/>
          </a:p>
          <a:p>
            <a:r>
              <a:t>Realiza las verificaciones permitidas y determina la causa.</a:t>
            </a:r>
          </a:p>
          <a:p>
            <a:endParaRPr/>
          </a:p>
          <a:p>
            <a:r>
              <a:t>Propone y ejecuta la corrección bajo supervisión.</a:t>
            </a:r>
          </a:p>
          <a:p>
            <a:endParaRPr/>
          </a:p>
          <a:p>
            <a:r>
              <a:t>Verifica el retorno a condición normal y entrega un registro de diagnóstico.</a:t>
            </a:r>
          </a:p>
        </p:txBody>
      </p:sp>
      <p:sp>
        <p:nvSpPr>
          <p:cNvPr id="4" name="Slide Number Placeholder 3"/>
          <p:cNvSpPr>
            <a:spLocks noGrp="1"/>
          </p:cNvSpPr>
          <p:nvPr>
            <p:ph type="sldNum" sz="quarter" idx="5"/>
          </p:nvPr>
        </p:nvSpPr>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¿Cómo se distingue una falla de panel de una falla de lazo? | Por el mensaje, alcance de puntos afectados, indicadores y pruebas autorizadas; se confirma con el manual y mediciones.</a:t>
            </a:r>
          </a:p>
          <a:p>
            <a:r>
              <a:t>¿Qué se mide ante una falla a tierra? | El aislamiento respecto de tierra, con el circuito preparado y siguiendo el procedimiento del fabricante.</a:t>
            </a:r>
          </a:p>
          <a:p>
            <a:r>
              <a:t>¿Por qué un lazo abierto no siempre deja todos los puntos fuera de servicio? | Porque ciertas topologías pueden mantener comunicación por el otro extremo; depende del diseño y de la ubicación del corte.</a:t>
            </a:r>
          </a:p>
          <a:p>
            <a:r>
              <a:t>¿Qué se hace ante alarmas repetitivas? | Analizar historial y ambiente, revisar detector y ubicación, y solicitar evaluación técnica antes de deshabilitar o cambiar configuración.</a:t>
            </a:r>
          </a:p>
          <a:p>
            <a:r>
              <a:t>¿Qué se registra al cerrar una falla? | Evento, causa, acción, pruebas posteriores, estado final, fecha y responsables.</a:t>
            </a:r>
          </a:p>
        </p:txBody>
      </p:sp>
      <p:sp>
        <p:nvSpPr>
          <p:cNvPr id="4" name="Slide Number Placeholder 3"/>
          <p:cNvSpPr>
            <a:spLocks noGrp="1"/>
          </p:cNvSpPr>
          <p:nvPr>
            <p:ph type="sldNum" sz="quarter" idx="5"/>
          </p:nvPr>
        </p:nvSpPr>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Pregunta | Respuesta esperada</a:t>
            </a:r>
          </a:p>
          <a:p>
            <a:r>
              <a:t>¿Cómo se distingue una falla de panel de una falla de lazo? | Por el mensaje, alcance de puntos afectados, indicadores y pruebas autorizadas; se confirma con el manual y mediciones.</a:t>
            </a:r>
          </a:p>
          <a:p>
            <a:r>
              <a:t>¿Qué se mide ante una falla a tierra? | El aislamiento respecto de tierra, con el circuito preparado y siguiendo el procedimiento del fabricante.</a:t>
            </a:r>
          </a:p>
          <a:p>
            <a:r>
              <a:t>¿Por qué un lazo abierto no siempre deja todos los puntos fuera de servicio? | Porque ciertas topologías pueden mantener comunicación por el otro extremo; depende del diseño y de la ubicación del corte.</a:t>
            </a:r>
          </a:p>
          <a:p>
            <a:r>
              <a:t>¿Qué se hace ante alarmas repetitivas? | Analizar historial y ambiente, revisar detector y ubicación, y solicitar evaluación técnica antes de deshabilitar o cambiar configuración.</a:t>
            </a:r>
          </a:p>
          <a:p>
            <a:r>
              <a:t>¿Qué se registra al cerrar una falla? | Evento, causa, acción, pruebas posteriores, estado final, fecha y responsables.</a:t>
            </a:r>
          </a:p>
        </p:txBody>
      </p:sp>
      <p:sp>
        <p:nvSpPr>
          <p:cNvPr id="4" name="Slide Number Placeholder 3"/>
          <p:cNvSpPr>
            <a:spLocks noGrp="1"/>
          </p:cNvSpPr>
          <p:nvPr>
            <p:ph type="sldNum" sz="quarter" idx="5"/>
          </p:nvPr>
        </p:nvSpPr>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La evaluación combina conocimientos teóricos, desempeño práctico, participación y bitácora. La ponderación indicada en el programa base es: examen escrito 40 %, práctica calificada 40 % y participación/bitácora 20 %. La nota mínima referencial de aprobación es 70 %.</a:t>
            </a:r>
          </a:p>
        </p:txBody>
      </p:sp>
      <p:sp>
        <p:nvSpPr>
          <p:cNvPr id="4" name="Slide Number Placeholder 3"/>
          <p:cNvSpPr>
            <a:spLocks noGrp="1"/>
          </p:cNvSpPr>
          <p:nvPr>
            <p:ph type="sldNum" sz="quarter" idx="5"/>
          </p:nvPr>
        </p:nvSpPr>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N.º | Pregunta | Respuesta esperada</a:t>
            </a:r>
          </a:p>
          <a:p>
            <a:r>
              <a:t>1 | Nombra los tres estados básicos del panel. | Alarma, supervisión y problema.</a:t>
            </a:r>
          </a:p>
          <a:p>
            <a:r>
              <a:t>2 | ¿Qué debe hacerse antes de silenciar o reponer una alarma? | Aplicar el plan de emergencia, comunicar y verificar la causa de forma segura; actuar con autorización.</a:t>
            </a:r>
          </a:p>
          <a:p>
            <a:r>
              <a:t>3 | ¿Cuál es la red de dispositivos del Cerberus PRO mencionada en el curso? | C-NET.</a:t>
            </a:r>
          </a:p>
          <a:p>
            <a:r>
              <a:t>4 | ¿Cuántas direcciones admite un FC724 según el documento base? | El documento base indica 504, con 4 lazos ampliables a 8; confirmar la versión/configuración.</a:t>
            </a:r>
          </a:p>
          <a:p>
            <a:r>
              <a:t>5 | ¿Qué herramienta se menciona para configurar Cerberus PRO? | Cerberus Engineering Tool.</a:t>
            </a:r>
          </a:p>
          <a:p>
            <a:r>
              <a:t>6 | ¿Para qué sirve el módulo NET-7 del MXL? | Para conectar paneles de la red mediante la arquitectura RS-485 indicada por el fabricante.</a:t>
            </a:r>
          </a:p>
          <a:p>
            <a:r>
              <a:t>7 | ¿Qué es el MXL-IQ? | Una variante de la familia MXL; sus detalles deben confirmarse en el manual del modelo instalado.</a:t>
            </a:r>
          </a:p>
          <a:p>
            <a:r>
              <a:t>8 | ¿Qué se hace antes de una prueba en servicio? | Avisar a monitoreo y responsables, obtener autorización y controlar las salidas peligrosas.</a:t>
            </a:r>
          </a:p>
          <a:p>
            <a:r>
              <a:t>9 | ¿Cuándo se deshabilita un dispositivo? | Solo con autorización, registro, medidas compensatorias y plan de rehabilitación.</a:t>
            </a:r>
          </a:p>
          <a:p>
            <a:r>
              <a:t>10 | ¿Qué se recomienda ante un MXL sin repuestos de fábrica? | Planificar la continuidad, inventariar repuestos y evaluar migración a una plataforma soportada.</a:t>
            </a:r>
          </a:p>
        </p:txBody>
      </p:sp>
      <p:sp>
        <p:nvSpPr>
          <p:cNvPr id="4" name="Slide Number Placeholder 3"/>
          <p:cNvSpPr>
            <a:spLocks noGrp="1"/>
          </p:cNvSpPr>
          <p:nvPr>
            <p:ph type="sldNum" sz="quarter" idx="5"/>
          </p:nvPr>
        </p:nvSpPr>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N.º | Pregunta | Respuesta esperada</a:t>
            </a:r>
          </a:p>
          <a:p>
            <a:r>
              <a:t>1 | Nombra los tres estados básicos del panel. | Alarma, supervisión y problema.</a:t>
            </a:r>
          </a:p>
          <a:p>
            <a:r>
              <a:t>2 | ¿Qué debe hacerse antes de silenciar o reponer una alarma? | Aplicar el plan de emergencia, comunicar y verificar la causa de forma segura; actuar con autorización.</a:t>
            </a:r>
          </a:p>
          <a:p>
            <a:r>
              <a:t>3 | ¿Cuál es la red de dispositivos del Cerberus PRO mencionada en el curso? | C-NET.</a:t>
            </a:r>
          </a:p>
          <a:p>
            <a:r>
              <a:t>4 | ¿Cuántas direcciones admite un FC724 según el documento base? | El documento base indica 504, con 4 lazos ampliables a 8; confirmar la versión/configuración.</a:t>
            </a:r>
          </a:p>
          <a:p>
            <a:r>
              <a:t>5 | ¿Qué herramienta se menciona para configurar Cerberus PRO? | Cerberus Engineering Tool.</a:t>
            </a:r>
          </a:p>
          <a:p>
            <a:r>
              <a:t>6 | ¿Para qué sirve el módulo NET-7 del MXL? | Para conectar paneles de la red mediante la arquitectura RS-485 indicada por el fabricante.</a:t>
            </a:r>
          </a:p>
          <a:p>
            <a:r>
              <a:t>7 | ¿Qué es el MXL-IQ? | Una variante de la familia MXL; sus detalles deben confirmarse en el manual del modelo instalado.</a:t>
            </a:r>
          </a:p>
          <a:p>
            <a:r>
              <a:t>8 | ¿Qué se hace antes de una prueba en servicio? | Avisar a monitoreo y responsables, obtener autorización y controlar las salidas peligrosas.</a:t>
            </a:r>
          </a:p>
          <a:p>
            <a:r>
              <a:t>9 | ¿Cuándo se deshabilita un dispositivo? | Solo con autorización, registro, medidas compensatorias y plan de rehabilitación.</a:t>
            </a:r>
          </a:p>
          <a:p>
            <a:r>
              <a:t>10 | ¿Qué se recomienda ante un MXL sin repuestos de fábrica? | Planificar la continuidad, inventariar repuestos y evaluar migración a una plataforma soportada.</a:t>
            </a:r>
          </a:p>
        </p:txBody>
      </p:sp>
      <p:sp>
        <p:nvSpPr>
          <p:cNvPr id="4" name="Slide Number Placeholder 3"/>
          <p:cNvSpPr>
            <a:spLocks noGrp="1"/>
          </p:cNvSpPr>
          <p:nvPr>
            <p:ph type="sldNum" sz="quarter" idx="5"/>
          </p:nvPr>
        </p:nvSpPr>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N.º | Pregunta | Respuesta esperada</a:t>
            </a:r>
          </a:p>
          <a:p>
            <a:r>
              <a:t>1 | Nombra los tres estados básicos del panel. | Alarma, supervisión y problema.</a:t>
            </a:r>
          </a:p>
          <a:p>
            <a:r>
              <a:t>2 | ¿Qué debe hacerse antes de silenciar o reponer una alarma? | Aplicar el plan de emergencia, comunicar y verificar la causa de forma segura; actuar con autorización.</a:t>
            </a:r>
          </a:p>
          <a:p>
            <a:r>
              <a:t>3 | ¿Cuál es la red de dispositivos del Cerberus PRO mencionada en el curso? | C-NET.</a:t>
            </a:r>
          </a:p>
          <a:p>
            <a:r>
              <a:t>4 | ¿Cuántas direcciones admite un FC724 según el documento base? | El documento base indica 504, con 4 lazos ampliables a 8; confirmar la versión/configuración.</a:t>
            </a:r>
          </a:p>
          <a:p>
            <a:r>
              <a:t>5 | ¿Qué herramienta se menciona para configurar Cerberus PRO? | Cerberus Engineering Tool.</a:t>
            </a:r>
          </a:p>
          <a:p>
            <a:r>
              <a:t>6 | ¿Para qué sirve el módulo NET-7 del MXL? | Para conectar paneles de la red mediante la arquitectura RS-485 indicada por el fabricante.</a:t>
            </a:r>
          </a:p>
          <a:p>
            <a:r>
              <a:t>7 | ¿Qué es el MXL-IQ? | Una variante de la familia MXL; sus detalles deben confirmarse en el manual del modelo instalado.</a:t>
            </a:r>
          </a:p>
          <a:p>
            <a:r>
              <a:t>8 | ¿Qué se hace antes de una prueba en servicio? | Avisar a monitoreo y responsables, obtener autorización y controlar las salidas peligrosas.</a:t>
            </a:r>
          </a:p>
          <a:p>
            <a:r>
              <a:t>9 | ¿Cuándo se deshabilita un dispositivo? | Solo con autorización, registro, medidas compensatorias y plan de rehabilitación.</a:t>
            </a:r>
          </a:p>
          <a:p>
            <a:r>
              <a:t>10 | ¿Qué se recomienda ante un MXL sin repuestos de fábrica? | Planificar la continuidad, inventariar repuestos y evaluar migración a una plataforma soportada.</a:t>
            </a:r>
          </a:p>
        </p:txBody>
      </p:sp>
      <p:sp>
        <p:nvSpPr>
          <p:cNvPr id="4" name="Slide Number Placeholder 3"/>
          <p:cNvSpPr>
            <a:spLocks noGrp="1"/>
          </p:cNvSpPr>
          <p:nvPr>
            <p:ph type="sldNum" sz="quarter" idx="5"/>
          </p:nvPr>
        </p:nvSpPr>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Criterio | Puntaje</a:t>
            </a:r>
          </a:p>
          <a:p>
            <a:r>
              <a:t>Aviso y preparación previa a la prueba | 15</a:t>
            </a:r>
          </a:p>
          <a:p>
            <a:r>
              <a:t>Atención correcta de una alarma (secuencia completa) | 25</a:t>
            </a:r>
          </a:p>
          <a:p>
            <a:r>
              <a:t>Prueba de tres dispositivos y llenado del informe | 20</a:t>
            </a:r>
          </a:p>
          <a:p>
            <a:r>
              <a:t>Deshabilitar y rehabilitar un punto con registro | 15</a:t>
            </a:r>
          </a:p>
          <a:p>
            <a:r>
              <a:t>Diagnóstico de tres fallas inducidas | 15</a:t>
            </a:r>
          </a:p>
          <a:p>
            <a:r>
              <a:t>Seguridad y orden de trabajo | 10</a:t>
            </a:r>
          </a:p>
          <a:p>
            <a:r>
              <a:t>TOTAL | 100</a:t>
            </a:r>
          </a:p>
        </p:txBody>
      </p:sp>
      <p:sp>
        <p:nvSpPr>
          <p:cNvPr id="4" name="Slide Number Placeholder 3"/>
          <p:cNvSpPr>
            <a:spLocks noGrp="1"/>
          </p:cNvSpPr>
          <p:nvPr>
            <p:ph type="sldNum" sz="quarter" idx="5"/>
          </p:nvPr>
        </p:nvSpPr>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Criterio | Puntaje</a:t>
            </a:r>
          </a:p>
          <a:p>
            <a:r>
              <a:t>Aviso y preparación previa a la prueba | 15</a:t>
            </a:r>
          </a:p>
          <a:p>
            <a:r>
              <a:t>Atención correcta de una alarma (secuencia completa) | 25</a:t>
            </a:r>
          </a:p>
          <a:p>
            <a:r>
              <a:t>Prueba de tres dispositivos y llenado del informe | 20</a:t>
            </a:r>
          </a:p>
          <a:p>
            <a:r>
              <a:t>Deshabilitar y rehabilitar un punto con registro | 15</a:t>
            </a:r>
          </a:p>
          <a:p>
            <a:r>
              <a:t>Diagnóstico de tres fallas inducidas | 15</a:t>
            </a:r>
          </a:p>
          <a:p>
            <a:r>
              <a:t>Seguridad y orden de trabajo | 10</a:t>
            </a:r>
          </a:p>
          <a:p>
            <a:r>
              <a:t>TOTAL | 100</a:t>
            </a:r>
          </a:p>
        </p:txBody>
      </p:sp>
      <p:sp>
        <p:nvSpPr>
          <p:cNvPr id="4" name="Slide Number Placeholder 3"/>
          <p:cNvSpPr>
            <a:spLocks noGrp="1"/>
          </p:cNvSpPr>
          <p:nvPr>
            <p:ph type="sldNum" sz="quarter" idx="5"/>
          </p:nvPr>
        </p:nvSpPr>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Trabaja dentro del alcance autorizado y respeta las reglas de seguridad.</a:t>
            </a:r>
          </a:p>
          <a:p>
            <a:endParaRPr/>
          </a:p>
          <a:p>
            <a:r>
              <a:t>Identifica correctamente el modelo y consulta la documentación aplicable.</a:t>
            </a:r>
          </a:p>
          <a:p>
            <a:endParaRPr/>
          </a:p>
          <a:p>
            <a:r>
              <a:t>Interpreta el evento antes de ejecutar acciones.</a:t>
            </a:r>
          </a:p>
          <a:p>
            <a:endParaRPr/>
          </a:p>
          <a:p>
            <a:r>
              <a:t>No silencia, repone ni deshabilita de manera arbitraria.</a:t>
            </a:r>
          </a:p>
          <a:p>
            <a:endParaRPr/>
          </a:p>
          <a:p>
            <a:r>
              <a:t>Utiliza métodos de prueba adecuados para cada dispositivo.</a:t>
            </a:r>
          </a:p>
          <a:p>
            <a:endParaRPr/>
          </a:p>
          <a:p>
            <a:r>
              <a:t>Registra resultados de manera legible y verificable.</a:t>
            </a:r>
          </a:p>
          <a:p>
            <a:endParaRPr/>
          </a:p>
          <a:p>
            <a:r>
              <a:t>Escala las actividades que requieren programación, ingeniería o intervención especializada.</a:t>
            </a:r>
          </a:p>
        </p:txBody>
      </p:sp>
      <p:sp>
        <p:nvSpPr>
          <p:cNvPr id="4" name="Slide Number Placeholder 3"/>
          <p:cNvSpPr>
            <a:spLocks noGrp="1"/>
          </p:cNvSpPr>
          <p:nvPr>
            <p:ph type="sldNum" sz="quarter" idx="5"/>
          </p:nvPr>
        </p:nvSpPr>
        <p:spPr/>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Trabaja dentro del alcance autorizado y respeta las reglas de seguridad.</a:t>
            </a:r>
          </a:p>
          <a:p>
            <a:endParaRPr/>
          </a:p>
          <a:p>
            <a:r>
              <a:t>Identifica correctamente el modelo y consulta la documentación aplicable.</a:t>
            </a:r>
          </a:p>
          <a:p>
            <a:endParaRPr/>
          </a:p>
          <a:p>
            <a:r>
              <a:t>Interpreta el evento antes de ejecutar acciones.</a:t>
            </a:r>
          </a:p>
          <a:p>
            <a:endParaRPr/>
          </a:p>
          <a:p>
            <a:r>
              <a:t>No silencia, repone ni deshabilita de manera arbitraria.</a:t>
            </a:r>
          </a:p>
          <a:p>
            <a:endParaRPr/>
          </a:p>
          <a:p>
            <a:r>
              <a:t>Utiliza métodos de prueba adecuados para cada dispositivo.</a:t>
            </a:r>
          </a:p>
          <a:p>
            <a:endParaRPr/>
          </a:p>
          <a:p>
            <a:r>
              <a:t>Registra resultados de manera legible y verificable.</a:t>
            </a:r>
          </a:p>
          <a:p>
            <a:endParaRPr/>
          </a:p>
          <a:p>
            <a:r>
              <a:t>Escala las actividades que requieren programación, ingeniería o intervención especializada.</a:t>
            </a:r>
          </a:p>
        </p:txBody>
      </p:sp>
      <p:sp>
        <p:nvSpPr>
          <p:cNvPr id="4" name="Slide Number Placeholder 3"/>
          <p:cNvSpPr>
            <a:spLocks noGrp="1"/>
          </p:cNvSpPr>
          <p:nvPr>
            <p:ph type="sldNum" sz="quarter" idx="5"/>
          </p:nvPr>
        </p:nvSpPr>
        <p:spPr/>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Fecha / hora | Panel / ubicación | Tipo de evento | Dirección / punto | Descripción del evento | Acción realizada | Responsable | Estado final</a:t>
            </a:r>
          </a:p>
          <a:p>
            <a:r>
              <a:t> |  |  |  |  |  |  | </a:t>
            </a:r>
          </a:p>
          <a:p>
            <a:r>
              <a:t> |  |  |  |  |  |  | </a:t>
            </a:r>
          </a:p>
          <a:p>
            <a:r>
              <a:t> |  |  |  |  |  |  | </a:t>
            </a:r>
          </a:p>
          <a:p>
            <a:r>
              <a:t> |  |  |  |  |  |  | </a:t>
            </a:r>
          </a:p>
        </p:txBody>
      </p:sp>
      <p:sp>
        <p:nvSpPr>
          <p:cNvPr id="4" name="Slide Number Placeholder 3"/>
          <p:cNvSpPr>
            <a:spLocks noGrp="1"/>
          </p:cNvSpPr>
          <p:nvPr>
            <p:ph type="sldNum" sz="quarter" idx="5"/>
          </p:nvPr>
        </p:nvSpPr>
        <p:spPr/>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  Autorización del responsable obtenida.</a:t>
            </a:r>
          </a:p>
          <a:p>
            <a:endParaRPr/>
          </a:p>
          <a:p>
            <a:r>
              <a:t>☐  Central de monitoreo notificada y confirmación recibida.</a:t>
            </a:r>
          </a:p>
          <a:p>
            <a:endParaRPr/>
          </a:p>
          <a:p>
            <a:r>
              <a:t>☐  Áreas afectadas informadas.</a:t>
            </a:r>
          </a:p>
          <a:p>
            <a:endParaRPr/>
          </a:p>
          <a:p>
            <a:r>
              <a:t>☐  Alcance y listado de puntos de prueba revisados.</a:t>
            </a:r>
          </a:p>
          <a:p>
            <a:endParaRPr/>
          </a:p>
          <a:p>
            <a:r>
              <a:t>☐  Salidas de extinción y otras interfaces identificadas y controladas.</a:t>
            </a:r>
          </a:p>
          <a:p>
            <a:endParaRPr/>
          </a:p>
          <a:p>
            <a:r>
              <a:t>☐  Personal de apoyo y comunicación disponibles.</a:t>
            </a:r>
          </a:p>
          <a:p>
            <a:endParaRPr/>
          </a:p>
          <a:p>
            <a:r>
              <a:t>☐  Medidas compensatorias definidas para cualquier pérdida de protección.</a:t>
            </a:r>
          </a:p>
          <a:p>
            <a:endParaRPr/>
          </a:p>
          <a:p>
            <a:r>
              <a:t>☐  Instrumentos y equipos de prueba adecuados y en buen estado.</a:t>
            </a:r>
          </a:p>
          <a:p>
            <a:endParaRPr/>
          </a:p>
          <a:p>
            <a:r>
              <a:t>☐  Manual del modelo y planos disponibles.</a:t>
            </a:r>
          </a:p>
          <a:p>
            <a:endParaRPr/>
          </a:p>
          <a:p>
            <a:r>
              <a:t>☐  Procedimiento de restitución y cierre definido.</a:t>
            </a:r>
          </a:p>
        </p:txBody>
      </p:sp>
      <p:sp>
        <p:nvSpPr>
          <p:cNvPr id="4" name="Slide Number Placeholder 3"/>
          <p:cNvSpPr>
            <a:spLocks noGrp="1"/>
          </p:cNvSpPr>
          <p:nvPr>
            <p:ph type="sldNum" sz="quarter" idx="5"/>
          </p:nvPr>
        </p:nvSpPr>
        <p:spPr/>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  Autorización del responsable obtenida.</a:t>
            </a:r>
          </a:p>
          <a:p>
            <a:endParaRPr/>
          </a:p>
          <a:p>
            <a:r>
              <a:t>☐  Central de monitoreo notificada y confirmación recibida.</a:t>
            </a:r>
          </a:p>
          <a:p>
            <a:endParaRPr/>
          </a:p>
          <a:p>
            <a:r>
              <a:t>☐  Áreas afectadas informadas.</a:t>
            </a:r>
          </a:p>
          <a:p>
            <a:endParaRPr/>
          </a:p>
          <a:p>
            <a:r>
              <a:t>☐  Alcance y listado de puntos de prueba revisados.</a:t>
            </a:r>
          </a:p>
          <a:p>
            <a:endParaRPr/>
          </a:p>
          <a:p>
            <a:r>
              <a:t>☐  Salidas de extinción y otras interfaces identificadas y controladas.</a:t>
            </a:r>
          </a:p>
          <a:p>
            <a:endParaRPr/>
          </a:p>
          <a:p>
            <a:r>
              <a:t>☐  Personal de apoyo y comunicación disponibles.</a:t>
            </a:r>
          </a:p>
          <a:p>
            <a:endParaRPr/>
          </a:p>
          <a:p>
            <a:r>
              <a:t>☐  Medidas compensatorias definidas para cualquier pérdida de protección.</a:t>
            </a:r>
          </a:p>
          <a:p>
            <a:endParaRPr/>
          </a:p>
          <a:p>
            <a:r>
              <a:t>☐  Instrumentos y equipos de prueba adecuados y en buen estado.</a:t>
            </a:r>
          </a:p>
          <a:p>
            <a:endParaRPr/>
          </a:p>
          <a:p>
            <a:r>
              <a:t>☐  Manual del modelo y planos disponibles.</a:t>
            </a:r>
          </a:p>
          <a:p>
            <a:endParaRPr/>
          </a:p>
          <a:p>
            <a:r>
              <a:t>☐  Procedimiento de restitución y cierre definido.</a:t>
            </a:r>
          </a:p>
        </p:txBody>
      </p:sp>
      <p:sp>
        <p:nvSpPr>
          <p:cNvPr id="4" name="Slide Number Placeholder 3"/>
          <p:cNvSpPr>
            <a:spLocks noGrp="1"/>
          </p:cNvSpPr>
          <p:nvPr>
            <p:ph type="sldNum" sz="quarter" idx="5"/>
          </p:nvPr>
        </p:nvSpPr>
        <p:spPr/>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  Autorización del responsable obtenida.</a:t>
            </a:r>
          </a:p>
          <a:p>
            <a:endParaRPr/>
          </a:p>
          <a:p>
            <a:r>
              <a:t>☐  Central de monitoreo notificada y confirmación recibida.</a:t>
            </a:r>
          </a:p>
          <a:p>
            <a:endParaRPr/>
          </a:p>
          <a:p>
            <a:r>
              <a:t>☐  Áreas afectadas informadas.</a:t>
            </a:r>
          </a:p>
          <a:p>
            <a:endParaRPr/>
          </a:p>
          <a:p>
            <a:r>
              <a:t>☐  Alcance y listado de puntos de prueba revisados.</a:t>
            </a:r>
          </a:p>
          <a:p>
            <a:endParaRPr/>
          </a:p>
          <a:p>
            <a:r>
              <a:t>☐  Salidas de extinción y otras interfaces identificadas y controladas.</a:t>
            </a:r>
          </a:p>
          <a:p>
            <a:endParaRPr/>
          </a:p>
          <a:p>
            <a:r>
              <a:t>☐  Personal de apoyo y comunicación disponibles.</a:t>
            </a:r>
          </a:p>
          <a:p>
            <a:endParaRPr/>
          </a:p>
          <a:p>
            <a:r>
              <a:t>☐  Medidas compensatorias definidas para cualquier pérdida de protección.</a:t>
            </a:r>
          </a:p>
          <a:p>
            <a:endParaRPr/>
          </a:p>
          <a:p>
            <a:r>
              <a:t>☐  Instrumentos y equipos de prueba adecuados y en buen estado.</a:t>
            </a:r>
          </a:p>
          <a:p>
            <a:endParaRPr/>
          </a:p>
          <a:p>
            <a:r>
              <a:t>☐  Manual del modelo y planos disponibles.</a:t>
            </a:r>
          </a:p>
          <a:p>
            <a:endParaRPr/>
          </a:p>
          <a:p>
            <a:r>
              <a:t>☐  Procedimiento de restitución y cierre definido.</a:t>
            </a:r>
          </a:p>
        </p:txBody>
      </p:sp>
      <p:sp>
        <p:nvSpPr>
          <p:cNvPr id="4" name="Slide Number Placeholder 3"/>
          <p:cNvSpPr>
            <a:spLocks noGrp="1"/>
          </p:cNvSpPr>
          <p:nvPr>
            <p:ph type="sldNum" sz="quarter" idx="5"/>
          </p:nvPr>
        </p:nvSpPr>
        <p:spPr/>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Información</a:t>
            </a:r>
          </a:p>
          <a:p>
            <a:r>
              <a:t>Proyecto / instalación | </a:t>
            </a:r>
          </a:p>
          <a:p>
            <a:r>
              <a:t>Panel / modelo / serie | </a:t>
            </a:r>
          </a:p>
          <a:p>
            <a:r>
              <a:t>Ubicación | </a:t>
            </a:r>
          </a:p>
          <a:p>
            <a:r>
              <a:t>Fecha y horario | </a:t>
            </a:r>
          </a:p>
          <a:p>
            <a:r>
              <a:t>Responsable / técnico | </a:t>
            </a:r>
          </a:p>
          <a:p>
            <a:r>
              <a:t>Autorización / permiso | </a:t>
            </a:r>
          </a:p>
          <a:p>
            <a:r>
              <a:t>Central de monitoreo notificada | Sí / No – hora y contacto:</a:t>
            </a:r>
          </a:p>
          <a:p>
            <a:r>
              <a:t>Puntos incluidos en la prueba | </a:t>
            </a:r>
          </a:p>
          <a:p>
            <a:r>
              <a:t>Salidas o interfaces controladas | </a:t>
            </a:r>
          </a:p>
          <a:p>
            <a:r>
              <a:t>Medidas compensatorias | </a:t>
            </a:r>
          </a:p>
          <a:p>
            <a:r>
              <a:t>Resultado general | Conforme / No conforme / Parcial</a:t>
            </a:r>
          </a:p>
          <a:p>
            <a:r>
              <a:t>Pendientes y acciones correctivas | </a:t>
            </a:r>
          </a:p>
          <a:p>
            <a:r>
              <a:t>Restitución del sistema | </a:t>
            </a:r>
          </a:p>
          <a:p>
            <a:r>
              <a:t>Confirmación de estado normal | </a:t>
            </a:r>
          </a:p>
          <a:p>
            <a:r>
              <a:t>Firma del ejecutor / supervisor / cliente | </a:t>
            </a:r>
          </a:p>
        </p:txBody>
      </p:sp>
      <p:sp>
        <p:nvSpPr>
          <p:cNvPr id="4" name="Slide Number Placeholder 3"/>
          <p:cNvSpPr>
            <a:spLocks noGrp="1"/>
          </p:cNvSpPr>
          <p:nvPr>
            <p:ph type="sldNum" sz="quarter" idx="5"/>
          </p:nvPr>
        </p:nvSpPr>
        <p:spPr/>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Información</a:t>
            </a:r>
          </a:p>
          <a:p>
            <a:r>
              <a:t>Proyecto / instalación | </a:t>
            </a:r>
          </a:p>
          <a:p>
            <a:r>
              <a:t>Panel / modelo / serie | </a:t>
            </a:r>
          </a:p>
          <a:p>
            <a:r>
              <a:t>Ubicación | </a:t>
            </a:r>
          </a:p>
          <a:p>
            <a:r>
              <a:t>Fecha y horario | </a:t>
            </a:r>
          </a:p>
          <a:p>
            <a:r>
              <a:t>Responsable / técnico | </a:t>
            </a:r>
          </a:p>
          <a:p>
            <a:r>
              <a:t>Autorización / permiso | </a:t>
            </a:r>
          </a:p>
          <a:p>
            <a:r>
              <a:t>Central de monitoreo notificada | Sí / No – hora y contacto:</a:t>
            </a:r>
          </a:p>
          <a:p>
            <a:r>
              <a:t>Puntos incluidos en la prueba | </a:t>
            </a:r>
          </a:p>
          <a:p>
            <a:r>
              <a:t>Salidas o interfaces controladas | </a:t>
            </a:r>
          </a:p>
          <a:p>
            <a:r>
              <a:t>Medidas compensatorias | </a:t>
            </a:r>
          </a:p>
          <a:p>
            <a:r>
              <a:t>Resultado general | Conforme / No conforme / Parcial</a:t>
            </a:r>
          </a:p>
          <a:p>
            <a:r>
              <a:t>Pendientes y acciones correctivas | </a:t>
            </a:r>
          </a:p>
          <a:p>
            <a:r>
              <a:t>Restitución del sistema | </a:t>
            </a:r>
          </a:p>
          <a:p>
            <a:r>
              <a:t>Confirmación de estado normal | </a:t>
            </a:r>
          </a:p>
          <a:p>
            <a:r>
              <a:t>Firma del ejecutor / supervisor / cliente | </a:t>
            </a:r>
          </a:p>
        </p:txBody>
      </p:sp>
      <p:sp>
        <p:nvSpPr>
          <p:cNvPr id="4" name="Slide Number Placeholder 3"/>
          <p:cNvSpPr>
            <a:spLocks noGrp="1"/>
          </p:cNvSpPr>
          <p:nvPr>
            <p:ph type="sldNum" sz="quarter" idx="5"/>
          </p:nvPr>
        </p:nvSpPr>
        <p:spPr/>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Información</a:t>
            </a:r>
          </a:p>
          <a:p>
            <a:r>
              <a:t>Proyecto / instalación | </a:t>
            </a:r>
          </a:p>
          <a:p>
            <a:r>
              <a:t>Panel / modelo / serie | </a:t>
            </a:r>
          </a:p>
          <a:p>
            <a:r>
              <a:t>Ubicación | </a:t>
            </a:r>
          </a:p>
          <a:p>
            <a:r>
              <a:t>Fecha y horario | </a:t>
            </a:r>
          </a:p>
          <a:p>
            <a:r>
              <a:t>Responsable / técnico | </a:t>
            </a:r>
          </a:p>
          <a:p>
            <a:r>
              <a:t>Autorización / permiso | </a:t>
            </a:r>
          </a:p>
          <a:p>
            <a:r>
              <a:t>Central de monitoreo notificada | Sí / No – hora y contacto:</a:t>
            </a:r>
          </a:p>
          <a:p>
            <a:r>
              <a:t>Puntos incluidos en la prueba | </a:t>
            </a:r>
          </a:p>
          <a:p>
            <a:r>
              <a:t>Salidas o interfaces controladas | </a:t>
            </a:r>
          </a:p>
          <a:p>
            <a:r>
              <a:t>Medidas compensatorias | </a:t>
            </a:r>
          </a:p>
          <a:p>
            <a:r>
              <a:t>Resultado general | Conforme / No conforme / Parcial</a:t>
            </a:r>
          </a:p>
          <a:p>
            <a:r>
              <a:t>Pendientes y acciones correctivas | </a:t>
            </a:r>
          </a:p>
          <a:p>
            <a:r>
              <a:t>Restitución del sistema | </a:t>
            </a:r>
          </a:p>
          <a:p>
            <a:r>
              <a:t>Confirmación de estado normal | </a:t>
            </a:r>
          </a:p>
          <a:p>
            <a:r>
              <a:t>Firma del ejecutor / supervisor / cliente | </a:t>
            </a:r>
          </a:p>
        </p:txBody>
      </p:sp>
      <p:sp>
        <p:nvSpPr>
          <p:cNvPr id="4" name="Slide Number Placeholder 3"/>
          <p:cNvSpPr>
            <a:spLocks noGrp="1"/>
          </p:cNvSpPr>
          <p:nvPr>
            <p:ph type="sldNum" sz="quarter" idx="5"/>
          </p:nvPr>
        </p:nvSpPr>
        <p:spPr/>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Campo | Información</a:t>
            </a:r>
          </a:p>
          <a:p>
            <a:r>
              <a:t>Proyecto / instalación | </a:t>
            </a:r>
          </a:p>
          <a:p>
            <a:r>
              <a:t>Panel / modelo / serie | </a:t>
            </a:r>
          </a:p>
          <a:p>
            <a:r>
              <a:t>Ubicación | </a:t>
            </a:r>
          </a:p>
          <a:p>
            <a:r>
              <a:t>Fecha y horario | </a:t>
            </a:r>
          </a:p>
          <a:p>
            <a:r>
              <a:t>Responsable / técnico | </a:t>
            </a:r>
          </a:p>
          <a:p>
            <a:r>
              <a:t>Autorización / permiso | </a:t>
            </a:r>
          </a:p>
          <a:p>
            <a:r>
              <a:t>Central de monitoreo notificada | Sí / No – hora y contacto:</a:t>
            </a:r>
          </a:p>
          <a:p>
            <a:r>
              <a:t>Puntos incluidos en la prueba | </a:t>
            </a:r>
          </a:p>
          <a:p>
            <a:r>
              <a:t>Salidas o interfaces controladas | </a:t>
            </a:r>
          </a:p>
          <a:p>
            <a:r>
              <a:t>Medidas compensatorias | </a:t>
            </a:r>
          </a:p>
          <a:p>
            <a:r>
              <a:t>Resultado general | Conforme / No conforme / Parcial</a:t>
            </a:r>
          </a:p>
          <a:p>
            <a:r>
              <a:t>Pendientes y acciones correctivas | </a:t>
            </a:r>
          </a:p>
          <a:p>
            <a:r>
              <a:t>Restitución del sistema | </a:t>
            </a:r>
          </a:p>
          <a:p>
            <a:r>
              <a:t>Confirmación de estado normal | </a:t>
            </a:r>
          </a:p>
          <a:p>
            <a:r>
              <a:t>Firma del ejecutor / supervisor / cliente | </a:t>
            </a:r>
          </a:p>
        </p:txBody>
      </p:sp>
      <p:sp>
        <p:nvSpPr>
          <p:cNvPr id="4" name="Slide Number Placeholder 3"/>
          <p:cNvSpPr>
            <a:spLocks noGrp="1"/>
          </p:cNvSpPr>
          <p:nvPr>
            <p:ph type="sldNum" sz="quarter" idx="5"/>
          </p:nvPr>
        </p:nvSpPr>
        <p:spPr/>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Punto / dirección | Ubicación | Motivo | Autorizado por | Inicio | Medida compensatoria | Rehabilitado por / hora | Prueba de retorno</a:t>
            </a:r>
          </a:p>
          <a:p>
            <a:r>
              <a:t> |  |  |  |  |  |  | </a:t>
            </a:r>
          </a:p>
          <a:p>
            <a:r>
              <a:t> |  |  |  |  |  |  | </a:t>
            </a:r>
          </a:p>
          <a:p>
            <a:r>
              <a:t> |  |  |  |  |  |  | </a:t>
            </a:r>
          </a:p>
        </p:txBody>
      </p:sp>
      <p:sp>
        <p:nvSpPr>
          <p:cNvPr id="4" name="Slide Number Placeholder 3"/>
          <p:cNvSpPr>
            <a:spLocks noGrp="1"/>
          </p:cNvSpPr>
          <p:nvPr>
            <p:ph type="sldNum" sz="quarter" idx="5"/>
          </p:nvPr>
        </p:nvSpPr>
        <p:spPr/>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Panel / ubicación | Componente | Número de parte | Revisión | Cantidad | Condición | Repuesto disponible | Observaciones</a:t>
            </a:r>
          </a:p>
          <a:p>
            <a:r>
              <a:t> |  |  |  |  |  |  | </a:t>
            </a:r>
          </a:p>
          <a:p>
            <a:r>
              <a:t> |  |  |  |  |  |  | </a:t>
            </a:r>
          </a:p>
          <a:p>
            <a:r>
              <a:t> |  |  |  |  |  |  | </a:t>
            </a:r>
          </a:p>
        </p:txBody>
      </p:sp>
      <p:sp>
        <p:nvSpPr>
          <p:cNvPr id="4" name="Slide Number Placeholder 3"/>
          <p:cNvSpPr>
            <a:spLocks noGrp="1"/>
          </p:cNvSpPr>
          <p:nvPr>
            <p:ph type="sldNum" sz="quarter" idx="5"/>
          </p:nvPr>
        </p:nvSpPr>
        <p:spPr/>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desarrollo de este manual conserva los temas, modelos y referencias indicados en el documento base del curso. Para impartirlo en una instalación concreta, completar la bibliografía con los manuales oficiales del panel, fichas técnicas de los dispositivos instalados, documentación de ingeniería aprobada, matriz causa-efecto, planos as-built, procedimientos de operación del cliente y normativa aplicable.</a:t>
            </a:r>
          </a:p>
          <a:p>
            <a:endParaRPr/>
          </a:p>
          <a:p>
            <a:r>
              <a:t>Siemens: manual de operación y mantenimiento del modelo Cerberus PRO Modular instalado.</a:t>
            </a:r>
          </a:p>
          <a:p>
            <a:endParaRPr/>
          </a:p>
          <a:p>
            <a:r>
              <a:t>Siemens: documentación de Cerberus Engineering Tool y fichas de los dispositivos FD720 citados.</a:t>
            </a:r>
          </a:p>
          <a:p>
            <a:endParaRPr/>
          </a:p>
          <a:p>
            <a:r>
              <a:t>Siemens / Cerberus Pyrotronics: manual MXL/MXLV indicado en el documento base como referencia 315-092036; confirmar revisión y aplicabilidad al MXL-IQ.</a:t>
            </a:r>
          </a:p>
          <a:p>
            <a:endParaRPr/>
          </a:p>
          <a:p>
            <a:r>
              <a:t>Siemens: documentación específica de los módulos NET-7 / NET-4 y arquitectura de red instalada.</a:t>
            </a:r>
          </a:p>
          <a:p>
            <a:endParaRPr/>
          </a:p>
          <a:p>
            <a:r>
              <a:t>NFPA 72: edición adoptada por el proyecto o autoridad competente.</a:t>
            </a:r>
          </a:p>
          <a:p>
            <a:endParaRPr/>
          </a:p>
          <a:p>
            <a:r>
              <a:t>Reglamento Nacional de Edificaciones del Perú, Norma A.130, y demás disposiciones que correspondan.</a:t>
            </a:r>
          </a:p>
          <a:p>
            <a:endParaRPr/>
          </a:p>
          <a:p>
            <a:r>
              <a:t>NOTA DE CONTROL DOCUMENTAL  Los valores de capacidad, compatibilidades, números de parte, secuencias de alimentación, teclas y menús que aparecen en el temario original son referencias de partida. Antes de usar este manual como procedimiento de trabajo, deben verificarse contra el manual oficial del equipo específico y la configuración aprobada de la instalación.</a:t>
            </a:r>
          </a:p>
        </p:txBody>
      </p:sp>
      <p:sp>
        <p:nvSpPr>
          <p:cNvPr id="4" name="Slide Number Placeholder 3"/>
          <p:cNvSpPr>
            <a:spLocks noGrp="1"/>
          </p:cNvSpPr>
          <p:nvPr>
            <p:ph type="sldNum" sz="quarter" idx="5"/>
          </p:nvPr>
        </p:nvSpPr>
        <p:spPr/>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r>
              <a:t>El desarrollo de este manual conserva los temas, modelos y referencias indicados en el documento base del curso. Para impartirlo en una instalación concreta, completar la bibliografía con los manuales oficiales del panel, fichas técnicas de los dispositivos instalados, documentación de ingeniería aprobada, matriz causa-efecto, planos as-built, procedimientos de operación del cliente y normativa aplicable.</a:t>
            </a:r>
          </a:p>
          <a:p>
            <a:endParaRPr/>
          </a:p>
          <a:p>
            <a:r>
              <a:t>Siemens: manual de operación y mantenimiento del modelo Cerberus PRO Modular instalado.</a:t>
            </a:r>
          </a:p>
          <a:p>
            <a:endParaRPr/>
          </a:p>
          <a:p>
            <a:r>
              <a:t>Siemens: documentación de Cerberus Engineering Tool y fichas de los dispositivos FD720 citados.</a:t>
            </a:r>
          </a:p>
          <a:p>
            <a:endParaRPr/>
          </a:p>
          <a:p>
            <a:r>
              <a:t>Siemens / Cerberus Pyrotronics: manual MXL/MXLV indicado en el documento base como referencia 315-092036; confirmar revisión y aplicabilidad al MXL-IQ.</a:t>
            </a:r>
          </a:p>
          <a:p>
            <a:endParaRPr/>
          </a:p>
          <a:p>
            <a:r>
              <a:t>Siemens: documentación específica de los módulos NET-7 / NET-4 y arquitectura de red instalada.</a:t>
            </a:r>
          </a:p>
          <a:p>
            <a:endParaRPr/>
          </a:p>
          <a:p>
            <a:r>
              <a:t>NFPA 72: edición adoptada por el proyecto o autoridad competente.</a:t>
            </a:r>
          </a:p>
          <a:p>
            <a:endParaRPr/>
          </a:p>
          <a:p>
            <a:r>
              <a:t>Reglamento Nacional de Edificaciones del Perú, Norma A.130, y demás disposiciones que correspondan.</a:t>
            </a:r>
          </a:p>
          <a:p>
            <a:endParaRPr/>
          </a:p>
          <a:p>
            <a:r>
              <a:t>NOTA DE CONTROL DOCUMENTAL  Los valores de capacidad, compatibilidades, números de parte, secuencias de alimentación, teclas y menús que aparecen en el temario original son referencias de partida. Antes de usar este manual como procedimiento de trabajo, deben verificarse contra el manual oficial del equipo específico y la configuración aprobada de la instalación.</a:t>
            </a:r>
          </a:p>
        </p:txBody>
      </p:sp>
      <p:sp>
        <p:nvSpPr>
          <p:cNvPr id="4" name="Slide Number Placeholder 3"/>
          <p:cNvSpPr>
            <a:spLocks noGrp="1"/>
          </p:cNvSpPr>
          <p:nvPr>
            <p:ph type="sldNum" sz="quarter" idx="5"/>
          </p:nvPr>
        </p:nvSpPr>
        <p:spPr/>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Fuente: Manual_desarrollado_Curso_Siemens_Cerberus_MXL-IQ.docx</a:t>
            </a:r>
          </a:p>
          <a:p>
            <a:r>
              <a:t>Adaptación didáctica del documento proporcionado. No constituye validación técnica independiente.</a:t>
            </a:r>
          </a:p>
          <a:p>
            <a:endParaRPr/>
          </a:p>
          <a:p>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Operación y mantenimiento de paneles</a:t>
            </a:r>
          </a:p>
        </p:txBody>
      </p:sp>
      <p:sp>
        <p:nvSpPr>
          <p:cNvPr id="5" name="TextBox 4"/>
          <p:cNvSpPr txBox="1"/>
          <p:nvPr/>
        </p:nvSpPr>
        <p:spPr>
          <a:xfrm>
            <a:off x="640080" y="2577485"/>
            <a:ext cx="10698480" cy="1703030"/>
          </a:xfrm>
          <a:prstGeom prst="rect">
            <a:avLst/>
          </a:prstGeom>
          <a:noFill/>
        </p:spPr>
        <p:txBody>
          <a:bodyPr wrap="square">
            <a:spAutoFit/>
          </a:bodyPr>
          <a:lstStyle/>
          <a:p>
            <a:pPr>
              <a:spcAft>
                <a:spcPts val="1000"/>
              </a:spcAft>
              <a:defRPr sz="2200" b="0">
                <a:solidFill>
                  <a:srgbClr val="FFFFFF"/>
                </a:solidFill>
                <a:latin typeface="Aptos"/>
              </a:defRPr>
            </a:pPr>
            <a:r>
              <a:rPr sz="4400" dirty="0"/>
              <a:t>Siemens Cerberus PRO y MXL / MXL-IQ</a:t>
            </a:r>
          </a:p>
          <a:p>
            <a:pPr>
              <a:spcAft>
                <a:spcPts val="1000"/>
              </a:spcAft>
              <a:defRPr sz="2200" b="0">
                <a:solidFill>
                  <a:srgbClr val="FFFFFF"/>
                </a:solidFill>
                <a:latin typeface="Aptos"/>
              </a:defRPr>
            </a:pPr>
            <a:r>
              <a:rPr dirty="0" err="1"/>
              <a:t>Curso</a:t>
            </a:r>
            <a:r>
              <a:rPr dirty="0"/>
              <a:t> </a:t>
            </a:r>
            <a:r>
              <a:rPr dirty="0" err="1"/>
              <a:t>técnico</a:t>
            </a:r>
            <a:r>
              <a:rPr dirty="0"/>
              <a:t> • 8 </a:t>
            </a:r>
            <a:r>
              <a:rPr dirty="0" err="1"/>
              <a:t>módulos</a:t>
            </a:r>
            <a:r>
              <a:rPr dirty="0"/>
              <a:t> • </a:t>
            </a:r>
            <a:r>
              <a:rPr lang="es-ES" dirty="0"/>
              <a:t>8</a:t>
            </a:r>
            <a:r>
              <a:rPr dirty="0"/>
              <a:t> horas</a:t>
            </a:r>
          </a:p>
          <a:p>
            <a:pPr>
              <a:spcAft>
                <a:spcPts val="1000"/>
              </a:spcAft>
              <a:defRPr sz="2200" b="0">
                <a:solidFill>
                  <a:srgbClr val="FFFFFF"/>
                </a:solidFill>
                <a:latin typeface="Aptos"/>
              </a:defRPr>
            </a:pPr>
            <a:r>
              <a:rPr dirty="0"/>
              <a:t>Material del </a:t>
            </a:r>
            <a:r>
              <a:rPr dirty="0" err="1"/>
              <a:t>participante</a:t>
            </a:r>
            <a:endParaRPr dirty="0"/>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82348"/>
          </a:xfrm>
          <a:prstGeom prst="rect">
            <a:avLst/>
          </a:prstGeom>
          <a:noFill/>
        </p:spPr>
        <p:txBody>
          <a:bodyPr wrap="square">
            <a:spAutoFit/>
          </a:bodyPr>
          <a:lstStyle/>
          <a:p>
            <a:pPr>
              <a:spcAft>
                <a:spcPts val="1000"/>
              </a:spcAft>
              <a:defRPr sz="2800" b="1">
                <a:solidFill>
                  <a:srgbClr val="10263D"/>
                </a:solidFill>
                <a:latin typeface="Aptos"/>
              </a:defRPr>
            </a:pPr>
            <a:r>
              <a:rPr dirty="0"/>
              <a:t>Ruta del </a:t>
            </a:r>
            <a:r>
              <a:rPr dirty="0" err="1"/>
              <a:t>aprendizaje</a:t>
            </a:r>
            <a:endParaRPr lang="es-ES" dirty="0"/>
          </a:p>
          <a:p>
            <a:pPr>
              <a:spcAft>
                <a:spcPts val="1000"/>
              </a:spcAft>
              <a:defRPr sz="2800" b="1">
                <a:solidFill>
                  <a:srgbClr val="10263D"/>
                </a:solidFill>
                <a:latin typeface="Aptos"/>
              </a:defRPr>
            </a:pPr>
            <a:r>
              <a:rPr lang="es-PE" dirty="0"/>
              <a:t>Se sugiere estudiar 2 horas por dia.</a:t>
            </a:r>
            <a:endParaRPr dirty="0"/>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Día 1: fundamentos y arquitectura de Cerberus PRO.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Día 2: operación, pruebas y mantenimiento de Cerberus PRO.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Día 3: arquitectura y operación de MXL / MXL-IQ.</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Día 4: mantenimiento, migración, diagnóstico y evaluación.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Tres acciones que no deben confundirse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confirmar que el evento fue visto; no corrige la causa.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SILENCIAR: detener la señal permitida; no elimina el riesgo.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REPONER: solicitar retorno a supervisión después de corregir la condición.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Ante una alarma, aplicar el plan de emergencia y las autorizaciones del establecimiento.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PRESENTACIÓN DEL CURSO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curso proporciona una base organizada para operar, inspeccionar, probar y mantener de manera básica paneles de detección y alarma contra incendios Siemens Cerberus PRO Modular y MXL/MXL-IQ.</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1700" b="0">
                <a:solidFill>
                  <a:srgbClr val="24394B"/>
                </a:solidFill>
                <a:latin typeface="Aptos"/>
              </a:defRPr>
            </a:pPr>
            <a:r>
              <a:t>La finalidad del entrenamiento es que el participante interprete correctamente las indicaciones del panel, siga procedimientos seguros, documente sus intervenciones y reconozca cuándo debe detener el trabajo y solicitar apoyo especializado.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Ficha general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400110"/>
          </a:xfrm>
          <a:prstGeom prst="rect">
            <a:avLst/>
          </a:prstGeom>
          <a:noFill/>
        </p:spPr>
        <p:txBody>
          <a:bodyPr wrap="square">
            <a:spAutoFit/>
          </a:bodyPr>
          <a:lstStyle/>
          <a:p>
            <a:pPr>
              <a:spcAft>
                <a:spcPts val="1000"/>
              </a:spcAft>
              <a:defRPr sz="2000" b="0">
                <a:solidFill>
                  <a:srgbClr val="24394B"/>
                </a:solidFill>
                <a:latin typeface="Aptos"/>
              </a:defRPr>
            </a:pPr>
            <a:r>
              <a:rPr dirty="0" err="1"/>
              <a:t>Duración</a:t>
            </a:r>
            <a:r>
              <a:rPr dirty="0"/>
              <a:t> total • </a:t>
            </a:r>
            <a:r>
              <a:rPr lang="es-ES" dirty="0"/>
              <a:t>8</a:t>
            </a:r>
            <a:r>
              <a:rPr dirty="0"/>
              <a:t> horas: 4 días de </a:t>
            </a:r>
            <a:r>
              <a:rPr lang="es-ES" dirty="0"/>
              <a:t>2</a:t>
            </a:r>
            <a:r>
              <a:rPr dirty="0"/>
              <a:t> horas</a:t>
            </a:r>
            <a:r>
              <a:rPr lang="es-ES" dirty="0"/>
              <a:t> por </a:t>
            </a:r>
            <a:r>
              <a:rPr lang="es-ES" dirty="0" err="1"/>
              <a:t>dia</a:t>
            </a:r>
            <a:r>
              <a:rPr dirty="0"/>
              <a:t>.</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Participantes • Técnicos de mantenimiento, operadores de sala de control, personal de seguridad y supervisores.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Requisitos previos • Electricidad básica y lectura de planos. No se exige experiencia previa en sistemas de incendio.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Ficha general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Equipos de práctica • Panel Cerberus PRO Modular y panel MXL-IQ, o simuladores; lazo didáctico con detector de humo, detector térmico, estación manual, módulo de entrada/salida y sirena.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Herramientas • Multímetro adecuado, magneto de prueba cuando corresponda, aerosol de prueba aprobado, manuales, planos y bitácora.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400110"/>
          </a:xfrm>
          <a:prstGeom prst="rect">
            <a:avLst/>
          </a:prstGeom>
          <a:noFill/>
        </p:spPr>
        <p:txBody>
          <a:bodyPr wrap="square">
            <a:spAutoFit/>
          </a:bodyPr>
          <a:lstStyle/>
          <a:p>
            <a:pPr>
              <a:spcAft>
                <a:spcPts val="1000"/>
              </a:spcAft>
              <a:defRPr sz="2000" b="0">
                <a:solidFill>
                  <a:srgbClr val="24394B"/>
                </a:solidFill>
                <a:latin typeface="Aptos"/>
              </a:defRPr>
            </a:pPr>
            <a:r>
              <a:rPr dirty="0" err="1"/>
              <a:t>Evaluación</a:t>
            </a:r>
            <a:r>
              <a:rPr dirty="0"/>
              <a:t> • Nota </a:t>
            </a:r>
            <a:r>
              <a:rPr dirty="0" err="1"/>
              <a:t>mínima</a:t>
            </a:r>
            <a:r>
              <a:rPr dirty="0"/>
              <a:t> </a:t>
            </a:r>
            <a:r>
              <a:rPr dirty="0" err="1"/>
              <a:t>referencial</a:t>
            </a:r>
            <a:r>
              <a:rPr dirty="0"/>
              <a:t>: 70 %.</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400110"/>
          </a:xfrm>
          <a:prstGeom prst="rect">
            <a:avLst/>
          </a:prstGeom>
          <a:noFill/>
        </p:spPr>
        <p:txBody>
          <a:bodyPr wrap="square">
            <a:spAutoFit/>
          </a:bodyPr>
          <a:lstStyle/>
          <a:p>
            <a:pPr>
              <a:spcAft>
                <a:spcPts val="1000"/>
              </a:spcAft>
              <a:defRPr sz="2000" b="0">
                <a:solidFill>
                  <a:srgbClr val="24394B"/>
                </a:solidFill>
                <a:latin typeface="Aptos"/>
              </a:defRPr>
            </a:pPr>
            <a:r>
              <a:rPr dirty="0" err="1"/>
              <a:t>Certificación</a:t>
            </a:r>
            <a:r>
              <a:rPr dirty="0"/>
              <a:t> • </a:t>
            </a:r>
            <a:r>
              <a:rPr lang="es-ES" dirty="0"/>
              <a:t>OISGLOBAL y MTA</a:t>
            </a:r>
            <a:endParaRPr dirty="0"/>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Reglas generales de seguridad</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Antes de realizar pruebas en un edificio en servicio, obtener autorización del responsable, informar a la central de monitoreo y coordinar con las áreas afectadas.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y controlar las salidas que puedan provocar acciones no deseadas: descarga de agentes de extinción, ascensores, compuertas, bombas u otros equipos vinculados.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No asumir que silenciar una señal elimina la condición de incendio o la falla que la originó.</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No desconectar, puentear, deshabilitar ni retirar dispositivos sin autorización y sin un plan de control de la condición de fuera de servicio.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Reglas generales de seguridad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Cuando una parte del sistema quede temporalmente fuera de servicio, aplicar las medidas compensatorias definidas por el responsable del establecimiento, incluida vigilancia contra incendios cuando corresponda.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Usar herramientas y equipos de prueba compatibles con el dispositivo y las instrucciones del fabricante. No aplicar calor, aerosoles o tensión de prueba improvisados.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1700" b="0">
                <a:solidFill>
                  <a:srgbClr val="24394B"/>
                </a:solidFill>
                <a:latin typeface="Aptos"/>
              </a:defRPr>
            </a:pPr>
            <a:r>
              <a:t>LÍMITE DE ALCANCE El curso está orientado a operación y mantenimiento básico. No autoriza al participante a modificar la programación, lógica causa-efecto, direccionamiento, parámetros de dispositivos ni configuración de red.</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PLAN GENERAL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1 • 1 • Fundamentos de detección y alarma de incendio • 4</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1 • 2 • Cerberus PRO Modular: arquitectura y dispositivos • 4</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2 • 3 • Cerberus PRO Modular: operación diaria • 4</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2 • 4 • Cerberus PRO Modular: pruebas y mantenimiento • 4</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INTRODUCCIÓN</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PLAN GENERAL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3 • 5 • MXL / MXL-IQ: arquitectura y dispositivos • 4</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3 • 6 • MXL / MXL-IQ: operación del panel • 4</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4 • 7 • MXL: pruebas, mantenimiento y migración • 4</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4 • 8 • Diagnóstico de fallas y evaluación final • 4</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1. FUNDAMENTOS DE DETECCIÓN Y ALARMA DE INCENDIO</a:t>
            </a:r>
          </a:p>
        </p:txBody>
      </p:sp>
      <p:sp>
        <p:nvSpPr>
          <p:cNvPr id="5" name="TextBox 4"/>
          <p:cNvSpPr txBox="1"/>
          <p:nvPr/>
        </p:nvSpPr>
        <p:spPr>
          <a:xfrm>
            <a:off x="640080" y="3657600"/>
            <a:ext cx="10698480" cy="769441"/>
          </a:xfrm>
          <a:prstGeom prst="rect">
            <a:avLst/>
          </a:prstGeom>
          <a:noFill/>
        </p:spPr>
        <p:txBody>
          <a:bodyPr wrap="square">
            <a:spAutoFit/>
          </a:bodyPr>
          <a:lstStyle/>
          <a:p>
            <a:pPr>
              <a:spcAft>
                <a:spcPts val="1000"/>
              </a:spcAft>
              <a:defRPr sz="2200" b="0">
                <a:solidFill>
                  <a:srgbClr val="FFFFFF"/>
                </a:solidFill>
                <a:latin typeface="Aptos"/>
              </a:defRPr>
            </a:pPr>
            <a:r>
              <a:rPr dirty="0"/>
              <a:t>Este </a:t>
            </a:r>
            <a:r>
              <a:rPr dirty="0" err="1"/>
              <a:t>módulo</a:t>
            </a:r>
            <a:r>
              <a:rPr dirty="0"/>
              <a:t> introduce el </a:t>
            </a:r>
            <a:r>
              <a:rPr dirty="0" err="1"/>
              <a:t>propósito</a:t>
            </a:r>
            <a:r>
              <a:rPr dirty="0"/>
              <a:t> de un </a:t>
            </a:r>
            <a:r>
              <a:rPr dirty="0" err="1"/>
              <a:t>sistema</a:t>
            </a:r>
            <a:r>
              <a:rPr dirty="0"/>
              <a:t> de </a:t>
            </a:r>
            <a:r>
              <a:rPr dirty="0" err="1"/>
              <a:t>detección</a:t>
            </a:r>
            <a:r>
              <a:rPr dirty="0"/>
              <a:t> y </a:t>
            </a:r>
            <a:r>
              <a:rPr dirty="0" err="1"/>
              <a:t>alarma</a:t>
            </a:r>
            <a:r>
              <a:rPr dirty="0"/>
              <a:t>, sus </a:t>
            </a:r>
            <a:r>
              <a:rPr dirty="0" err="1"/>
              <a:t>componentes</a:t>
            </a:r>
            <a:r>
              <a:rPr dirty="0"/>
              <a:t> </a:t>
            </a:r>
            <a:r>
              <a:rPr dirty="0" err="1"/>
              <a:t>principales</a:t>
            </a:r>
            <a:r>
              <a:rPr dirty="0"/>
              <a:t> y la </a:t>
            </a:r>
            <a:r>
              <a:rPr dirty="0" err="1"/>
              <a:t>interpretación</a:t>
            </a:r>
            <a:r>
              <a:rPr dirty="0"/>
              <a:t> de </a:t>
            </a:r>
            <a:r>
              <a:rPr dirty="0" err="1"/>
              <a:t>los</a:t>
            </a:r>
            <a:r>
              <a:rPr dirty="0"/>
              <a:t> </a:t>
            </a:r>
            <a:r>
              <a:rPr dirty="0" err="1"/>
              <a:t>estados</a:t>
            </a:r>
            <a:r>
              <a:rPr dirty="0"/>
              <a:t> </a:t>
            </a:r>
            <a:r>
              <a:rPr dirty="0" err="1"/>
              <a:t>que</a:t>
            </a:r>
            <a:r>
              <a:rPr dirty="0"/>
              <a:t> </a:t>
            </a:r>
            <a:r>
              <a:rPr dirty="0" err="1"/>
              <a:t>presenta</a:t>
            </a:r>
            <a:r>
              <a:rPr dirty="0"/>
              <a:t> el panel.</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Describir los componentes principales de un sistema de detección y alarma.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Diferenciar sistemas convencionales y direccionables.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Explicar las diferencias entre alarma, supervisión y problema.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los principios de un circuito o lazo y la función de los aisladores.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Aplicar las medidas de seguridad previas a una prueba.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1.1 Propósito y arquitectura básica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Un sistema de detección y alarma contra incendios tiene como finalidad identificar condiciones asociadas a un incendio, transmitir esa información a un equipo de control y alertar a los ocupantes o a los responsables de la respuesta.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Panel de control • Recibe, procesa, presenta y registra eventos; gestiona salidas según la programación aprobada. • Cerberus PRO Modular; MXL/MXL-IQ.</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Dispositivos iniciadores • Detectan una condición o permiten reportarla manualmente. • Detectores de humo o temperatura; estaciones manuales.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Módulos de interfaz • Reciben estados externos o proporcionan interfaces de control. • Módulos de entrada, salida o entrada/salida.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1.1 Propósito y arquitectura básica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Notificación • Comunica una condición a los ocupantes o personal designado. • Sirenas, dispositivos audiovisuales.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Alimentación • Suministra energía al sistema y respaldo durante pérdida de la red principal. • Fuente y baterías.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Comunicación • Permite intercambio de información entre paneles, terminales o equipos externos. • Red del fabricante; interfaces de comunicación.</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1.2 El fuego y las señales de detección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fuego es una reacción de combustión que puede producir calor, humo, gases y radiación. La evolución del incendio depende del combustible, ventilación, geometría del recinto y otras condiciones.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Humo óptico • Partículas de humo que ingresan a la cámara óptica del detector. • Adecuado para muchos riesgos de combustión con generación de humo; polvo, vapor o suciedad pueden causar falsas alarmas.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1700" b="0">
                <a:solidFill>
                  <a:srgbClr val="24394B"/>
                </a:solidFill>
                <a:latin typeface="Aptos"/>
              </a:defRPr>
            </a:pPr>
            <a:r>
              <a:t>Térmico de temperatura fija • Alcanza un umbral de temperatura definido por el diseño del dispositivo. • Puede ser apropiado donde el humo o polvo ambiental dificultan el uso de detectores de humo; su respuesta puede ser más tardía.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Térmico de tasa de aumento • Detecta un incremento de temperatura que supera un comportamiento definido por el fabricante. • Debe considerarse el ambiente y la especificación exacta del detector.</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1.2 El fuego y las señales de detección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Multicriterio • Combina más de una variable de detección. • La lógica exacta depende del modelo y su configuración.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Aspiración • Una unidad toma muestras de aire por una red de tuberías y analiza la muestra. • Requiere diseño, instalación, sensibilidad y mantenimiento específicos.</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1.3 Convencional y direccionable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En un sistema convencional, los dispositivos se agrupan por zonas o circuitos.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En un sistema direccionable, cada dispositivo posee una dirección lógica dentro del circuito o lazo. El panel puede presentar el tipo de punto y su identificación o ubicación programada.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Identificación • Por zona o circuito. • Por dispositivo/dirección.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Localización • Más general. • Más específica, según la programación.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1.3 Convencional y direccionable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Información • Estado del circuito o zona. • Estado y datos del punto direccionable.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Mantenimiento • Requiere localizar el dispositivo dentro de la zona. • Facilita identificar el punto reportado por el panel.</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1.4 Estados básicos del panel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Alarma • Señal asociada a una condición de incendio o activación de un dispositivo iniciador. • Detector activado o estación manual accionada. • Aplicar el plan de emergencia, informar y verificar en sitio.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1700" b="0">
                <a:solidFill>
                  <a:srgbClr val="24394B"/>
                </a:solidFill>
                <a:latin typeface="Aptos"/>
              </a:defRPr>
            </a:pPr>
            <a:r>
              <a:t>Supervisión • Cambio de estado en un equipo o condición que el sistema debe vigilar, sin ser necesariamente una alarma de incendio. • Válvula de control desplazada o señal de flujo, según diseño. • Coordinar con el área responsable y verificar la condición.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1700" b="0">
                <a:solidFill>
                  <a:srgbClr val="24394B"/>
                </a:solidFill>
                <a:latin typeface="Aptos"/>
              </a:defRPr>
            </a:pPr>
            <a:r>
              <a:t>Problema / avería • Condición anormal que afecta o puede afectar la capacidad del sistema o de una parte de él. • Pérdida de alimentación, falla de lazo o dispositivo ausente. • Identificar el punto, evaluar el impacto y generar atención de mantenimiento.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La clasificación exacta de una señal depende de la programación del panel y del diseño aprobado.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1.5 Concepto de lazo direccionable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lazo es el circuito de comunicación y alimentación, según la arquitectura del fabricante, al que se conectan los dispositivos direccionables.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Un circuito abierto ocurre cuando se interrumpe la continuidad de un conductor.</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Un cortocircuito ocurre cuando dos conductores entran en contacto eléctrico de manera no prevista.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Una falla a tierra aparece cuando un conductor o componente presenta una conexión no deseada con tierra o masa.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1.5 Concepto de lazo direccionable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Los aisladores limitan el efecto de determinados cortocircuitos y ayudan a conservar la operación de las partes no afectadas.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La presencia de aisladores no elimina la necesidad de localizar y corregir la falla.</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1.6 Normativa y documentación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NFPA 72 es una referencia ampliamente utilizada para los sistemas de alarma y señalización de incendios, incluyendo aspectos de instalación, inspección, pruebas y mantenimiento.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físicamente el panel, la fuente, las baterías, los dispositivos iniciadores, los módulos y los dispositivos de notificación del banco didáctico.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Relacionar cada dispositivo con su símbolo y ubicación en el plano de práctica.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Con autorización del instructor, activar un detector mediante el método de prueba aprobado para ese modelo.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el texto que muestra el panel, la dirección, la descripción, la hora y el estado.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Restablecer el dispositivo y confirmar con el instructor que el sistema vuelve a condición normal.</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diferencia hay entre supervisión y problema? → La supervisión indica un cambio de estado en un equipo vigilado; el problema indica una condición anormal o falla del sistema.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¿Para qué sirve un aislador? → Para limitar la propagación de determinados cortocircuitos y conservar la operación de las partes no afectadas, según diseño.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debe hacerse antes de probar un sistema en servicio? → Obtener autorización, avisar a monitoreo y responsables, controlar salidas asociadas y aplicar medidas compensatorias.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ventaja tiene un sistema direccionable? → Permite identificar individualmente los dispositivos mediante direcciones.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1</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¿Por qué se avisa a la central de monitoreo? → Para evitar una respuesta de emergencia innecesaria y coordinar la condición de prueba.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2. CERBERUS PRO MODULAR: ARQUITECTURA Y DISPOSITIVOS</a:t>
            </a:r>
          </a:p>
        </p:txBody>
      </p:sp>
      <p:sp>
        <p:nvSpPr>
          <p:cNvPr id="5" name="TextBox 4"/>
          <p:cNvSpPr txBox="1"/>
          <p:nvPr/>
        </p:nvSpPr>
        <p:spPr>
          <a:xfrm>
            <a:off x="640080" y="3657600"/>
            <a:ext cx="10698480" cy="1446550"/>
          </a:xfrm>
          <a:prstGeom prst="rect">
            <a:avLst/>
          </a:prstGeom>
          <a:noFill/>
        </p:spPr>
        <p:txBody>
          <a:bodyPr wrap="square">
            <a:spAutoFit/>
          </a:bodyPr>
          <a:lstStyle/>
          <a:p>
            <a:pPr>
              <a:spcAft>
                <a:spcPts val="1000"/>
              </a:spcAft>
              <a:defRPr sz="2200" b="0">
                <a:solidFill>
                  <a:srgbClr val="FFFFFF"/>
                </a:solidFill>
                <a:latin typeface="Aptos"/>
              </a:defRPr>
            </a:pPr>
            <a:r>
              <a:rPr dirty="0"/>
              <a:t>El </a:t>
            </a:r>
            <a:r>
              <a:rPr dirty="0" err="1"/>
              <a:t>módulo</a:t>
            </a:r>
            <a:r>
              <a:rPr dirty="0"/>
              <a:t> </a:t>
            </a:r>
            <a:r>
              <a:rPr dirty="0" err="1"/>
              <a:t>presenta</a:t>
            </a:r>
            <a:r>
              <a:rPr dirty="0"/>
              <a:t> </a:t>
            </a:r>
            <a:r>
              <a:rPr dirty="0" err="1"/>
              <a:t>los</a:t>
            </a:r>
            <a:r>
              <a:rPr dirty="0"/>
              <a:t> </a:t>
            </a:r>
            <a:r>
              <a:rPr dirty="0" err="1"/>
              <a:t>elementos</a:t>
            </a:r>
            <a:r>
              <a:rPr dirty="0"/>
              <a:t> de un </a:t>
            </a:r>
            <a:r>
              <a:rPr dirty="0" err="1"/>
              <a:t>sistema</a:t>
            </a:r>
            <a:r>
              <a:rPr dirty="0"/>
              <a:t> Cerberus PRO Modular y la </a:t>
            </a:r>
            <a:r>
              <a:rPr dirty="0" err="1"/>
              <a:t>relación</a:t>
            </a:r>
            <a:r>
              <a:rPr dirty="0"/>
              <a:t> entre el panel, la red de </a:t>
            </a:r>
            <a:r>
              <a:rPr dirty="0" err="1"/>
              <a:t>dispositivos</a:t>
            </a:r>
            <a:r>
              <a:rPr dirty="0"/>
              <a:t>, </a:t>
            </a:r>
            <a:r>
              <a:rPr dirty="0" err="1"/>
              <a:t>los</a:t>
            </a:r>
            <a:r>
              <a:rPr dirty="0"/>
              <a:t> </a:t>
            </a:r>
            <a:r>
              <a:rPr dirty="0" err="1"/>
              <a:t>equipos</a:t>
            </a:r>
            <a:r>
              <a:rPr dirty="0"/>
              <a:t> de </a:t>
            </a:r>
            <a:r>
              <a:rPr dirty="0" err="1"/>
              <a:t>comunicación</a:t>
            </a:r>
            <a:r>
              <a:rPr dirty="0"/>
              <a:t> y las </a:t>
            </a:r>
            <a:r>
              <a:rPr dirty="0" err="1"/>
              <a:t>herramientas</a:t>
            </a:r>
            <a:r>
              <a:rPr dirty="0"/>
              <a:t> de </a:t>
            </a:r>
            <a:r>
              <a:rPr dirty="0" err="1"/>
              <a:t>ingeniería</a:t>
            </a:r>
            <a:r>
              <a:rPr dirty="0"/>
              <a:t>. Se </a:t>
            </a:r>
            <a:r>
              <a:rPr dirty="0" err="1"/>
              <a:t>enfatiza</a:t>
            </a:r>
            <a:r>
              <a:rPr dirty="0"/>
              <a:t> la </a:t>
            </a:r>
            <a:r>
              <a:rPr dirty="0" err="1"/>
              <a:t>identificación</a:t>
            </a:r>
            <a:r>
              <a:rPr dirty="0"/>
              <a:t> del </a:t>
            </a:r>
            <a:r>
              <a:rPr dirty="0" err="1"/>
              <a:t>modelo</a:t>
            </a:r>
            <a:r>
              <a:rPr dirty="0"/>
              <a:t> </a:t>
            </a:r>
            <a:r>
              <a:rPr dirty="0" err="1"/>
              <a:t>instalado</a:t>
            </a:r>
            <a:r>
              <a:rPr dirty="0"/>
              <a:t> y la </a:t>
            </a:r>
            <a:r>
              <a:rPr dirty="0" err="1"/>
              <a:t>diferencia</a:t>
            </a:r>
            <a:r>
              <a:rPr dirty="0"/>
              <a:t> entre </a:t>
            </a:r>
            <a:r>
              <a:rPr dirty="0" err="1"/>
              <a:t>operar</a:t>
            </a:r>
            <a:r>
              <a:rPr dirty="0"/>
              <a:t> y </a:t>
            </a:r>
            <a:r>
              <a:rPr dirty="0" err="1"/>
              <a:t>programar</a:t>
            </a:r>
            <a:r>
              <a:rPr dirty="0"/>
              <a:t>.</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los componentes del gabinete y sus funciones.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Explicar de forma general la red C-NET.</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los dispositivos de campo mencionados en el temario.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Relacionar la dirección del dispositivo con el plano y la lista del lazo.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Comprender que la programación se realiza mediante herramientas de ingeniería y no como parte de la operación rutinaria.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2.1 Identificación del modelo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La denominación Cerberus PRO comprende distintas familias, versiones y mercados. El temario de este curso menciona equipos FC721, FC722, FC724, FC726 y la línea Cerberus PRO Modular FC922/FC924 para mercados con requisitos UL/NFPA.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VERIFICACIÓN OBLIGATORIA Antes de impartir una práctica, fotografiar o transcribir la placa del panel, identificar el número de modelo, versión de hardware y firmware, y disponer del manual correspondiente.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FC721 • Hasta 126 direcciones. • Confirmar según versión y configuración.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FC722 • 252 direcciones; 2 lazos ampliables a 4. • No asumir que todos los paneles tienen la ampliación instalada.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2.1 Identificación del modelo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FC724 • 504 direcciones; 4 lazos ampliables a 8. • Validar la configuración real y la ficha del modelo.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FC726 • Panel modular citado para determinados mercados. • Consultar ficha técnica correspondiente.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FC922 / FC924 • Línea Cerberus PRO Modular citada para mercados UL/NFPA. • Confirmar modelo exacto y aprobación aplicable.</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2.2 Componentes del gabinete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Unidad de operación • Pantalla, indicadores, teclas y controles. • Integridad física, legibilidad, indicadores y ausencia de daños.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Fuente de alimentación • Módulo que suministra energía al sistema. • Indicadores, conexiones, ventilación y alarmas reportadas.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Baterías • Banco de respaldo instalado. • Fijación, estado físico, terminales, fecha y corrosión.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Módulos de lazo • Interfaces que permiten conexión con dispositivos direccionables. • Identificación, fijación, estado e indicaciones.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2.2 Componentes del gabinete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Módulos de interfaz • Entradas/salidas para señales de equipos externos. • Etiquetado, cableado y correspondencia con planos.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Módulos de comunicación • Interfaces para red o comunicación entre equipos. • Estado, cableado y correspondencia con arquitectura aprobada.</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2.3 Red C-NET y comunicación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C-NET es la denominación de la red/lazo de dispositivos direccionables asociada a la familia Cerberus PRO descrita en el temario. Los dispositivos se conectan al circuito y el panel supervisa su comunicación.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1700" b="0">
                <a:solidFill>
                  <a:srgbClr val="24394B"/>
                </a:solidFill>
                <a:latin typeface="Aptos"/>
              </a:defRPr>
            </a:pPr>
            <a:r>
              <a:t>El temario también menciona redes de paneles mediante Ethernet, conmutadores FN2012-A1 y acceso remoto con Cerberus-Remote. Estas funciones dependen de la arquitectura instalada, licencias, configuración de red, ciberseguridad y permisos.</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2.4 Dispositivos de campo citados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OP720 • Detector de humo óptico. • Mantener cámara y entradas de humo limpias; probar con método aprobado.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OH110 • Detector multisensor. • Confirmar los criterios de detección del modelo y su programación.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HI720 • Detector térmico; el temario menciona máximo y tasa de aumento. • Verificar el tipo exacto y la temperatura/criterios en ficha técnica.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OOH740 • Detector neuronal ASA citado en el temario. • No modificar parámetros sin autorización de ingeniería.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39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2.4 Dispositivos de campo citados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FDA221 / FDA241 • Equipos de detección por aspiración citados. • Revisar unidad, tuberías, puntos de muestreo y avisos conforme al manual.</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FDM221 • Estación manual. • Verificar acceso, señalización, integridad y método de prueba.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FDS221 / FDS224-R • Sirenas o dispositivos de notificación citados. • Comprobar activación, audibilidad y sincronía según diseño.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DBS720 • Base sonora citada. • Confirmar compatibilidad con el detector y configuración.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2.4 Dispositivos de campo citados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FDCIO222 • Módulo de entrada/salida citado. • Identificar señales recibidas y equipos controlados según matriz causa-efecto.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FT2010 / FT724 • Terminales/repetidores citados. • Confirmar qué eventos muestran y la comunicación con el panel.</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2.5 Herramienta de ingeniería y límites del operador</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temario identifica Cerberus Engineering Tool como herramienta de configuración. La programación define la identificación de puntos, textos, zonas, lógicas, salidas y relaciones causa-efecto.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El operador puede consultar estados, eventos e información disponible para su nivel de acceso.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El técnico de mantenimiento puede realizar inspecciones y pruebas autorizadas, siguiendo el procedimiento del sitio.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Los cambios de programación deben ser realizados por personal autorizado, con respaldo del archivo vigente, control de cambios y pruebas posteriores.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2.5 Herramienta de ingeniería y límites del operador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No cargar archivos, cambiar direcciones ni modificar parámetros para intentar corregir una falla sin autorización.</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Con el panel desenergizado o en condición segura definida por el instructor, identificar los módulos del gabinete sin retirar tarjetas ni manipular conexiones energizadas.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modelo, número de parte visible y versión disponible.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Consultar en el panel la lista de dispositivos del lazo con el nivel de acceso autorizado.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Comparar dirección, tipo y descripción con el plano o listado de puntos.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físicamente los dispositivos del lazo didáctico y completar una hoja de inventario.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es C-NET? → La red/lazo de dispositivos direccionables de la familia Cerberus PRO descrita en el curso.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herramienta se menciona para configurar el panel? → Cerberus Engineering Tool.</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¿Para qué se utiliza un módulo FDCIO222? → Como interfaz de entrada/salida para recibir señales o controlar equipos, según configuración.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debe verificarse antes de aplicar una capacidad de lazo? → Modelo exacto, firmware, configuración y ficha/manual correspondiente.</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2</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¿Puede el operador modificar la lógica del panel? → No; la programación corresponde a personal autorizado.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3. CERBERUS PRO MODULAR: OPERACIÓN DIARIA</a:t>
            </a:r>
          </a:p>
        </p:txBody>
      </p:sp>
      <p:sp>
        <p:nvSpPr>
          <p:cNvPr id="5" name="TextBox 4"/>
          <p:cNvSpPr txBox="1"/>
          <p:nvPr/>
        </p:nvSpPr>
        <p:spPr>
          <a:xfrm>
            <a:off x="640080" y="3657600"/>
            <a:ext cx="10698480" cy="1107996"/>
          </a:xfrm>
          <a:prstGeom prst="rect">
            <a:avLst/>
          </a:prstGeom>
          <a:noFill/>
        </p:spPr>
        <p:txBody>
          <a:bodyPr wrap="square">
            <a:spAutoFit/>
          </a:bodyPr>
          <a:lstStyle/>
          <a:p>
            <a:pPr>
              <a:spcAft>
                <a:spcPts val="1000"/>
              </a:spcAft>
              <a:defRPr sz="2200" b="0">
                <a:solidFill>
                  <a:srgbClr val="FFFFFF"/>
                </a:solidFill>
                <a:latin typeface="Aptos"/>
              </a:defRPr>
            </a:pPr>
            <a:r>
              <a:rPr dirty="0"/>
              <a:t>El </a:t>
            </a:r>
            <a:r>
              <a:rPr dirty="0" err="1"/>
              <a:t>módulo</a:t>
            </a:r>
            <a:r>
              <a:rPr dirty="0"/>
              <a:t> </a:t>
            </a:r>
            <a:r>
              <a:rPr dirty="0" err="1"/>
              <a:t>desarrolla</a:t>
            </a:r>
            <a:r>
              <a:rPr dirty="0"/>
              <a:t> la </a:t>
            </a:r>
            <a:r>
              <a:rPr dirty="0" err="1"/>
              <a:t>lectura</a:t>
            </a:r>
            <a:r>
              <a:rPr dirty="0"/>
              <a:t> de la </a:t>
            </a:r>
            <a:r>
              <a:rPr dirty="0" err="1"/>
              <a:t>interfaz</a:t>
            </a:r>
            <a:r>
              <a:rPr dirty="0"/>
              <a:t> del panel y la </a:t>
            </a:r>
            <a:r>
              <a:rPr dirty="0" err="1"/>
              <a:t>secuencia</a:t>
            </a:r>
            <a:r>
              <a:rPr dirty="0"/>
              <a:t> de </a:t>
            </a:r>
            <a:r>
              <a:rPr dirty="0" err="1"/>
              <a:t>actuación</a:t>
            </a:r>
            <a:r>
              <a:rPr dirty="0"/>
              <a:t> </a:t>
            </a:r>
            <a:r>
              <a:rPr dirty="0" err="1"/>
              <a:t>frente</a:t>
            </a:r>
            <a:r>
              <a:rPr dirty="0"/>
              <a:t> a </a:t>
            </a:r>
            <a:r>
              <a:rPr dirty="0" err="1"/>
              <a:t>alarmas</a:t>
            </a:r>
            <a:r>
              <a:rPr dirty="0"/>
              <a:t>, </a:t>
            </a:r>
            <a:r>
              <a:rPr dirty="0" err="1"/>
              <a:t>problemas</a:t>
            </a:r>
            <a:r>
              <a:rPr dirty="0"/>
              <a:t> y </a:t>
            </a:r>
            <a:r>
              <a:rPr dirty="0" err="1"/>
              <a:t>supervisiones</a:t>
            </a:r>
            <a:r>
              <a:rPr dirty="0"/>
              <a:t>. La </a:t>
            </a:r>
            <a:r>
              <a:rPr dirty="0" err="1"/>
              <a:t>prioridad</a:t>
            </a:r>
            <a:r>
              <a:rPr dirty="0"/>
              <a:t> es </a:t>
            </a:r>
            <a:r>
              <a:rPr dirty="0" err="1"/>
              <a:t>conservar</a:t>
            </a:r>
            <a:r>
              <a:rPr dirty="0"/>
              <a:t> la </a:t>
            </a:r>
            <a:r>
              <a:rPr dirty="0" err="1"/>
              <a:t>seguridad</a:t>
            </a:r>
            <a:r>
              <a:rPr dirty="0"/>
              <a:t> de las personas y </a:t>
            </a:r>
            <a:r>
              <a:rPr dirty="0" err="1"/>
              <a:t>evitar</a:t>
            </a:r>
            <a:r>
              <a:rPr dirty="0"/>
              <a:t> </a:t>
            </a:r>
            <a:r>
              <a:rPr dirty="0" err="1"/>
              <a:t>reposiciones</a:t>
            </a:r>
            <a:r>
              <a:rPr dirty="0"/>
              <a:t> o </a:t>
            </a:r>
            <a:r>
              <a:rPr dirty="0" err="1"/>
              <a:t>silenciamientos</a:t>
            </a:r>
            <a:r>
              <a:rPr dirty="0"/>
              <a:t> </a:t>
            </a:r>
            <a:r>
              <a:rPr dirty="0" err="1"/>
              <a:t>prematuros</a:t>
            </a:r>
            <a:r>
              <a:rPr dirty="0"/>
              <a:t>.</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Interpretar el tipo de evento, ubicación, dirección y hora.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Aplicar una secuencia ordenada ante una alarma real.</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Diferenciar la atención de una alarma, una supervisión y un problema.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803648"/>
            <a:ext cx="10515600" cy="941832"/>
          </a:xfrm>
          <a:prstGeom prst="rect">
            <a:avLst/>
          </a:prstGeom>
          <a:noFill/>
        </p:spPr>
        <p:txBody>
          <a:bodyPr wrap="square">
            <a:spAutoFit/>
          </a:bodyPr>
          <a:lstStyle/>
          <a:p>
            <a:pPr>
              <a:spcAft>
                <a:spcPts val="1000"/>
              </a:spcAft>
              <a:defRPr sz="2000" b="0">
                <a:solidFill>
                  <a:srgbClr val="24394B"/>
                </a:solidFill>
                <a:latin typeface="Aptos"/>
              </a:defRPr>
            </a:pPr>
            <a:r>
              <a:t>Deshabilitar y rehabilitar puntos únicamente bajo autorización.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Consultar el historial y registrar las acciones realizadas.</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3.1 Interfaz de operación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unidad de operación puede disponer de pantalla, teclas, indicadores luminosos y señales acústicas. La distribución y denominación exacta de las teclas depende del modelo, idioma, versión y configuración.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La pantalla debe leerse de manera completa. Como mínimo, el operador debe identificar el tipo de evento, el texto de ubicación, la dirección o punto, la hora y cualquier indicación adicional.</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3.2 Atención de una alarma real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PRIORIDAD Una alarma real se trata como una posible emergencia. El panel no sustituye la verificación física ni el plan de emergencia del edificio.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el evento conforme al procedimiento y al nivel de acceso del operador. El reconocimiento confirma que el evento fue visto; no significa que la condición haya sido corregida.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Leer el mensaje completo, identificar la ubicación y comunicar el evento a la brigada, central o responsable designado.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Aplicar el plan de emergencia del establecimiento. La verificación en sitio debe realizarla personal designado, sin exponerse a humo, fuego ni atmósferas peligrosas.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3.2 Atención de una alarma real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No silenciar ni reponer el sistema antes de conocer la causa y contar con la autorización correspondiente. Si el plan establece una acción inmediata de evacuación, esta tiene prioridad.</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Una vez controlada la condición y autorizado el procedimiento, silenciar las señales si corresponde.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Reponer el panel únicamente cuando la causa haya desaparecido y los dispositivos hayan retornado a su condición normal.</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Confirmar que el panel queda en estado normal o registrar los eventos que continúan activos y escalar la incidencia.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3.3 Atención de un problema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Un problema indica que existe una condición anormal en el sistema o en una parte de él. Ejemplos del temario son pérdida de alimentación, falla de batería, falla a tierra, lazo abierto, cortocircuito o dispositivo faltante.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Leer y registrar el mensaje completo, dirección, zona, hora y cualquier dato asociado.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Determinar si el problema afecta a un único dispositivo, a un tramo del lazo, a la alimentación o a la comunicación.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Informar al responsable del sistema y evaluar si se requiere una medida compensatoria por pérdida parcial de protección.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3.3 Atención de un problema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Generar una orden de trabajo y asignar la intervención a personal competente.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Después de corregir la causa, verificar que el panel elimina la condición y registrar la evidencia.</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3.4 Atención de una supervisión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Una señal de supervisión indica que una condición vigilada ha cambiado de estado. En sistemas contra incendios puede relacionarse, según diseño, con válvulas, flujo de agua u otros equipos.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Leer el texto y localizar el equipo asociado.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Comunicar el evento al área responsable del equipo (por ejemplo, mantenimiento mecánico o responsable del sistema hidráulico).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Verificar si el cambio de estado fue intencional, parte de un trabajo autorizado o una condición no prevista.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3.4 Atención de una supervisión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Restablecer el equipo a su condición normal únicamente por personal responsable y autorizado.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Confirmar el retorno de la señal y documentar la causa.</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3.5 Silencio, reconocimiento y reposición: no son lo mismo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 Confirmar que el operador ha visto el evento. • No corrige el origen ni elimina el evento.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Silenciar • Detener una señal acústica conforme a la lógica y permisos del panel. • No garantiza que el riesgo haya desaparecido.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Reposición / reset • Solicitar al panel que vuelva a supervisar después de eliminar la condición, según el diseño. • No debe utilizarse para ocultar o borrar una condición no investigada.</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59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3.6 Deshabilitación y rehabilitación de puntos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Deshabilitar un punto significa excluir temporalmente una parte del sistema de su operación normal. Esto reduce la cobertura de protección y debe considerarse una condición de riesgo.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quién solicita, quién autoriza, el motivo, el punto afectado, fecha y hora.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Informar a la central de monitoreo y al responsable del edificio.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Definir medidas compensatorias y duración prevista de la deshabilitación.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3.6 Deshabilitación y rehabilitación de puntos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Colocar avisos o restricciones operativas cuando lo exija el procedimiento.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Al finalizar, rehabilitar el punto, probarlo y confirmar su estado normal.</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Verificar que no queden puntos deshabilitados sin justificación.</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3.7 Historial de eventos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El historial permite revisar eventos anteriores para identificar recurrencias, secuencias y condiciones que precedieron a una falla. El operador debe aplicar los filtros disponibles en el equipo, que pueden variar por versión.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Filtrar por fecha y hora para delimitar el periodo investigado.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Separar alarmas, supervisiones, problemas y eventos de operación.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Buscar recurrencia por dirección o ubicación.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3.7 Historial de eventos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Correlacionar los registros con bitácoras, órdenes de trabajo y reportes de la central.</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Conservar la evidencia de acuerdo con el procedimiento documental del sitio.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Simular una alarma mediante una estación manual del banco de práctica.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Leer y registrar dirección, ubicación, hora y tipo de evento.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Ejecutar la secuencia de reconocimiento y comunicación establecida por el instructor.</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Generar un problema controlado en el banco, identificar el punto y restaurar la conexión con el procedimiento autorizado.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Deshabilitar y rehabilitar un punto de práctica, dejando registro de ambas acciones.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Consultar los últimos eventos disponibles y elaborar un resumen.</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¿En qué orden se atiende una alarma? → Reconocer y leer; comunicar y aplicar el plan; verificar de forma segura; silenciar solo con autorización; reponer cuando la causa desaparezca.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¿Por qué no se repone sin investigar? → Porque la condición puede continuar y la reposición no corrige la causa.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¿Cuándo se puede deshabilitar un dispositivo? → Con autorización formal, control de riesgo, aviso y registro.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¿Cómo ayuda el historial? → Permite filtrar eventos y analizar recurrencias y secuencias.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3</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hace ante una supervisión? → Identificar el equipo, coordinar con el área responsable y confirmar el retorno a condición normal.</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4. CERBERUS PRO MODULAR: PRUEBAS Y MANTENIMIENTO</a:t>
            </a:r>
          </a:p>
        </p:txBody>
      </p:sp>
      <p:sp>
        <p:nvSpPr>
          <p:cNvPr id="5" name="TextBox 4"/>
          <p:cNvSpPr txBox="1"/>
          <p:nvPr/>
        </p:nvSpPr>
        <p:spPr>
          <a:xfrm>
            <a:off x="640080" y="3657600"/>
            <a:ext cx="10698480" cy="1446550"/>
          </a:xfrm>
          <a:prstGeom prst="rect">
            <a:avLst/>
          </a:prstGeom>
          <a:noFill/>
        </p:spPr>
        <p:txBody>
          <a:bodyPr wrap="square">
            <a:spAutoFit/>
          </a:bodyPr>
          <a:lstStyle/>
          <a:p>
            <a:pPr>
              <a:spcAft>
                <a:spcPts val="1000"/>
              </a:spcAft>
              <a:defRPr sz="2200" b="0">
                <a:solidFill>
                  <a:srgbClr val="FFFFFF"/>
                </a:solidFill>
                <a:latin typeface="Aptos"/>
              </a:defRPr>
            </a:pPr>
            <a:r>
              <a:rPr dirty="0"/>
              <a:t>Este </a:t>
            </a:r>
            <a:r>
              <a:rPr dirty="0" err="1"/>
              <a:t>módulo</a:t>
            </a:r>
            <a:r>
              <a:rPr dirty="0"/>
              <a:t> </a:t>
            </a:r>
            <a:r>
              <a:rPr dirty="0" err="1"/>
              <a:t>enseña</a:t>
            </a:r>
            <a:r>
              <a:rPr dirty="0"/>
              <a:t> a </a:t>
            </a:r>
            <a:r>
              <a:rPr dirty="0" err="1"/>
              <a:t>preparar</a:t>
            </a:r>
            <a:r>
              <a:rPr dirty="0"/>
              <a:t> y </a:t>
            </a:r>
            <a:r>
              <a:rPr dirty="0" err="1"/>
              <a:t>ejecutar</a:t>
            </a:r>
            <a:r>
              <a:rPr dirty="0"/>
              <a:t> </a:t>
            </a:r>
            <a:r>
              <a:rPr dirty="0" err="1"/>
              <a:t>pruebas</a:t>
            </a:r>
            <a:r>
              <a:rPr dirty="0"/>
              <a:t> </a:t>
            </a:r>
            <a:r>
              <a:rPr dirty="0" err="1"/>
              <a:t>funcionales</a:t>
            </a:r>
            <a:r>
              <a:rPr dirty="0"/>
              <a:t> </a:t>
            </a:r>
            <a:r>
              <a:rPr dirty="0" err="1"/>
              <a:t>en</a:t>
            </a:r>
            <a:r>
              <a:rPr dirty="0"/>
              <a:t> un </a:t>
            </a:r>
            <a:r>
              <a:rPr dirty="0" err="1"/>
              <a:t>entorno</a:t>
            </a:r>
            <a:r>
              <a:rPr dirty="0"/>
              <a:t> </a:t>
            </a:r>
            <a:r>
              <a:rPr dirty="0" err="1"/>
              <a:t>controlado</a:t>
            </a:r>
            <a:r>
              <a:rPr dirty="0"/>
              <a:t>, </a:t>
            </a:r>
            <a:r>
              <a:rPr dirty="0" err="1"/>
              <a:t>revisar</a:t>
            </a:r>
            <a:r>
              <a:rPr dirty="0"/>
              <a:t> la </a:t>
            </a:r>
            <a:r>
              <a:rPr dirty="0" err="1"/>
              <a:t>alimentación</a:t>
            </a:r>
            <a:r>
              <a:rPr dirty="0"/>
              <a:t> y el </a:t>
            </a:r>
            <a:r>
              <a:rPr dirty="0" err="1"/>
              <a:t>cableado</a:t>
            </a:r>
            <a:r>
              <a:rPr dirty="0"/>
              <a:t>, y </a:t>
            </a:r>
            <a:r>
              <a:rPr dirty="0" err="1"/>
              <a:t>documentar</a:t>
            </a:r>
            <a:r>
              <a:rPr dirty="0"/>
              <a:t> </a:t>
            </a:r>
            <a:r>
              <a:rPr dirty="0" err="1"/>
              <a:t>resultados</a:t>
            </a:r>
            <a:r>
              <a:rPr dirty="0"/>
              <a:t>. La </a:t>
            </a:r>
            <a:r>
              <a:rPr dirty="0" err="1"/>
              <a:t>prueba</a:t>
            </a:r>
            <a:r>
              <a:rPr dirty="0"/>
              <a:t> </a:t>
            </a:r>
            <a:r>
              <a:rPr dirty="0" err="1"/>
              <a:t>debe</a:t>
            </a:r>
            <a:r>
              <a:rPr dirty="0"/>
              <a:t> </a:t>
            </a:r>
            <a:r>
              <a:rPr dirty="0" err="1"/>
              <a:t>demostrar</a:t>
            </a:r>
            <a:r>
              <a:rPr dirty="0"/>
              <a:t> el </a:t>
            </a:r>
            <a:r>
              <a:rPr dirty="0" err="1"/>
              <a:t>funcionamiento</a:t>
            </a:r>
            <a:r>
              <a:rPr dirty="0"/>
              <a:t> del punto y de las </a:t>
            </a:r>
            <a:r>
              <a:rPr dirty="0" err="1"/>
              <a:t>funciones</a:t>
            </a:r>
            <a:r>
              <a:rPr dirty="0"/>
              <a:t> </a:t>
            </a:r>
            <a:r>
              <a:rPr dirty="0" err="1"/>
              <a:t>asociadas</a:t>
            </a:r>
            <a:r>
              <a:rPr dirty="0"/>
              <a:t> sin </a:t>
            </a:r>
            <a:r>
              <a:rPr dirty="0" err="1"/>
              <a:t>generar</a:t>
            </a:r>
            <a:r>
              <a:rPr dirty="0"/>
              <a:t> </a:t>
            </a:r>
            <a:r>
              <a:rPr dirty="0" err="1"/>
              <a:t>riesgos</a:t>
            </a:r>
            <a:r>
              <a:rPr dirty="0"/>
              <a:t> para el </a:t>
            </a:r>
            <a:r>
              <a:rPr dirty="0" err="1"/>
              <a:t>edificio</a:t>
            </a:r>
            <a:r>
              <a:rPr dirty="0"/>
              <a:t>.</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68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Preparar un plan de prueba y coordinar las afectaciones.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Probar detectores, estaciones manuales, sirenas y módulos con métodos aprobados.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Revisar la fuente y las baterías conforme al manual.</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condiciones visibles de cableado y dispositivos.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Elaborar un informe y restituir el sistema a servicio.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4.1 Planificación previa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Una prueba planificada evita falsas respuestas, interrupciones no coordinadas y descargas accidentales. Antes de empezar se debe definir el alcance, los puntos, el método, los responsables, la duración y la forma de comunicación.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Autorización • Nombre del responsable que autoriza la prueba y alcance aprobado.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Notificaciones • Central de monitoreo, seguridad, brigada, operaciones y áreas afectadas.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Puntos de prueba • Listado de dispositivos, direcciones, ubicaciones y funciones asociadas.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4.1 Planificación previa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Salidas vinculadas • Identificación y control de salidas de extinción, ascensores, compuertas, bombas u otros sistemas.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Personal • Técnico que ejecuta, observador, operador de panel y responsable del área.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Medidas compensatorias • Vigilancia, restricción de trabajos de riesgo u otras medidas definidas por el sitio.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Cierre • Método de restitución, verificación de normalidad y aviso de finalización.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4.2 Prueba funcional de detectores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prueba funcional verifica que el dispositivo responde al estímulo previsto, comunica el evento al panel y se identifica correctamente. Debe realizarse con el equipo de prueba recomendado por el fabricante.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Detector de humo: utilizar aerosol de prueba aprobado y herramienta compatible. No usar humo de combustión, llama abierta ni productos no autorizados.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Detector térmico: aplicar un equipo de prueba de calor controlado y compatible con el modelo. No usar encendedores, sopletes ni fuentes improvisadas.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Detector multicriterio: aplicar el método indicado por el fabricante para comprobar la tecnología correspondiente.</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4.2 Prueba funcional de detectores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Detector por aspiración: revisar el procedimiento de prueba de la unidad, puntos de muestreo, filtros, tuberías y niveles de alarma; no sustituirlo por una prueba convencional de detector puntual.</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4.3 Prueba de estaciones manuales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estación manual se prueba conforme a su diseño y al procedimiento del fabricante.</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4.4 Prueba de dispositivos de notificación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prueba de sirenas y dispositivos audiovisuales debe comprobar la activación, la audibilidad o visibilidad y, cuando aplique, la sincronización.</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4.5 Módulos de entrada/salida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Los módulos de entrada permiten recibir estados de equipos externos; los módulos de salida permiten accionar equipos o interfaces; los módulos combinados pueden realizar ambas funciones.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1700" b="0">
                <a:solidFill>
                  <a:srgbClr val="24394B"/>
                </a:solidFill>
                <a:latin typeface="Aptos"/>
              </a:defRPr>
            </a:pPr>
            <a:r>
              <a:t>CONTROL DE SALIDAS No probar una salida conectada a extinción, ascensores, compuertas, bombas u otro equipo de seguridad sin autorización específica y sin controlar previamente las consecuencias de la activación.</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4.6 Fuente y baterías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revisión de alimentación debe seguir el manual del panel y las especificaciones de las baterías instaladas.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tensión de red y de batería con instrumento adecuado y dentro de las condiciones definidas por el fabricante.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Inspeccionar terminales, polaridad, fijación, corrosión, deformaciones, fugas y fecha de fabricación o instalación.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Verificar la transferencia a baterías mediante un procedimiento autorizado.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79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4.6 Fuente y baterías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No asumir una autonomía por el solo valor de tensión en circuito abierto; la capacidad y autonomía dependen del cálculo de carga, condición de batería, temperatura y requisitos del sistema.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El reemplazo debe considerar tipo, capacidad, tensión, compatibilidad, fecha y requisitos del fabricante.</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4.7 Revisión de cableado y limpieza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inspección visual puede revelar conductores sueltos, daños mecánicos, humedad, corrosión, entradas de cable sin protección o etiquetado deficiente.</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4.8 Informe de prueba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Identificación • Proyecto, edificio, panel, modelo, número de serie y ubicación.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Control • Fecha, hora, responsable, permiso y alcance.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Punto probado • Dirección, tipo, ubicación y descripción.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Método • Herramienta y método utilizado.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4.8 Informe de prueba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Resultado • Conforme / no conforme / no probado, con observación.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Respuesta del panel • Mensaje, dirección, hora y salidas verificadas.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Hallazgo • Falla detectada, impacto y evidencia.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Acción • Corrección, responsable y fecha de cierre.</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4.8 Informe de prueba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Restitución • Puntos rehabilitados, salidas restablecidas, panel normal y notificación de cierre.</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4.9 Restitución del sistema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Retirar los equipos de prueba y confirmar que cada dispositivo está en condición normal.</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Rehabilitar todos los puntos que fueron deshabilitados durante la prueba.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Reponer el panel cuando corresponda y verificar que no queden alarmas o problemas activos no explicados.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Confirmar el estado de las salidas y equipos asociados.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4.9 Restitución del sistema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Informar a la central y al responsable que la prueba terminó y que el sistema fue restituido.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Entregar el informe y dejar evidencia de cualquier pendiente.</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Completar una charla de seguridad y revisar el permiso de prueba.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Probar los dispositivos disponibles en el lazo didáctico con el método correcto.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dirección, ubicación, método, respuesta del panel y resultado.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Medir los parámetros de alimentación permitidos por el instructor y compararlos con el manual.</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Simular una pérdida de red en el banco de práctica y observar la indicación correspondiente.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Restituir el banco y completar el informe.</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coordina antes de una prueba? → Autorización, notificaciones, alcance, salidas asociadas, responsables y medidas compensatorias.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¿Cómo se prueba un detector de humo? → Con aerosol de prueba aprobado y herramienta compatible, según el fabricante.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verifica una prueba de baterías? → Condición, conexión, carga y respuesta de respaldo conforme al procedimiento del fabricante.</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debe contener el informe? → Identificación, fecha, puntos, método, resultados, fallas, acciones y restitución.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89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4</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hace al terminar? → Rehabilitar puntos, restablecer salidas, confirmar normalidad y notificar el cierre.</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5. MXL / MXL-IQ: ARQUITECTURA Y DISPOSITIVOS</a:t>
            </a:r>
          </a:p>
        </p:txBody>
      </p:sp>
      <p:sp>
        <p:nvSpPr>
          <p:cNvPr id="5" name="TextBox 4"/>
          <p:cNvSpPr txBox="1"/>
          <p:nvPr/>
        </p:nvSpPr>
        <p:spPr>
          <a:xfrm>
            <a:off x="640080" y="3657600"/>
            <a:ext cx="10698480" cy="769441"/>
          </a:xfrm>
          <a:prstGeom prst="rect">
            <a:avLst/>
          </a:prstGeom>
          <a:noFill/>
        </p:spPr>
        <p:txBody>
          <a:bodyPr wrap="square">
            <a:spAutoFit/>
          </a:bodyPr>
          <a:lstStyle/>
          <a:p>
            <a:pPr>
              <a:spcAft>
                <a:spcPts val="1000"/>
              </a:spcAft>
              <a:defRPr sz="2200" b="0">
                <a:solidFill>
                  <a:srgbClr val="FFFFFF"/>
                </a:solidFill>
                <a:latin typeface="Aptos"/>
              </a:defRPr>
            </a:pPr>
            <a:r>
              <a:rPr dirty="0"/>
              <a:t>El </a:t>
            </a:r>
            <a:r>
              <a:rPr dirty="0" err="1"/>
              <a:t>módulo</a:t>
            </a:r>
            <a:r>
              <a:rPr dirty="0"/>
              <a:t> introduce la </a:t>
            </a:r>
            <a:r>
              <a:rPr dirty="0" err="1"/>
              <a:t>arquitectura</a:t>
            </a:r>
            <a:r>
              <a:rPr dirty="0"/>
              <a:t> de la familia MXL, sus </a:t>
            </a:r>
            <a:r>
              <a:rPr dirty="0" err="1"/>
              <a:t>elementos</a:t>
            </a:r>
            <a:r>
              <a:rPr dirty="0"/>
              <a:t> </a:t>
            </a:r>
            <a:r>
              <a:rPr dirty="0" err="1"/>
              <a:t>principales</a:t>
            </a:r>
            <a:r>
              <a:rPr dirty="0"/>
              <a:t>, </a:t>
            </a:r>
            <a:r>
              <a:rPr dirty="0" err="1"/>
              <a:t>dispositivos</a:t>
            </a:r>
            <a:r>
              <a:rPr dirty="0"/>
              <a:t> </a:t>
            </a:r>
            <a:r>
              <a:rPr dirty="0" err="1"/>
              <a:t>direccionables</a:t>
            </a:r>
            <a:r>
              <a:rPr dirty="0"/>
              <a:t> y </a:t>
            </a:r>
            <a:r>
              <a:rPr dirty="0" err="1"/>
              <a:t>comunicación</a:t>
            </a:r>
            <a:r>
              <a:rPr dirty="0"/>
              <a:t> entre </a:t>
            </a:r>
            <a:r>
              <a:rPr dirty="0" err="1"/>
              <a:t>paneles</a:t>
            </a:r>
            <a:r>
              <a:rPr dirty="0"/>
              <a:t>.</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si el equipo corresponde a MXL, MXLV o MXL-IQ.</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la unidad de control, tarjetas, fuente y baterías.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Explicar la función general de los módulos NET-7 y NET-4 citados.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dispositivos compatibles mencionados en el temario.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Describir los riesgos de obsolescencia y la necesidad de planificar repuestos o migración.</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5.1 Antecedentes de la familia MXL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MXL es una plataforma direccionable asociada originalmente a Cerberus Pyrotronics y posteriormente a Siemens.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El documento base indica que Siemens anunció el fin de producción del MXL en enero de 2013 y que dejó de fabricar repuestos desde octubre de 2018.</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95</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5.2 Diferencias entre MXL, MXLV y MXL-IQ</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Los nombres MXL, MXLV y MXL-IQ corresponden a variantes de una misma familia tecnológica, pero no deben considerarse idénticas.</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5.3 Componentes del panel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Unidad de control • Procesa eventos y gestiona la operación del panel. • Modelo, revisión y número de parte.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Tarjetas de línea/lazo • Gestionan la conexión con dispositivos direccionables. • Identificación de tarjeta, número de parte y estado.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Fuente de poder • Alimenta el panel y carga el sistema de baterías. • Modelo, tensiones indicadas y condiciones visibles.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Baterías • Proporcionan respaldo de energía. • Tipo, capacidad, fecha y estado físico.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5.3 Componentes del panel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Módulos de red NET • Permiten comunicación entre paneles según la arquitectura. • Tipo NET, número de parte, cableado y topología.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MKB-6 • Pantalla multilínea citada para MXL-IQ. • Confirmar presencia y versión instalada.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Anunciadores remotos • Presentan eventos en ubicaciones separadas. • Ubicación, comunicación y alcance de indicaciones.</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5.4 Dispositivos citados en el temario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Series I, ID e IL • Detectores inteligentes compatibles con la familia MXL, según versión. • Verificar compatibilidad exacta por panel, tarjeta y firmware.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FP-11 FirePrint • Detector multicriterio citado para MXL, MXL-IQ y MXLV. • Confirmar configuración, base y ficha del modelo.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MSI-10B / MSI-20B • Estaciones manuales direccionables. • Confirmar versión y compatibilidad del circuito.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TRI-D • Módulo de interfaz citado. • Consultar manual y número de parte exactos.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99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5.5 Comunicación de red: NET-7 y NET-4</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El temario describe el módulo NET-7 como una interfaz de red para conectar un panel principal con paneles remotos mediante dos pares RS-485 supervisados, con configuraciones citadas como estilo 7 o estilo 4 con puente.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Una falla de comunicación puede originarse en el módulo, el cableado, las conexiones, la configuración o un equipo intermedio. El operador debe registrar el evento y escalarlo;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5.6 Alimentación y seguridad eléctrica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ATENCIÓN El documento base indica una secuencia de desconexión de batería y red AC para trabajar sobre el MXL y una secuencia inversa para energizar.</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Antes de intervenir se debe evaluar el riesgo eléctrico, identificar la alimentación, aplicar bloqueo/etiquetado cuando corresponda y verificar ausencia de tensión con un instrumento adecuado.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5.7 Obsolescencia, repuestos y continuidad</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En equipos descontinuados, el tiempo de reparación puede aumentar por la disponibilidad limitada de repuestos nuevos. Los componentes reacondicionados pueden tener condiciones, garantías y vida útil diferentes.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Inventariar cada tarjeta, módulo, fuente, pantalla y dispositivo relevante.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número de parte, revisión, cantidad instalada y criticidad.</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si existen repuestos disponibles, reacondicionados o alternativos aprobados.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5.7 Obsolescencia, repuestos y continuidad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Evitar almacenar componentes sin verificar su procedencia, compatibilidad y condición.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Definir criterios de escalamiento y evaluar una migración antes de que una falla crítica deje el sistema sin capacidad de reparación.</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103</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el modelo exacto del panel mediante placa y pantalla.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Inventariar las tarjetas, módulos NET, fuente y baterías sin desconectar componentes.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números de parte y estado físico.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Revisar el plano de red y ubicar panel principal, paneles remotos y medios de comunicación.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Preparar una lista de repuestos críticos y riesgos de obsolescencia.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105</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dato permite identificar con seguridad el modelo? → La placa, números de parte, revisión y documentación del equipo.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¿Para qué sirve un módulo NET-7? → Para comunicar paneles de la red MXL mediante la arquitectura indicada por el fabricante.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dispositivos se citan como compatibles? → Series I, ID, IL, FP-11, MSI-10B/MSI-20B y módulos de interfaz como TRI-D, sujetos a verificación.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¿Por qué se necesita un inventario de repuestos? → Por la obsolescencia y disponibilidad limitada de repuestos nuevos.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106</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5</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debe hacerse antes de desconectar alimentación? → Seguir el manual exacto y el procedimiento de seguridad eléctrica autorizado.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6. MXL / MXL-IQ: OPERACIÓN DEL PANEL</a:t>
            </a:r>
          </a:p>
        </p:txBody>
      </p:sp>
      <p:sp>
        <p:nvSpPr>
          <p:cNvPr id="5" name="TextBox 4"/>
          <p:cNvSpPr txBox="1"/>
          <p:nvPr/>
        </p:nvSpPr>
        <p:spPr>
          <a:xfrm>
            <a:off x="640080" y="3657600"/>
            <a:ext cx="10698480" cy="1107996"/>
          </a:xfrm>
          <a:prstGeom prst="rect">
            <a:avLst/>
          </a:prstGeom>
          <a:noFill/>
        </p:spPr>
        <p:txBody>
          <a:bodyPr wrap="square">
            <a:spAutoFit/>
          </a:bodyPr>
          <a:lstStyle/>
          <a:p>
            <a:pPr>
              <a:spcAft>
                <a:spcPts val="1000"/>
              </a:spcAft>
              <a:defRPr sz="2200" b="0">
                <a:solidFill>
                  <a:srgbClr val="FFFFFF"/>
                </a:solidFill>
                <a:latin typeface="Aptos"/>
              </a:defRPr>
            </a:pPr>
            <a:r>
              <a:rPr dirty="0"/>
              <a:t>Este </a:t>
            </a:r>
            <a:r>
              <a:rPr dirty="0" err="1"/>
              <a:t>módulo</a:t>
            </a:r>
            <a:r>
              <a:rPr dirty="0"/>
              <a:t> </a:t>
            </a:r>
            <a:r>
              <a:rPr dirty="0" err="1"/>
              <a:t>desarrolla</a:t>
            </a:r>
            <a:r>
              <a:rPr dirty="0"/>
              <a:t> la </a:t>
            </a:r>
            <a:r>
              <a:rPr dirty="0" err="1"/>
              <a:t>operación</a:t>
            </a:r>
            <a:r>
              <a:rPr dirty="0"/>
              <a:t> </a:t>
            </a:r>
            <a:r>
              <a:rPr dirty="0" err="1"/>
              <a:t>cotidiana</a:t>
            </a:r>
            <a:r>
              <a:rPr dirty="0"/>
              <a:t> del MXL/MXL-IQ, </a:t>
            </a:r>
            <a:r>
              <a:rPr dirty="0" err="1"/>
              <a:t>teniendo</a:t>
            </a:r>
            <a:r>
              <a:rPr dirty="0"/>
              <a:t> </a:t>
            </a:r>
            <a:r>
              <a:rPr dirty="0" err="1"/>
              <a:t>en</a:t>
            </a:r>
            <a:r>
              <a:rPr dirty="0"/>
              <a:t> </a:t>
            </a:r>
            <a:r>
              <a:rPr dirty="0" err="1"/>
              <a:t>cuenta</a:t>
            </a:r>
            <a:r>
              <a:rPr dirty="0"/>
              <a:t> </a:t>
            </a:r>
            <a:r>
              <a:rPr dirty="0" err="1"/>
              <a:t>que</a:t>
            </a:r>
            <a:r>
              <a:rPr dirty="0"/>
              <a:t> la </a:t>
            </a:r>
            <a:r>
              <a:rPr dirty="0" err="1"/>
              <a:t>interfaz</a:t>
            </a:r>
            <a:r>
              <a:rPr dirty="0"/>
              <a:t> </a:t>
            </a:r>
            <a:r>
              <a:rPr dirty="0" err="1"/>
              <a:t>puede</a:t>
            </a:r>
            <a:r>
              <a:rPr dirty="0"/>
              <a:t> </a:t>
            </a:r>
            <a:r>
              <a:rPr dirty="0" err="1"/>
              <a:t>diferir</a:t>
            </a:r>
            <a:r>
              <a:rPr dirty="0"/>
              <a:t> de la de Cerberus PRO. Se </a:t>
            </a:r>
            <a:r>
              <a:rPr dirty="0" err="1"/>
              <a:t>estudian</a:t>
            </a:r>
            <a:r>
              <a:rPr dirty="0"/>
              <a:t> las </a:t>
            </a:r>
            <a:r>
              <a:rPr dirty="0" err="1"/>
              <a:t>teclas</a:t>
            </a:r>
            <a:r>
              <a:rPr dirty="0"/>
              <a:t> de </a:t>
            </a:r>
            <a:r>
              <a:rPr dirty="0" err="1"/>
              <a:t>acción</a:t>
            </a:r>
            <a:r>
              <a:rPr dirty="0"/>
              <a:t> </a:t>
            </a:r>
            <a:r>
              <a:rPr dirty="0" err="1"/>
              <a:t>autoguiadas</a:t>
            </a:r>
            <a:r>
              <a:rPr dirty="0"/>
              <a:t>, </a:t>
            </a:r>
            <a:r>
              <a:rPr dirty="0" err="1"/>
              <a:t>los</a:t>
            </a:r>
            <a:r>
              <a:rPr dirty="0"/>
              <a:t> </a:t>
            </a:r>
            <a:r>
              <a:rPr dirty="0" err="1"/>
              <a:t>anunciadores</a:t>
            </a:r>
            <a:r>
              <a:rPr dirty="0"/>
              <a:t> y la </a:t>
            </a:r>
            <a:r>
              <a:rPr dirty="0" err="1"/>
              <a:t>atención</a:t>
            </a:r>
            <a:r>
              <a:rPr dirty="0"/>
              <a:t> </a:t>
            </a:r>
            <a:r>
              <a:rPr dirty="0" err="1"/>
              <a:t>segura</a:t>
            </a:r>
            <a:r>
              <a:rPr dirty="0"/>
              <a:t> de </a:t>
            </a:r>
            <a:r>
              <a:rPr dirty="0" err="1"/>
              <a:t>eventos</a:t>
            </a:r>
            <a:r>
              <a:rPr dirty="0"/>
              <a:t>.</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108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los elementos de operación y sus indicaciones.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Interpretar eventos en pantalla y anunciadores.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Aplicar la secuencia segura de atención de alarmas, problemas y supervisiones.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Controlar la deshabilitación y rehabilitación de puntos.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Consultar y conservar el historial de eventos.</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111</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6.1 Panel de control y teclas autoguiadas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El temario señala que el MXL dispone de teclas de acción autoguiadas: el panel presenta indicaciones que orientan al operador sobre la acción disponible. La función y el nombre de cada tecla dependen de la versión y del idioma.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1700" b="0">
                <a:solidFill>
                  <a:srgbClr val="24394B"/>
                </a:solidFill>
                <a:latin typeface="Aptos"/>
              </a:defRPr>
            </a:pPr>
            <a:r>
              <a:t>La interfaz puede incluir teclas de reconocimiento, silencio de señales y reposición, además de macros para funciones repetitivas. Una macro ejecuta una función preconfigurada; su presencia no significa que el operador pueda modificarla.</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112</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6.2 Pantalla, LED y anunciadores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panel puede utilizar indicadores luminosos, señales acústicas, impresora, anunciadores remotos y, en determinadas versiones, una pantalla multilínea como la MKB-6 mencionada en el temario.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Leer el texto de evento y la ubicación.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si el evento es alarma, supervisión o problema.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Observar si existen múltiples eventos y si hay indicaciones de punto deshabilitado.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113</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6.2 Pantalla, LED y anunciadores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Consultar el anunciador remoto o impresión cuando la operación del sitio lo requiera.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los datos antes de ejecutar acciones que puedan alterar la presentación.</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6.3 Secuencia de atención de eventos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lógica de seguridad es la misma que en otros paneles: reconocer no es corregir, silenciar no es eliminar la causa y reponer solo es válido cuando la condición que originó el evento ha desaparecido.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el evento utilizando la tecla o función indicada por el panel.</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Leer el tipo de evento, ubicación y punto; registrar la hora.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Comunicar al responsable según el plan de emergencia.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115</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6.3 Secuencia de atención de eventos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Verificar la condición mediante el personal designado y de forma segura.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Silenciar solo cuando el procedimiento y el responsable lo autoricen.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Reponer únicamente cuando la condición haya sido corregida y se autorice.</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Confirmar el estado del sistema y documentar cualquier evento persistente.</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116</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6.4 Íconos de materiales peligrosos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documento base indica que el MXL puede presentar símbolos asociados a materiales peligrosos del área de alarma.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6.5 Deshabilitación de puntos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La deshabilitación de un punto reduce la protección y solo puede realizarse con autorización. Debe anotarse en la bitácora el punto, motivo, solicitante, autorizador, hora de inicio, medidas compensatorias y responsable de la rehabilitación.</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6.6 Historial, impresora y anunciador</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consulta del historial y los registros impresos permite reconstruir la secuencia de eventos.</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119</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las teclas y mensajes de ayuda disponibles en el panel de práctica.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Activar una estación manual direccionable y registrar el mensaje.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Atender una alarma simulada siguiendo el procedimiento.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Generar un problema controlado en un dispositivo de práctica y restaurarlo.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Deshabilitar y rehabilitar un punto con autorización del instructor.</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Consultar o imprimir el historial de la sesión, si el equipo dispone de esa función.</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121</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es una tecla de acción autoguiada? → Una tecla cuya función disponible es indicada por el propio panel o su pantalla.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indican los íconos de materiales peligrosos? → Información de apoyo sobre riesgos asociados al área; debe contrastarse con la documentación del sitio.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¿Cuándo se puede reponer el panel? → Cuando la causa haya desaparecido y el procedimiento lo autorice.</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registra al deshabilitar un punto? → Identificación, motivo, autorización, horario, medidas compensatorias y rehabilitación.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122</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6</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¿Dónde se consultan los nombres exactos de las teclas? → En el manual del modelo y la guía del instalador correspondientes.</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123</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7. MXL: PRUEBAS, MANTENIMIENTO Y MIGRACIÓN</a:t>
            </a:r>
          </a:p>
        </p:txBody>
      </p:sp>
      <p:sp>
        <p:nvSpPr>
          <p:cNvPr id="5" name="TextBox 4"/>
          <p:cNvSpPr txBox="1"/>
          <p:nvPr/>
        </p:nvSpPr>
        <p:spPr>
          <a:xfrm>
            <a:off x="746760" y="3858768"/>
            <a:ext cx="10698480" cy="1446550"/>
          </a:xfrm>
          <a:prstGeom prst="rect">
            <a:avLst/>
          </a:prstGeom>
          <a:noFill/>
        </p:spPr>
        <p:txBody>
          <a:bodyPr wrap="square">
            <a:spAutoFit/>
          </a:bodyPr>
          <a:lstStyle/>
          <a:p>
            <a:pPr>
              <a:spcAft>
                <a:spcPts val="1000"/>
              </a:spcAft>
              <a:defRPr sz="2200" b="0">
                <a:solidFill>
                  <a:srgbClr val="FFFFFF"/>
                </a:solidFill>
                <a:latin typeface="Aptos"/>
              </a:defRPr>
            </a:pPr>
            <a:r>
              <a:rPr dirty="0"/>
              <a:t>El </a:t>
            </a:r>
            <a:r>
              <a:rPr dirty="0" err="1"/>
              <a:t>módulo</a:t>
            </a:r>
            <a:r>
              <a:rPr dirty="0"/>
              <a:t> </a:t>
            </a:r>
            <a:r>
              <a:rPr dirty="0" err="1"/>
              <a:t>aborda</a:t>
            </a:r>
            <a:r>
              <a:rPr dirty="0"/>
              <a:t> las </a:t>
            </a:r>
            <a:r>
              <a:rPr dirty="0" err="1"/>
              <a:t>actividades</a:t>
            </a:r>
            <a:r>
              <a:rPr dirty="0"/>
              <a:t> de </a:t>
            </a:r>
            <a:r>
              <a:rPr dirty="0" err="1"/>
              <a:t>inspección</a:t>
            </a:r>
            <a:r>
              <a:rPr dirty="0"/>
              <a:t> y </a:t>
            </a:r>
            <a:r>
              <a:rPr dirty="0" err="1"/>
              <a:t>prueba</a:t>
            </a:r>
            <a:r>
              <a:rPr dirty="0"/>
              <a:t> de un </a:t>
            </a:r>
            <a:r>
              <a:rPr dirty="0" err="1"/>
              <a:t>sistema</a:t>
            </a:r>
            <a:r>
              <a:rPr dirty="0"/>
              <a:t> MXL, la </a:t>
            </a:r>
            <a:r>
              <a:rPr dirty="0" err="1"/>
              <a:t>gestión</a:t>
            </a:r>
            <a:r>
              <a:rPr dirty="0"/>
              <a:t> de </a:t>
            </a:r>
            <a:r>
              <a:rPr dirty="0" err="1"/>
              <a:t>fallas</a:t>
            </a:r>
            <a:r>
              <a:rPr dirty="0"/>
              <a:t> y </a:t>
            </a:r>
            <a:r>
              <a:rPr dirty="0" err="1"/>
              <a:t>repuestos</a:t>
            </a:r>
            <a:r>
              <a:rPr dirty="0"/>
              <a:t>, y </a:t>
            </a:r>
            <a:r>
              <a:rPr dirty="0" err="1"/>
              <a:t>los</a:t>
            </a:r>
            <a:r>
              <a:rPr dirty="0"/>
              <a:t> pasos </a:t>
            </a:r>
            <a:r>
              <a:rPr dirty="0" err="1"/>
              <a:t>generales</a:t>
            </a:r>
            <a:r>
              <a:rPr dirty="0"/>
              <a:t> para </a:t>
            </a:r>
            <a:r>
              <a:rPr dirty="0" err="1"/>
              <a:t>evaluar</a:t>
            </a:r>
            <a:r>
              <a:rPr dirty="0"/>
              <a:t> </a:t>
            </a:r>
            <a:r>
              <a:rPr dirty="0" err="1"/>
              <a:t>una</a:t>
            </a:r>
            <a:r>
              <a:rPr dirty="0"/>
              <a:t> </a:t>
            </a:r>
            <a:r>
              <a:rPr dirty="0" err="1"/>
              <a:t>migración</a:t>
            </a:r>
            <a:r>
              <a:rPr dirty="0"/>
              <a:t>. Se </a:t>
            </a:r>
            <a:r>
              <a:rPr dirty="0" err="1"/>
              <a:t>enfatiza</a:t>
            </a:r>
            <a:r>
              <a:rPr dirty="0"/>
              <a:t> </a:t>
            </a:r>
            <a:r>
              <a:rPr dirty="0" err="1"/>
              <a:t>que</a:t>
            </a:r>
            <a:r>
              <a:rPr dirty="0"/>
              <a:t> la </a:t>
            </a:r>
            <a:r>
              <a:rPr dirty="0" err="1"/>
              <a:t>reutilización</a:t>
            </a:r>
            <a:r>
              <a:rPr dirty="0"/>
              <a:t> de </a:t>
            </a:r>
            <a:r>
              <a:rPr dirty="0" err="1"/>
              <a:t>dispositivos</a:t>
            </a:r>
            <a:r>
              <a:rPr dirty="0"/>
              <a:t> de campo no </a:t>
            </a:r>
            <a:r>
              <a:rPr dirty="0" err="1"/>
              <a:t>debe</a:t>
            </a:r>
            <a:r>
              <a:rPr dirty="0"/>
              <a:t> </a:t>
            </a:r>
            <a:r>
              <a:rPr dirty="0" err="1"/>
              <a:t>darse</a:t>
            </a:r>
            <a:r>
              <a:rPr dirty="0"/>
              <a:t> </a:t>
            </a:r>
            <a:r>
              <a:rPr dirty="0" err="1"/>
              <a:t>por</a:t>
            </a:r>
            <a:r>
              <a:rPr dirty="0"/>
              <a:t> </a:t>
            </a:r>
            <a:r>
              <a:rPr dirty="0" err="1"/>
              <a:t>garantizada</a:t>
            </a:r>
            <a:r>
              <a:rPr dirty="0"/>
              <a:t>: </a:t>
            </a:r>
            <a:r>
              <a:rPr dirty="0" err="1"/>
              <a:t>requiere</a:t>
            </a:r>
            <a:r>
              <a:rPr dirty="0"/>
              <a:t> un </a:t>
            </a:r>
            <a:r>
              <a:rPr dirty="0" err="1"/>
              <a:t>estudio</a:t>
            </a:r>
            <a:r>
              <a:rPr dirty="0"/>
              <a:t> de </a:t>
            </a:r>
            <a:r>
              <a:rPr dirty="0" err="1"/>
              <a:t>compatibilidad</a:t>
            </a:r>
            <a:r>
              <a:rPr dirty="0"/>
              <a:t>.</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124</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Planificar pruebas funcionales del panel y sus dispositivos.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Revisar baterías, fuente, tarjetas y módulos de red.</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fallas recurrentes y repuestos críticos.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Explicar las etapas de una migración tecnológica.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126</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los aspectos que deben verificarse antes de reutilizar dispositivos o cableado.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127</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7.1 Planificación de pruebas en MXL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 planificación sigue los principios del módulo 4: autorización, aviso a monitoreo, identificación de salidas vinculadas, personal asignado, medidas compensatorias y cierre documentado.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7.2 Pruebas de dispositivos y lazo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La prueba debe demostrar que el dispositivo responde, que el panel recibe la señal y que la identificación es correcta. En el caso de un lazo, se debe verificar su estado y continuidad de acuerdo con el manual.</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Preparar listado de puntos y plano actualizado.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Confirmar el método de prueba aplicable a cada detector o estación manual.</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el mensaje recibido por el panel y comparar dirección y ubicación.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129</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7.2 Pruebas de dispositivos y lazo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Comprobar las salidas asociadas solo dentro del alcance autorizado.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Investigar las fallas de comunicación o puntos ausentes antes de cerrar el trabajo.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130</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7.3 Mantenimiento de paneles antiguos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Por la edad de los equipos, las baterías, conexiones, tarjetas y módulos de comunicación requieren una atención documentada. La inspección visual no reemplaza una prueba funcional.</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Baterías • Inspección física, revisión de terminales y pruebas indicadas por fabricante. • Tipo, capacidad, fecha, mediciones y resultado.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Fuente • Revisar indicaciones, conexiones y condición física. • Estado, alarmas y mediciones permitidas.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Tarjetas • Verificar fijación, identificación, suciedad y daños visibles. • Número de parte, revisión y observaciones.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131</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7.3 Mantenimiento de paneles antiguos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Módulos NET • Revisar estado de comunicación, conexiones y cableado. • Topología, paneles asociados y eventos.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Detectores • Limpieza y prueba según modelo. • Dirección, método, resultado y reemplazos.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Cableado • Inspección de canalizaciones, conexiones y daños. • Tramo, condición y acción correctiva.</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132</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7.4 Gestión de repuestos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En plataformas sin repuestos nuevos de fábrica, el plan de mantenimiento debe incluir una matriz de criticidad.</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Clasificar componentes por criticidad y efecto de falla.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números de parte exactos y revisiones.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Documentar origen, condición, pruebas y garantía de repuestos reacondicionados.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133</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7.4 Gestión de repuestos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No instalar sustitutos sin verificar compatibilidad y aprobación.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Definir stock mínimo o estrategia de adquisición según el riesgo.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134</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7.5 Evaluación de migración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El temario menciona como plataformas destino FireFinder XLS o Cerberus PRO Modular. La selección debe basarse en disponibilidad, normativa aplicable, compatibilidad, soporte, necesidades de integración y estrategia del propietario.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135</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7.6 Etapas típicas de una migración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Relevamiento: inventariar paneles, tarjetas, dispositivos, direcciones, cableado, interfaces y funciones.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Evaluación de compatibilidad: revisar cada dispositivo y módulo contra la documentación del sistema destino.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Revisión de ingeniería: validar arquitectura, capacidad, matriz causa-efecto, notificación, alimentación y supervisión.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Pruebas previas en taller: cuando sea viable, verificar componentes y estrategia de migración antes de la ventana de cambio.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136</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7.6 Etapas típicas de una migración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Plan de corte: definir secuencia, responsables, duración, contingencias y medidas temporales de protección.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Ejecución: instalar y configurar el sistema nuevo por personal autorizado, con control de cambios y respaldo.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Pruebas integrales: verificar puntos, notificación, interfaces, comunicación y funciones de seguridad.</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Validación y entrega: documentar resultados, planos, programación, manuales, capacitación y aceptación de la autoridad o cliente que corresponda.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137</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7.7 Cableado y límites de reutilización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Una migración de panel no corrige automáticamente problemas de cableado.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NO PROMETER REUTILIZACIÓN SIN ESTUDIO La posibilidad de conservar detectores, estaciones manuales, módulos o cableado debe confirmarse por modelo y número de parte.</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Realizar una inspección documentada de un MXL de práctica.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datos de fuente y baterías según el procedimiento disponible.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Ejecutar una prueba de dispositivos y revisar el estado del lazo.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Elaborar inventario de repuestos críticos.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139</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Práctica guiada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Preparar una lista de verificación preliminar para migración.</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140</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puede reutilizarse en una migración? → Solo los dispositivos, módulos o cableado cuya compatibilidad se haya confirmado documental y técnicamente.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¿Por qué se realizan pruebas previas en taller? → Para reducir incertidumbre y detectar incompatibilidades antes de la ventana de cambio.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riesgo existe al no contar con repuestos de fábrica? → Mayor tiempo de reparación y posible pérdida prolongada de funciones.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hace con el cableado antiguo? → Se inspecciona y prueba; se reemplaza o corrige lo que no cumple.</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141</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7</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¿Quién valida la puesta en servicio? → El responsable técnico y las partes/autoridades que correspondan según proyecto y normativa.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142</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10263D"/>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1371600"/>
            <a:ext cx="10881360" cy="1828800"/>
          </a:xfrm>
          <a:prstGeom prst="rect">
            <a:avLst/>
          </a:prstGeom>
          <a:noFill/>
        </p:spPr>
        <p:txBody>
          <a:bodyPr wrap="square">
            <a:spAutoFit/>
          </a:bodyPr>
          <a:lstStyle/>
          <a:p>
            <a:pPr>
              <a:spcAft>
                <a:spcPts val="1000"/>
              </a:spcAft>
              <a:defRPr sz="3400" b="1">
                <a:solidFill>
                  <a:srgbClr val="FFFFFF"/>
                </a:solidFill>
                <a:latin typeface="Aptos"/>
              </a:defRPr>
            </a:pPr>
            <a:r>
              <a:t>MÓDULO 8. DIAGNÓSTICO DE FALLAS</a:t>
            </a:r>
          </a:p>
        </p:txBody>
      </p:sp>
      <p:sp>
        <p:nvSpPr>
          <p:cNvPr id="5" name="TextBox 4"/>
          <p:cNvSpPr txBox="1"/>
          <p:nvPr/>
        </p:nvSpPr>
        <p:spPr>
          <a:xfrm>
            <a:off x="640080" y="3657600"/>
            <a:ext cx="10698480" cy="1446550"/>
          </a:xfrm>
          <a:prstGeom prst="rect">
            <a:avLst/>
          </a:prstGeom>
          <a:noFill/>
        </p:spPr>
        <p:txBody>
          <a:bodyPr wrap="square">
            <a:spAutoFit/>
          </a:bodyPr>
          <a:lstStyle/>
          <a:p>
            <a:pPr>
              <a:spcAft>
                <a:spcPts val="1000"/>
              </a:spcAft>
              <a:defRPr sz="2200" b="0">
                <a:solidFill>
                  <a:srgbClr val="FFFFFF"/>
                </a:solidFill>
                <a:latin typeface="Aptos"/>
              </a:defRPr>
            </a:pPr>
            <a:r>
              <a:rPr dirty="0"/>
              <a:t>El </a:t>
            </a:r>
            <a:r>
              <a:rPr dirty="0" err="1"/>
              <a:t>módulo</a:t>
            </a:r>
            <a:r>
              <a:rPr dirty="0"/>
              <a:t> </a:t>
            </a:r>
            <a:r>
              <a:rPr dirty="0" err="1"/>
              <a:t>presenta</a:t>
            </a:r>
            <a:r>
              <a:rPr dirty="0"/>
              <a:t> </a:t>
            </a:r>
            <a:r>
              <a:rPr dirty="0" err="1"/>
              <a:t>una</a:t>
            </a:r>
            <a:r>
              <a:rPr dirty="0"/>
              <a:t> </a:t>
            </a:r>
            <a:r>
              <a:rPr dirty="0" err="1"/>
              <a:t>metodología</a:t>
            </a:r>
            <a:r>
              <a:rPr dirty="0"/>
              <a:t> </a:t>
            </a:r>
            <a:r>
              <a:rPr dirty="0" err="1"/>
              <a:t>ordenada</a:t>
            </a:r>
            <a:r>
              <a:rPr dirty="0"/>
              <a:t> para </a:t>
            </a:r>
            <a:r>
              <a:rPr dirty="0" err="1"/>
              <a:t>interpretar</a:t>
            </a:r>
            <a:r>
              <a:rPr dirty="0"/>
              <a:t> </a:t>
            </a:r>
            <a:r>
              <a:rPr dirty="0" err="1"/>
              <a:t>síntomas</a:t>
            </a:r>
            <a:r>
              <a:rPr dirty="0"/>
              <a:t>, </a:t>
            </a:r>
            <a:r>
              <a:rPr dirty="0" err="1"/>
              <a:t>localizar</a:t>
            </a:r>
            <a:r>
              <a:rPr dirty="0"/>
              <a:t> el </a:t>
            </a:r>
            <a:r>
              <a:rPr dirty="0" err="1"/>
              <a:t>origen</a:t>
            </a:r>
            <a:r>
              <a:rPr dirty="0"/>
              <a:t> probable y </a:t>
            </a:r>
            <a:r>
              <a:rPr dirty="0" err="1"/>
              <a:t>ejecutar</a:t>
            </a:r>
            <a:r>
              <a:rPr dirty="0"/>
              <a:t> </a:t>
            </a:r>
            <a:r>
              <a:rPr dirty="0" err="1"/>
              <a:t>acciones</a:t>
            </a:r>
            <a:r>
              <a:rPr dirty="0"/>
              <a:t> </a:t>
            </a:r>
            <a:r>
              <a:rPr dirty="0" err="1"/>
              <a:t>seguras</a:t>
            </a:r>
            <a:r>
              <a:rPr dirty="0"/>
              <a:t>. El </a:t>
            </a:r>
            <a:r>
              <a:rPr dirty="0" err="1"/>
              <a:t>objetivo</a:t>
            </a:r>
            <a:r>
              <a:rPr dirty="0"/>
              <a:t> no es </a:t>
            </a:r>
            <a:r>
              <a:rPr dirty="0" err="1"/>
              <a:t>modificar</a:t>
            </a:r>
            <a:r>
              <a:rPr dirty="0"/>
              <a:t> la </a:t>
            </a:r>
            <a:r>
              <a:rPr dirty="0" err="1"/>
              <a:t>programación</a:t>
            </a:r>
            <a:r>
              <a:rPr dirty="0"/>
              <a:t> </a:t>
            </a:r>
            <a:r>
              <a:rPr dirty="0" err="1"/>
              <a:t>ni</a:t>
            </a:r>
            <a:r>
              <a:rPr dirty="0"/>
              <a:t> </a:t>
            </a:r>
            <a:r>
              <a:rPr dirty="0" err="1"/>
              <a:t>sustituir</a:t>
            </a:r>
            <a:r>
              <a:rPr dirty="0"/>
              <a:t> </a:t>
            </a:r>
            <a:r>
              <a:rPr dirty="0" err="1"/>
              <a:t>componentes</a:t>
            </a:r>
            <a:r>
              <a:rPr dirty="0"/>
              <a:t> </a:t>
            </a:r>
            <a:r>
              <a:rPr dirty="0" err="1"/>
              <a:t>por</a:t>
            </a:r>
            <a:r>
              <a:rPr dirty="0"/>
              <a:t> </a:t>
            </a:r>
            <a:r>
              <a:rPr dirty="0" err="1"/>
              <a:t>ensayo</a:t>
            </a:r>
            <a:r>
              <a:rPr dirty="0"/>
              <a:t> y error, </a:t>
            </a:r>
            <a:r>
              <a:rPr dirty="0" err="1"/>
              <a:t>sino</a:t>
            </a:r>
            <a:r>
              <a:rPr dirty="0"/>
              <a:t> </a:t>
            </a:r>
            <a:r>
              <a:rPr dirty="0" err="1"/>
              <a:t>obtener</a:t>
            </a:r>
            <a:r>
              <a:rPr dirty="0"/>
              <a:t> </a:t>
            </a:r>
            <a:r>
              <a:rPr dirty="0" err="1"/>
              <a:t>evidencia</a:t>
            </a:r>
            <a:r>
              <a:rPr dirty="0"/>
              <a:t>, </a:t>
            </a:r>
            <a:r>
              <a:rPr dirty="0" err="1"/>
              <a:t>corregir</a:t>
            </a:r>
            <a:r>
              <a:rPr dirty="0"/>
              <a:t> la causa y </a:t>
            </a:r>
            <a:r>
              <a:rPr dirty="0" err="1"/>
              <a:t>documentar</a:t>
            </a:r>
            <a:r>
              <a:rPr dirty="0"/>
              <a:t> el </a:t>
            </a:r>
            <a:r>
              <a:rPr dirty="0" err="1"/>
              <a:t>cierre</a:t>
            </a:r>
            <a:r>
              <a:rPr dirty="0"/>
              <a:t>.</a:t>
            </a:r>
          </a:p>
        </p:txBody>
      </p:sp>
      <p:sp>
        <p:nvSpPr>
          <p:cNvPr id="6" name="TextBox 5"/>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7" name="TextBox 6"/>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143</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Aplicar un método de diagnóstico de cinco pasos.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Diferenciar fallas de alimentación, lazo, dispositivo y comunicación.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Seleccionar mediciones y verificaciones seguras.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Reconocer cuándo escalar una intervención.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145</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Resultados de aprendizaje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Documentar la causa, acción correctiva y resultado.</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146</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8.1 Método de diagnóstico en cinco pasos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Leer el evento completo: tipo, dirección, hora, texto y eventos relacionados.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Clasificar el origen probable: panel/alimentación, lazo/cableado, dispositivo de campo o comunicación.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Aislar de manera controlada: inspeccionar, comparar con el plano y realizar pruebas autorizadas. No desconectar dispositivos al azar.</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Corregir la causa: reparar conexión, reemplazar componente compatible o corregir la condición ambiental, según corresponda.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147</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8.1 Método de diagnóstico en cinco pasos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Verificar, reponer y registrar: confirmar estado normal, probar la función y cerrar con evidencia.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8.2 Tabla de síntomas y acciones iniciales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Falla de red AC • Corte de suministro, disyuntor abierto, fusible o conexión. • Informar al responsable; verificar suministro por personal autorizado; confirmar que el panel indica respaldo.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Falla de batería / batería baja • Batería deteriorada, desconectada, descargada o cargador con falla. • Inspeccionar y medir según manual; revisar fecha y condición; no reemplazar por una batería no aprobada.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Falla a tierra • Aislamiento dañado, humedad, conductor en contacto con masa. • Delimitar el circuito afectado con procedimiento aprobado; localizar el tramo y medir solo con equipos y circuitos preparados.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Lazo abierto / corte • Conductor roto, borne suelto o conexión interrumpida. • Revisar conexiones y continuidad con el circuito en condición segura; determinar qué parte permanece operativa.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149</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8.2 Tabla de síntomas y acciones iniciales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Cortocircuito en lazo • Conductores en contacto o dispositivo/cable dañado. • Usar indicaciones de aisladores y procedimiento del fabricante para localizar el tramo; evitar puentes improvisados.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Dispositivo faltante • Dispositivo retirado, pérdida de comunicación, alimentación o dirección incorrecta. • Verificar dirección, montaje y conexión; comparar con el plano y la lista de puntos.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1700" b="0">
                <a:solidFill>
                  <a:srgbClr val="24394B"/>
                </a:solidFill>
                <a:latin typeface="Aptos"/>
              </a:defRPr>
            </a:pPr>
            <a:r>
              <a:t>Detector en problema o alarmas repetitivas • Polvo, insectos, humedad, vapor, mala ubicación o dispositivo deteriorado. • Revisar ambiente e historial; limpiar o reemplazar conforme al fabricante; no deshabilitar sin autorización.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Sirena sin operar • Cableado, fuente, circuito de notificación, módulo o salida deshabilitada. • Verificar evento, circuito y salida de acuerdo con planos y matriz causa-efecto.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150</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8.2 Tabla de síntomas y acciones iniciales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Falla de comunicación en red • Cable, módulo de red, conmutador, alimentación o configuración. • Registrar paneles afectados y revisar enlaces por personal autorizado; no modificar parámetros de red sin aprobación.</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151</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8.3 Diagnóstico de alimentación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Cuando aparece una falla de alimentación, se debe establecer si el problema corresponde a la red principal, la fuente, el cargador, las baterías o las conexiones.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Registrar el mensaje y la hora en que aparece.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Confirmar con el responsable si existe una interrupción eléctrica conocida.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Inspeccionar indicadores y conexiones sin exponerse a partes energizadas.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152</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8.3 Diagnóstico de alimentación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Realizar mediciones solo con autorización y siguiendo el manual.</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Escalar si hay olor, calentamiento, deformación, fuga o daño físico.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153</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8.4 Diagnóstico de lazo y dispositivos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Las fallas de lazo pueden afectar uno o varios dispositivos. La dirección y el historial ayudan a determinar si la falla es aislada o si existe una secuencia que apunta a un tramo común.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Comprobar si el problema se presenta en un solo punto o en varios puntos consecutivos.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Revisar la última intervención realizada en el circuito.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Inspeccionar cajas, empalmes y canalizaciones accesibles.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154</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8.4 Diagnóstico de lazo y dispositivos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Usar aisladores y herramientas de diagnóstico de acuerdo con la arquitectura del fabricante.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Después de la corrección, verificar los puntos afectados y los puntos adyacentes.</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155</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8.5 Alarmas no deseadas o repetitivas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Las alarmas repetitivas pueden estar relacionadas con el ambiente, selección de tecnología, ubicación, contaminación o deterioro.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Identificar si las alarmas ocurren en el mismo punto o en varios dispositivos.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Revisar si hay vapor, polvo, aerosoles, corrientes de aire o cambios de temperatura.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Verificar limpieza, instalación y estado del dispositivo.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156</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8.5 Alarmas no deseadas o repetitivas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Comparar el tipo de detector con el riesgo y las condiciones del ambiente.</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Solicitar evaluación de ingeniería si la solución requiere cambiar tecnología, ubicación o programación.</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157</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8.6 Cierre de una falla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Evento inicial • Mensaje, dirección, ubicación, fecha y hora.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Diagnóstico • Hipótesis revisadas y evidencia encontrada.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Causa raíz • Condición física, eléctrica, ambiental o de comunicación que originó la falla.</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Acción correctiva • Reparación, limpieza, reemplazo o derivación a especialista.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158</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8.6 Cierre de una falla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Prueba posterior • Método, resultado, respuesta del panel y funciones verificadas.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Estado final • Normal / pendiente / fuera de servicio con medidas compensatorias.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Responsables • Técnico ejecutor, supervisor y persona que recibe el sistema.</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159</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8.7 Simulación de diagnóstico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El instructor prepara seis fallas controladas en el banco de práctica. Ejemplos: batería desconectada, dispositivo retirado, corte de lazo, falla a tierra simulada mediante un método seguro, detector sucio de prueba o sirena desconectada.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El equipo recibe el síntoma sin conocer la falla inducida.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Lee y registra el evento del panel.</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Clasifica el subsistema afectado y propone causas posibles.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160</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8.7 Simulación de diagnóstico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Realiza las verificaciones permitidas y determina la causa.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Propone y ejecuta la corrección bajo supervisión.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Verifica el retorno a condición normal y entrega un registro de diagnóstico.</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161</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¿Cómo se distingue una falla de panel de una falla de lazo? → Por el mensaje, alcance de puntos afectados, indicadores y pruebas autorizadas; se confirma con el manual y mediciones.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mide ante una falla a tierra? → El aislamiento respecto de tierra, con el circuito preparado y siguiendo el procedimiento del fabricante.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¿Por qué un lazo abierto no siempre deja todos los puntos fuera de servicio? → Porque ciertas topologías pueden mantener comunicación por el otro extremo; depende del diseño y de la ubicación del corte.</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hace ante alarmas repetitivas? → Analizar historial y ambiente, revisar detector y ubicación, y solicitar evaluación técnica antes de deshabilitar o cambiar configuración.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162</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MÓDULO 8</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Mini evaluación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registra al cerrar una falla? → Evento, causa, acción, pruebas posteriores, estado final, fecha y responsables.</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163</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EVALUACIÓN FINAL DEL CURSO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1700" b="0">
                <a:solidFill>
                  <a:srgbClr val="24394B"/>
                </a:solidFill>
                <a:latin typeface="Aptos"/>
              </a:defRPr>
            </a:pPr>
            <a:r>
              <a:t>La evaluación combina conocimientos teóricos, desempeño práctico, participación y bitácora. La ponderación indicada en el programa base es: examen escrito 40 %, práctica calificada 40 % y participación/bitácora 20 %.</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164</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Examen escrito: preguntas y respuestas esperadas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Nombra los tres estados básicos del panel. → Alarma, supervisión y problema.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debe hacerse antes de silenciar o reponer una alarma? → Aplicar el plan de emergencia, comunicar y verificar la causa de forma segura; actuar con autorización.</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¿Cuál es la red de dispositivos del Cerberus PRO mencionada en el curso? → C-NET.</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¿Cuántas direcciones admite un FC724 según el documento base? → El documento base indica 504, con 4 lazos ampliables a 8; confirmar la versión/configuración.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165</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Examen escrito: preguntas y respuestas esperadas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herramienta se menciona para configurar Cerberus PRO? → Cerberus Engineering Tool.</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¿Para qué sirve el módulo NET-7 del MXL? → Para conectar paneles de la red mediante la arquitectura RS-485 indicada por el fabricante.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es el MXL-IQ? → Una variante de la familia MXL; sus detalles deben confirmarse en el manual del modelo instalado.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hace antes de una prueba en servicio? → Avisar a monitoreo y responsables, obtener autorización y controlar las salidas peligrosas.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166</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Examen escrito: preguntas y respuestas esperadas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¿Cuándo se deshabilita un dispositivo? → Solo con autorización, registro, medidas compensatorias y plan de rehabilitación.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¿Qué se recomienda ante un MXL sin repuestos de fábrica? → Planificar la continuidad, inventariar repuestos y evaluar migración a una plataforma soportada.</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167</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Rúbrica de práctica calificada</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Aviso y preparación previa a la prueba • 15</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Atención correcta de una alarma (secuencia completa) • 25</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Prueba de tres dispositivos y llenado del informe • 20</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Deshabilitar y rehabilitar un punto con registro • 15</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168</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Rúbrica de práctica calificada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Diagnóstico de tres fallas inducidas • 15</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Seguridad y orden de trabajo • 10</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TOTAL • 100</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169</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Criterios de desempeño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Trabaja dentro del alcance autorizado y respeta las reglas de seguridad.</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Identifica correctamente el modelo y consulta la documentación aplicable.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Interpreta el evento antes de ejecutar acciones.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No silencia, repone ni deshabilita de manera arbitraria.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170</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EVALUACIÓN FINAL</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Criterios de desempeño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Utiliza métodos de prueba adecuados para cada dispositivo.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Registra resultados de manera legible y verificable.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Escala las actividades que requieren programación, ingeniería o intervención especializada.</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171</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A. FORMATO DE BITÁCORA DE OPERACIÓN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Completar este formato con los datos del banco didáctico o de la instalación autorizada.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172</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B. LISTA DE VERIFICACIÓN PREVIA A PRUEBAS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 Autorización del responsable obtenida.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 Central de monitoreo notificada y confirmación recibida.</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 Áreas afectadas informadas.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 Alcance y listado de puntos de prueba revisados.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173</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B. LISTA DE VERIFICACIÓN PREVIA A PRUEBAS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 Salidas de extinción y otras interfaces identificadas y controladas.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 Personal de apoyo y comunicación disponibles.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 Medidas compensatorias definidas para cualquier pérdida de protección.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 Instrumentos y equipos de prueba adecuados y en buen estado.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174</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B. LISTA DE VERIFICACIÓN PREVIA A PRUEBAS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 Manual del modelo y planos disponibles.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 Procedimiento de restitución y cierre definido.</a:t>
            </a:r>
          </a:p>
        </p:txBody>
      </p:sp>
      <p:sp>
        <p:nvSpPr>
          <p:cNvPr id="9" name="TextBox 8"/>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0" name="TextBox 9"/>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175</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C. FORMATO DE INFORME DE PRUEBA FUNCIONAL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Proyecto / instalación</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Panel / modelo / serie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Ubicación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Fecha y horario</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176</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C. FORMATO DE INFORME DE PRUEBA FUNCIONAL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Responsable / técnico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Autorización / permiso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Central de monitoreo notificada • Sí / No – hora y contacto:</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Puntos incluidos en la prueba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177</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C. FORMATO DE INFORME DE PRUEBA FUNCIONAL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Salidas o interfaces controladas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Medidas compensatorias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Resultado general • Conforme / No conforme / Parcial</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Pendientes y acciones correctivas</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178</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C. FORMATO DE INFORME DE PRUEBA FUNCIONAL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Restitución del sistema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Confirmación de estado normal</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Firma del ejecutor / supervisor / cliente</a:t>
            </a:r>
          </a:p>
        </p:txBody>
      </p:sp>
      <p:sp>
        <p:nvSpPr>
          <p:cNvPr id="11" name="TextBox 10"/>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2" name="TextBox 11"/>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179</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D. REGISTRO DE PUNTOS DESHABILITADOS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Completar este formato con los datos del banco didáctico o de la instalación autorizada.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180</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E. INVENTARIO DE COMPONENTES MXL</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Completar este formato con los datos del banco didáctico o de la instalación autorizada.</a:t>
            </a:r>
          </a:p>
        </p:txBody>
      </p:sp>
      <p:sp>
        <p:nvSpPr>
          <p:cNvPr id="7" name="TextBox 6"/>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8" name="TextBox 7"/>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181</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F. REFERENCIAS Y VALIDACIONES TÉCNICAS</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El desarrollo de este manual conserva los temas, modelos y referencias indicados en el documento base del curso.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Siemens: manual de operación y mantenimiento del modelo Cerberus PRO Modular instalado.</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Siemens: documentación de Cerberus Engineering Tool y fichas de los dispositivos FD720 citados.</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Siemens / Cerberus Pyrotronics: manual MXL/MXLV indicado en el documento base como referencia 315-092036; confirmar revisión y aplicabilidad al MXL-IQ.</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182</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HERRAMIENTAS DE CAMPO</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ANEXO F. REFERENCIAS Y VALIDACIONES TÉCNICAS · continuación</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Siemens: documentación específica de los módulos NET-7 / NET-4 y arquitectura de red instalada.</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NFPA 72: edición adoptada por el proyecto o autoridad competente.</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Reglamento Nacional de Edificaciones del Perú, Norma A.130, y demás disposiciones que correspondan.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NOTA DE CONTROL DOCUMENTAL Los valores de capacidad, compatibilidades, números de parte, secuencias de alimentación, teclas y menús que aparecen en el temario original son referencias de partida.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183</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CIERRE</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Cierre del curso: demostrar, verificar y registrar</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Interpretar el evento antes de actuar y aplicar el procedimiento del establecimiento.</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Probar únicamente con autorización, herramientas compatibles y control de salidas.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Rehabilitar los puntos, restituir funciones y confirmar el estado final.</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Escalar las tareas de programación, ingeniería o intervención especializada.</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184</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74320"/>
            <a:ext cx="10972800" cy="365760"/>
          </a:xfrm>
          <a:prstGeom prst="rect">
            <a:avLst/>
          </a:prstGeom>
          <a:noFill/>
        </p:spPr>
        <p:txBody>
          <a:bodyPr wrap="square">
            <a:spAutoFit/>
          </a:bodyPr>
          <a:lstStyle/>
          <a:p>
            <a:pPr>
              <a:spcAft>
                <a:spcPts val="1000"/>
              </a:spcAft>
              <a:defRPr sz="1200" b="1">
                <a:solidFill>
                  <a:srgbClr val="00A6A6"/>
                </a:solidFill>
                <a:latin typeface="Aptos"/>
              </a:defRPr>
            </a:pPr>
            <a:r>
              <a:t>CIERRE</a:t>
            </a:r>
          </a:p>
        </p:txBody>
      </p:sp>
      <p:sp>
        <p:nvSpPr>
          <p:cNvPr id="4" name="TextBox 3"/>
          <p:cNvSpPr txBox="1"/>
          <p:nvPr/>
        </p:nvSpPr>
        <p:spPr>
          <a:xfrm>
            <a:off x="594360" y="822960"/>
            <a:ext cx="10881360" cy="1005840"/>
          </a:xfrm>
          <a:prstGeom prst="rect">
            <a:avLst/>
          </a:prstGeom>
          <a:noFill/>
        </p:spPr>
        <p:txBody>
          <a:bodyPr wrap="square">
            <a:spAutoFit/>
          </a:bodyPr>
          <a:lstStyle/>
          <a:p>
            <a:pPr>
              <a:spcAft>
                <a:spcPts val="1000"/>
              </a:spcAft>
              <a:defRPr sz="2800" b="1">
                <a:solidFill>
                  <a:srgbClr val="10263D"/>
                </a:solidFill>
                <a:latin typeface="Aptos"/>
              </a:defRPr>
            </a:pPr>
            <a:r>
              <a:t>Validaciones antes de impartir el curso</a:t>
            </a:r>
          </a:p>
        </p:txBody>
      </p:sp>
      <p:sp>
        <p:nvSpPr>
          <p:cNvPr id="5" name="Rectangle 4"/>
          <p:cNvSpPr/>
          <p:nvPr/>
        </p:nvSpPr>
        <p:spPr>
          <a:xfrm>
            <a:off x="594360" y="1965960"/>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965960"/>
            <a:ext cx="10515600" cy="941832"/>
          </a:xfrm>
          <a:prstGeom prst="rect">
            <a:avLst/>
          </a:prstGeom>
          <a:noFill/>
        </p:spPr>
        <p:txBody>
          <a:bodyPr wrap="square">
            <a:spAutoFit/>
          </a:bodyPr>
          <a:lstStyle/>
          <a:p>
            <a:pPr>
              <a:spcAft>
                <a:spcPts val="1000"/>
              </a:spcAft>
              <a:defRPr sz="2000" b="0">
                <a:solidFill>
                  <a:srgbClr val="24394B"/>
                </a:solidFill>
                <a:latin typeface="Aptos"/>
              </a:defRPr>
            </a:pPr>
            <a:r>
              <a:t>Esta presentación adapta el manual suministrado, sin certificar sus datos técnicos.</a:t>
            </a:r>
          </a:p>
        </p:txBody>
      </p:sp>
      <p:sp>
        <p:nvSpPr>
          <p:cNvPr id="7" name="Rectangle 6"/>
          <p:cNvSpPr/>
          <p:nvPr/>
        </p:nvSpPr>
        <p:spPr>
          <a:xfrm>
            <a:off x="594360" y="2907791"/>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907791"/>
            <a:ext cx="10515600" cy="941832"/>
          </a:xfrm>
          <a:prstGeom prst="rect">
            <a:avLst/>
          </a:prstGeom>
          <a:noFill/>
        </p:spPr>
        <p:txBody>
          <a:bodyPr wrap="square">
            <a:spAutoFit/>
          </a:bodyPr>
          <a:lstStyle/>
          <a:p>
            <a:pPr>
              <a:spcAft>
                <a:spcPts val="1000"/>
              </a:spcAft>
              <a:defRPr sz="2000" b="0">
                <a:solidFill>
                  <a:srgbClr val="24394B"/>
                </a:solidFill>
                <a:latin typeface="Aptos"/>
              </a:defRPr>
            </a:pPr>
            <a:r>
              <a:t>Distinguir las familias y modelos Cerberus PRO; no extrapolar C-NET ni capacidades entre plataformas.</a:t>
            </a:r>
          </a:p>
        </p:txBody>
      </p:sp>
      <p:sp>
        <p:nvSpPr>
          <p:cNvPr id="9" name="Rectangle 8"/>
          <p:cNvSpPr/>
          <p:nvPr/>
        </p:nvSpPr>
        <p:spPr>
          <a:xfrm>
            <a:off x="594360" y="3849624"/>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849624"/>
            <a:ext cx="10515600" cy="941832"/>
          </a:xfrm>
          <a:prstGeom prst="rect">
            <a:avLst/>
          </a:prstGeom>
          <a:noFill/>
        </p:spPr>
        <p:txBody>
          <a:bodyPr wrap="square">
            <a:spAutoFit/>
          </a:bodyPr>
          <a:lstStyle/>
          <a:p>
            <a:pPr>
              <a:spcAft>
                <a:spcPts val="1000"/>
              </a:spcAft>
              <a:defRPr sz="2000" b="0">
                <a:solidFill>
                  <a:srgbClr val="24394B"/>
                </a:solidFill>
                <a:latin typeface="Aptos"/>
              </a:defRPr>
            </a:pPr>
            <a:r>
              <a:t>Confirmar la documentación de MXL-IQ, módulos NET, repuestos y alternativas de migración.</a:t>
            </a:r>
          </a:p>
        </p:txBody>
      </p:sp>
      <p:sp>
        <p:nvSpPr>
          <p:cNvPr id="11" name="Rectangle 10"/>
          <p:cNvSpPr/>
          <p:nvPr/>
        </p:nvSpPr>
        <p:spPr>
          <a:xfrm>
            <a:off x="594360" y="4791456"/>
            <a:ext cx="64008" cy="832104"/>
          </a:xfrm>
          <a:prstGeom prst="rect">
            <a:avLst/>
          </a:prstGeom>
          <a:solidFill>
            <a:srgbClr val="00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4791456"/>
            <a:ext cx="10515600" cy="941832"/>
          </a:xfrm>
          <a:prstGeom prst="rect">
            <a:avLst/>
          </a:prstGeom>
          <a:noFill/>
        </p:spPr>
        <p:txBody>
          <a:bodyPr wrap="square">
            <a:spAutoFit/>
          </a:bodyPr>
          <a:lstStyle/>
          <a:p>
            <a:pPr>
              <a:spcAft>
                <a:spcPts val="1000"/>
              </a:spcAft>
              <a:defRPr sz="2000" b="0">
                <a:solidFill>
                  <a:srgbClr val="24394B"/>
                </a:solidFill>
                <a:latin typeface="Aptos"/>
              </a:defRPr>
            </a:pPr>
            <a:r>
              <a:t>Añadir manuales oficiales, planos, matriz causa-efecto y procedimientos aprobados de la instalación.</a:t>
            </a:r>
          </a:p>
        </p:txBody>
      </p:sp>
      <p:sp>
        <p:nvSpPr>
          <p:cNvPr id="13" name="TextBox 12"/>
          <p:cNvSpPr txBox="1"/>
          <p:nvPr/>
        </p:nvSpPr>
        <p:spPr>
          <a:xfrm>
            <a:off x="594360" y="6446520"/>
            <a:ext cx="10789920" cy="228600"/>
          </a:xfrm>
          <a:prstGeom prst="rect">
            <a:avLst/>
          </a:prstGeom>
          <a:noFill/>
        </p:spPr>
        <p:txBody>
          <a:bodyPr wrap="square">
            <a:spAutoFit/>
          </a:bodyPr>
          <a:lstStyle/>
          <a:p>
            <a:pPr>
              <a:spcAft>
                <a:spcPts val="1000"/>
              </a:spcAft>
              <a:defRPr sz="1000" b="0">
                <a:solidFill>
                  <a:srgbClr val="8B9AA7"/>
                </a:solidFill>
                <a:latin typeface="Aptos"/>
              </a:defRPr>
            </a:pPr>
            <a:r>
              <a:t>CAPACITACIÓN TÉCNICA  •  Siemens Cerberus PRO / MXL-IQ  |  Fuente: manual proporcionado</a:t>
            </a:r>
          </a:p>
        </p:txBody>
      </p:sp>
      <p:sp>
        <p:nvSpPr>
          <p:cNvPr id="14" name="TextBox 13"/>
          <p:cNvSpPr txBox="1"/>
          <p:nvPr/>
        </p:nvSpPr>
        <p:spPr>
          <a:xfrm>
            <a:off x="11201400" y="6419088"/>
            <a:ext cx="548640" cy="274320"/>
          </a:xfrm>
          <a:prstGeom prst="rect">
            <a:avLst/>
          </a:prstGeom>
          <a:noFill/>
        </p:spPr>
        <p:txBody>
          <a:bodyPr wrap="square">
            <a:spAutoFit/>
          </a:bodyPr>
          <a:lstStyle/>
          <a:p>
            <a:pPr>
              <a:spcAft>
                <a:spcPts val="1000"/>
              </a:spcAft>
              <a:defRPr sz="1100" b="0">
                <a:solidFill>
                  <a:srgbClr val="00A6A6"/>
                </a:solidFill>
                <a:latin typeface="Aptos"/>
              </a:defRPr>
            </a:pPr>
            <a:r>
              <a:t>185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37192</Words>
  <Application>Microsoft Macintosh PowerPoint</Application>
  <PresentationFormat>Panorámica</PresentationFormat>
  <Paragraphs>3202</Paragraphs>
  <Slides>176</Slides>
  <Notes>176</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176</vt:i4>
      </vt:variant>
    </vt:vector>
  </HeadingPairs>
  <TitlesOfParts>
    <vt:vector size="179" baseType="lpstr">
      <vt:lpstr>Arial</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MSI</dc:creator>
  <cp:keywords/>
  <dc:description>generated using python-pptx</dc:description>
  <cp:lastModifiedBy>Ruben Palacios</cp:lastModifiedBy>
  <cp:revision>2</cp:revision>
  <dcterms:created xsi:type="dcterms:W3CDTF">2013-01-27T09:14:16Z</dcterms:created>
  <dcterms:modified xsi:type="dcterms:W3CDTF">2026-10-31T16:38:53Z</dcterms:modified>
  <cp:category/>
</cp:coreProperties>
</file>